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6" r:id="rId3"/>
    <p:sldId id="257" r:id="rId4"/>
    <p:sldId id="258"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218720-2D14-4808-8588-65FBDE1F98EC}"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2C001-A81F-4C03-86C8-BB77FB74817F}" type="slidenum">
              <a:rPr lang="en-IN" smtClean="0"/>
              <a:t>‹#›</a:t>
            </a:fld>
            <a:endParaRPr lang="en-IN"/>
          </a:p>
        </p:txBody>
      </p:sp>
    </p:spTree>
    <p:extLst>
      <p:ext uri="{BB962C8B-B14F-4D97-AF65-F5344CB8AC3E}">
        <p14:creationId xmlns:p14="http://schemas.microsoft.com/office/powerpoint/2010/main" val="1893379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218720-2D14-4808-8588-65FBDE1F98EC}" type="datetimeFigureOut">
              <a:rPr lang="en-IN" smtClean="0"/>
              <a:t>01-10-2021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92C001-A81F-4C03-86C8-BB77FB74817F}" type="slidenum">
              <a:rPr lang="en-IN" smtClean="0"/>
              <a:t>‹#›</a:t>
            </a:fld>
            <a:endParaRPr lang="en-IN"/>
          </a:p>
        </p:txBody>
      </p:sp>
    </p:spTree>
    <p:extLst>
      <p:ext uri="{BB962C8B-B14F-4D97-AF65-F5344CB8AC3E}">
        <p14:creationId xmlns:p14="http://schemas.microsoft.com/office/powerpoint/2010/main" val="4021337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218720-2D14-4808-8588-65FBDE1F98EC}"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2C001-A81F-4C03-86C8-BB77FB74817F}" type="slidenum">
              <a:rPr lang="en-IN" smtClean="0"/>
              <a:t>‹#›</a:t>
            </a:fld>
            <a:endParaRPr lang="en-IN"/>
          </a:p>
        </p:txBody>
      </p:sp>
    </p:spTree>
    <p:extLst>
      <p:ext uri="{BB962C8B-B14F-4D97-AF65-F5344CB8AC3E}">
        <p14:creationId xmlns:p14="http://schemas.microsoft.com/office/powerpoint/2010/main" val="1329574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218720-2D14-4808-8588-65FBDE1F98EC}"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2C001-A81F-4C03-86C8-BB77FB74817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3486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218720-2D14-4808-8588-65FBDE1F98EC}"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2C001-A81F-4C03-86C8-BB77FB74817F}" type="slidenum">
              <a:rPr lang="en-IN" smtClean="0"/>
              <a:t>‹#›</a:t>
            </a:fld>
            <a:endParaRPr lang="en-IN"/>
          </a:p>
        </p:txBody>
      </p:sp>
    </p:spTree>
    <p:extLst>
      <p:ext uri="{BB962C8B-B14F-4D97-AF65-F5344CB8AC3E}">
        <p14:creationId xmlns:p14="http://schemas.microsoft.com/office/powerpoint/2010/main" val="2917249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218720-2D14-4808-8588-65FBDE1F98EC}" type="datetimeFigureOut">
              <a:rPr lang="en-IN" smtClean="0"/>
              <a:t>01-10-2021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2C001-A81F-4C03-86C8-BB77FB74817F}" type="slidenum">
              <a:rPr lang="en-IN" smtClean="0"/>
              <a:t>‹#›</a:t>
            </a:fld>
            <a:endParaRPr lang="en-IN"/>
          </a:p>
        </p:txBody>
      </p:sp>
    </p:spTree>
    <p:extLst>
      <p:ext uri="{BB962C8B-B14F-4D97-AF65-F5344CB8AC3E}">
        <p14:creationId xmlns:p14="http://schemas.microsoft.com/office/powerpoint/2010/main" val="925177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218720-2D14-4808-8588-65FBDE1F98EC}" type="datetimeFigureOut">
              <a:rPr lang="en-IN" smtClean="0"/>
              <a:t>01-10-2021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2C001-A81F-4C03-86C8-BB77FB74817F}" type="slidenum">
              <a:rPr lang="en-IN" smtClean="0"/>
              <a:t>‹#›</a:t>
            </a:fld>
            <a:endParaRPr lang="en-IN"/>
          </a:p>
        </p:txBody>
      </p:sp>
    </p:spTree>
    <p:extLst>
      <p:ext uri="{BB962C8B-B14F-4D97-AF65-F5344CB8AC3E}">
        <p14:creationId xmlns:p14="http://schemas.microsoft.com/office/powerpoint/2010/main" val="2931536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18720-2D14-4808-8588-65FBDE1F98EC}"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2C001-A81F-4C03-86C8-BB77FB74817F}" type="slidenum">
              <a:rPr lang="en-IN" smtClean="0"/>
              <a:t>‹#›</a:t>
            </a:fld>
            <a:endParaRPr lang="en-IN"/>
          </a:p>
        </p:txBody>
      </p:sp>
    </p:spTree>
    <p:extLst>
      <p:ext uri="{BB962C8B-B14F-4D97-AF65-F5344CB8AC3E}">
        <p14:creationId xmlns:p14="http://schemas.microsoft.com/office/powerpoint/2010/main" val="1460610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18720-2D14-4808-8588-65FBDE1F98EC}"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2C001-A81F-4C03-86C8-BB77FB74817F}" type="slidenum">
              <a:rPr lang="en-IN" smtClean="0"/>
              <a:t>‹#›</a:t>
            </a:fld>
            <a:endParaRPr lang="en-IN"/>
          </a:p>
        </p:txBody>
      </p:sp>
    </p:spTree>
    <p:extLst>
      <p:ext uri="{BB962C8B-B14F-4D97-AF65-F5344CB8AC3E}">
        <p14:creationId xmlns:p14="http://schemas.microsoft.com/office/powerpoint/2010/main" val="2040146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F218720-2D14-4808-8588-65FBDE1F98EC}"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2C001-A81F-4C03-86C8-BB77FB74817F}" type="slidenum">
              <a:rPr lang="en-IN" smtClean="0"/>
              <a:t>‹#›</a:t>
            </a:fld>
            <a:endParaRPr lang="en-IN"/>
          </a:p>
        </p:txBody>
      </p:sp>
    </p:spTree>
    <p:extLst>
      <p:ext uri="{BB962C8B-B14F-4D97-AF65-F5344CB8AC3E}">
        <p14:creationId xmlns:p14="http://schemas.microsoft.com/office/powerpoint/2010/main" val="1257771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218720-2D14-4808-8588-65FBDE1F98EC}"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2C001-A81F-4C03-86C8-BB77FB74817F}" type="slidenum">
              <a:rPr lang="en-IN" smtClean="0"/>
              <a:t>‹#›</a:t>
            </a:fld>
            <a:endParaRPr lang="en-IN"/>
          </a:p>
        </p:txBody>
      </p:sp>
    </p:spTree>
    <p:extLst>
      <p:ext uri="{BB962C8B-B14F-4D97-AF65-F5344CB8AC3E}">
        <p14:creationId xmlns:p14="http://schemas.microsoft.com/office/powerpoint/2010/main" val="2335767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218720-2D14-4808-8588-65FBDE1F98EC}" type="datetimeFigureOut">
              <a:rPr lang="en-IN" smtClean="0"/>
              <a:t>01-10-2021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92C001-A81F-4C03-86C8-BB77FB74817F}" type="slidenum">
              <a:rPr lang="en-IN" smtClean="0"/>
              <a:t>‹#›</a:t>
            </a:fld>
            <a:endParaRPr lang="en-IN"/>
          </a:p>
        </p:txBody>
      </p:sp>
    </p:spTree>
    <p:extLst>
      <p:ext uri="{BB962C8B-B14F-4D97-AF65-F5344CB8AC3E}">
        <p14:creationId xmlns:p14="http://schemas.microsoft.com/office/powerpoint/2010/main" val="2706323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218720-2D14-4808-8588-65FBDE1F98EC}" type="datetimeFigureOut">
              <a:rPr lang="en-IN" smtClean="0"/>
              <a:t>01-10-2021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92C001-A81F-4C03-86C8-BB77FB74817F}" type="slidenum">
              <a:rPr lang="en-IN" smtClean="0"/>
              <a:t>‹#›</a:t>
            </a:fld>
            <a:endParaRPr lang="en-IN"/>
          </a:p>
        </p:txBody>
      </p:sp>
    </p:spTree>
    <p:extLst>
      <p:ext uri="{BB962C8B-B14F-4D97-AF65-F5344CB8AC3E}">
        <p14:creationId xmlns:p14="http://schemas.microsoft.com/office/powerpoint/2010/main" val="857248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F218720-2D14-4808-8588-65FBDE1F98EC}" type="datetimeFigureOut">
              <a:rPr lang="en-IN" smtClean="0"/>
              <a:t>01-10-2021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A92C001-A81F-4C03-86C8-BB77FB74817F}" type="slidenum">
              <a:rPr lang="en-IN" smtClean="0"/>
              <a:t>‹#›</a:t>
            </a:fld>
            <a:endParaRPr lang="en-IN"/>
          </a:p>
        </p:txBody>
      </p:sp>
    </p:spTree>
    <p:extLst>
      <p:ext uri="{BB962C8B-B14F-4D97-AF65-F5344CB8AC3E}">
        <p14:creationId xmlns:p14="http://schemas.microsoft.com/office/powerpoint/2010/main" val="3676871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218720-2D14-4808-8588-65FBDE1F98EC}" type="datetimeFigureOut">
              <a:rPr lang="en-IN" smtClean="0"/>
              <a:t>01-10-2021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A92C001-A81F-4C03-86C8-BB77FB74817F}" type="slidenum">
              <a:rPr lang="en-IN" smtClean="0"/>
              <a:t>‹#›</a:t>
            </a:fld>
            <a:endParaRPr lang="en-IN"/>
          </a:p>
        </p:txBody>
      </p:sp>
    </p:spTree>
    <p:extLst>
      <p:ext uri="{BB962C8B-B14F-4D97-AF65-F5344CB8AC3E}">
        <p14:creationId xmlns:p14="http://schemas.microsoft.com/office/powerpoint/2010/main" val="3715049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F218720-2D14-4808-8588-65FBDE1F98EC}" type="datetimeFigureOut">
              <a:rPr lang="en-IN" smtClean="0"/>
              <a:t>01-10-2021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A92C001-A81F-4C03-86C8-BB77FB74817F}" type="slidenum">
              <a:rPr lang="en-IN" smtClean="0"/>
              <a:t>‹#›</a:t>
            </a:fld>
            <a:endParaRPr lang="en-IN"/>
          </a:p>
        </p:txBody>
      </p:sp>
    </p:spTree>
    <p:extLst>
      <p:ext uri="{BB962C8B-B14F-4D97-AF65-F5344CB8AC3E}">
        <p14:creationId xmlns:p14="http://schemas.microsoft.com/office/powerpoint/2010/main" val="3899945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218720-2D14-4808-8588-65FBDE1F98EC}" type="datetimeFigureOut">
              <a:rPr lang="en-IN" smtClean="0"/>
              <a:t>01-10-2021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92C001-A81F-4C03-86C8-BB77FB74817F}" type="slidenum">
              <a:rPr lang="en-IN" smtClean="0"/>
              <a:t>‹#›</a:t>
            </a:fld>
            <a:endParaRPr lang="en-IN"/>
          </a:p>
        </p:txBody>
      </p:sp>
    </p:spTree>
    <p:extLst>
      <p:ext uri="{BB962C8B-B14F-4D97-AF65-F5344CB8AC3E}">
        <p14:creationId xmlns:p14="http://schemas.microsoft.com/office/powerpoint/2010/main" val="2143533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218720-2D14-4808-8588-65FBDE1F98EC}" type="datetimeFigureOut">
              <a:rPr lang="en-IN" smtClean="0"/>
              <a:t>01-10-2021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A92C001-A81F-4C03-86C8-BB77FB74817F}" type="slidenum">
              <a:rPr lang="en-IN" smtClean="0"/>
              <a:t>‹#›</a:t>
            </a:fld>
            <a:endParaRPr lang="en-IN"/>
          </a:p>
        </p:txBody>
      </p:sp>
    </p:spTree>
    <p:extLst>
      <p:ext uri="{BB962C8B-B14F-4D97-AF65-F5344CB8AC3E}">
        <p14:creationId xmlns:p14="http://schemas.microsoft.com/office/powerpoint/2010/main" val="23948716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9B22-E44A-4416-BBF6-5825855DA36A}"/>
              </a:ext>
            </a:extLst>
          </p:cNvPr>
          <p:cNvSpPr>
            <a:spLocks noGrp="1"/>
          </p:cNvSpPr>
          <p:nvPr>
            <p:ph type="title"/>
          </p:nvPr>
        </p:nvSpPr>
        <p:spPr/>
        <p:txBody>
          <a:bodyPr/>
          <a:lstStyle/>
          <a:p>
            <a:r>
              <a:rPr lang="en-IN" dirty="0"/>
              <a:t>DATA FOR SOCIAL GOOD HACKATHON</a:t>
            </a:r>
          </a:p>
        </p:txBody>
      </p:sp>
      <p:pic>
        <p:nvPicPr>
          <p:cNvPr id="5" name="Content Placeholder 4">
            <a:extLst>
              <a:ext uri="{FF2B5EF4-FFF2-40B4-BE49-F238E27FC236}">
                <a16:creationId xmlns:a16="http://schemas.microsoft.com/office/drawing/2014/main" id="{FA6E5D15-FEDD-4E49-9A10-9A84BF28F430}"/>
              </a:ext>
            </a:extLst>
          </p:cNvPr>
          <p:cNvPicPr>
            <a:picLocks noGrp="1" noChangeAspect="1"/>
          </p:cNvPicPr>
          <p:nvPr>
            <p:ph idx="1"/>
          </p:nvPr>
        </p:nvPicPr>
        <p:blipFill>
          <a:blip r:embed="rId2"/>
          <a:stretch>
            <a:fillRect/>
          </a:stretch>
        </p:blipFill>
        <p:spPr>
          <a:xfrm>
            <a:off x="960190" y="2084443"/>
            <a:ext cx="4247914" cy="4195762"/>
          </a:xfrm>
        </p:spPr>
      </p:pic>
      <p:sp>
        <p:nvSpPr>
          <p:cNvPr id="6" name="TextBox 5">
            <a:extLst>
              <a:ext uri="{FF2B5EF4-FFF2-40B4-BE49-F238E27FC236}">
                <a16:creationId xmlns:a16="http://schemas.microsoft.com/office/drawing/2014/main" id="{F66ED6A7-C262-40CD-939A-BD06DDED99A4}"/>
              </a:ext>
            </a:extLst>
          </p:cNvPr>
          <p:cNvSpPr txBox="1"/>
          <p:nvPr/>
        </p:nvSpPr>
        <p:spPr>
          <a:xfrm>
            <a:off x="7895646" y="4460683"/>
            <a:ext cx="3832528" cy="1200329"/>
          </a:xfrm>
          <a:prstGeom prst="rect">
            <a:avLst/>
          </a:prstGeom>
          <a:noFill/>
        </p:spPr>
        <p:txBody>
          <a:bodyPr wrap="square" rtlCol="0">
            <a:spAutoFit/>
          </a:bodyPr>
          <a:lstStyle/>
          <a:p>
            <a:r>
              <a:rPr lang="en-IN" dirty="0"/>
              <a:t>PRAJWAL</a:t>
            </a:r>
          </a:p>
          <a:p>
            <a:r>
              <a:rPr lang="en-IN" dirty="0"/>
              <a:t>HARSHITH</a:t>
            </a:r>
          </a:p>
          <a:p>
            <a:r>
              <a:rPr lang="en-IN" dirty="0"/>
              <a:t>SHRUTHI</a:t>
            </a:r>
          </a:p>
          <a:p>
            <a:r>
              <a:rPr lang="en-IN" dirty="0"/>
              <a:t>AMRUTH</a:t>
            </a:r>
          </a:p>
        </p:txBody>
      </p:sp>
      <p:sp>
        <p:nvSpPr>
          <p:cNvPr id="7" name="TextBox 6">
            <a:extLst>
              <a:ext uri="{FF2B5EF4-FFF2-40B4-BE49-F238E27FC236}">
                <a16:creationId xmlns:a16="http://schemas.microsoft.com/office/drawing/2014/main" id="{7B2D7C34-0D66-439D-B4D6-5EB9D4E4EDFA}"/>
              </a:ext>
            </a:extLst>
          </p:cNvPr>
          <p:cNvSpPr txBox="1"/>
          <p:nvPr/>
        </p:nvSpPr>
        <p:spPr>
          <a:xfrm>
            <a:off x="6528023" y="2519478"/>
            <a:ext cx="4786684" cy="1754326"/>
          </a:xfrm>
          <a:prstGeom prst="rect">
            <a:avLst/>
          </a:prstGeom>
          <a:noFill/>
        </p:spPr>
        <p:txBody>
          <a:bodyPr wrap="square" rtlCol="0">
            <a:spAutoFit/>
          </a:bodyPr>
          <a:lstStyle/>
          <a:p>
            <a:r>
              <a:rPr lang="en-IN" sz="5400" b="1" dirty="0"/>
              <a:t>   THE QUAD       		SQUAD</a:t>
            </a:r>
          </a:p>
        </p:txBody>
      </p:sp>
    </p:spTree>
    <p:extLst>
      <p:ext uri="{BB962C8B-B14F-4D97-AF65-F5344CB8AC3E}">
        <p14:creationId xmlns:p14="http://schemas.microsoft.com/office/powerpoint/2010/main" val="1191145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2A9FA68-0893-4CDD-AB0F-694494130243}"/>
              </a:ext>
            </a:extLst>
          </p:cNvPr>
          <p:cNvSpPr>
            <a:spLocks noGrp="1"/>
          </p:cNvSpPr>
          <p:nvPr>
            <p:ph type="subTitle" idx="1"/>
          </p:nvPr>
        </p:nvSpPr>
        <p:spPr/>
        <p:txBody>
          <a:bodyPr>
            <a:normAutofit fontScale="92500" lnSpcReduction="20000"/>
          </a:bodyPr>
          <a:lstStyle/>
          <a:p>
            <a:r>
              <a:rPr lang="en-US" dirty="0"/>
              <a:t>It can be </a:t>
            </a:r>
            <a:r>
              <a:rPr lang="en-US" dirty="0" err="1"/>
              <a:t>inferRed</a:t>
            </a:r>
            <a:r>
              <a:rPr lang="en-US" dirty="0"/>
              <a:t> that Whilst Women with illiteracy rate has been decreasing in Urban Areas over the years, there isn't much change of that in Rural Areas</a:t>
            </a:r>
            <a:endParaRPr lang="en-IN" dirty="0"/>
          </a:p>
        </p:txBody>
      </p:sp>
      <p:pic>
        <p:nvPicPr>
          <p:cNvPr id="5" name="Picture 4">
            <a:extLst>
              <a:ext uri="{FF2B5EF4-FFF2-40B4-BE49-F238E27FC236}">
                <a16:creationId xmlns:a16="http://schemas.microsoft.com/office/drawing/2014/main" id="{C4716C6B-FB4E-4071-9C8F-E98697B84AE2}"/>
              </a:ext>
            </a:extLst>
          </p:cNvPr>
          <p:cNvPicPr>
            <a:picLocks noChangeAspect="1"/>
          </p:cNvPicPr>
          <p:nvPr/>
        </p:nvPicPr>
        <p:blipFill>
          <a:blip r:embed="rId2"/>
          <a:stretch>
            <a:fillRect/>
          </a:stretch>
        </p:blipFill>
        <p:spPr>
          <a:xfrm>
            <a:off x="733391" y="857276"/>
            <a:ext cx="9144000" cy="3286125"/>
          </a:xfrm>
          <a:prstGeom prst="rect">
            <a:avLst/>
          </a:prstGeom>
        </p:spPr>
      </p:pic>
    </p:spTree>
    <p:extLst>
      <p:ext uri="{BB962C8B-B14F-4D97-AF65-F5344CB8AC3E}">
        <p14:creationId xmlns:p14="http://schemas.microsoft.com/office/powerpoint/2010/main" val="882084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21C37C2-EA3B-4C96-9989-9A1693C99A69}"/>
              </a:ext>
            </a:extLst>
          </p:cNvPr>
          <p:cNvPicPr>
            <a:picLocks noGrp="1" noChangeAspect="1"/>
          </p:cNvPicPr>
          <p:nvPr>
            <p:ph idx="1"/>
          </p:nvPr>
        </p:nvPicPr>
        <p:blipFill>
          <a:blip r:embed="rId2"/>
          <a:stretch>
            <a:fillRect/>
          </a:stretch>
        </p:blipFill>
        <p:spPr>
          <a:xfrm>
            <a:off x="1872604" y="2052638"/>
            <a:ext cx="7408568" cy="4195762"/>
          </a:xfrm>
        </p:spPr>
      </p:pic>
      <p:sp>
        <p:nvSpPr>
          <p:cNvPr id="9" name="Rectangle 3">
            <a:extLst>
              <a:ext uri="{FF2B5EF4-FFF2-40B4-BE49-F238E27FC236}">
                <a16:creationId xmlns:a16="http://schemas.microsoft.com/office/drawing/2014/main" id="{55642D9A-90F1-4377-BB9B-BC263EC1BA14}"/>
              </a:ext>
            </a:extLst>
          </p:cNvPr>
          <p:cNvSpPr>
            <a:spLocks noChangeArrowheads="1"/>
          </p:cNvSpPr>
          <p:nvPr/>
        </p:nvSpPr>
        <p:spPr bwMode="auto">
          <a:xfrm>
            <a:off x="717617" y="155631"/>
            <a:ext cx="8563555" cy="1526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784"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i="0" u="none" strike="noStrike" cap="none" normalizeH="0" baseline="0" dirty="0">
                <a:ln>
                  <a:noFill/>
                </a:ln>
                <a:solidFill>
                  <a:schemeClr val="bg2">
                    <a:lumMod val="40000"/>
                    <a:lumOff val="60000"/>
                  </a:schemeClr>
                </a:solidFill>
                <a:effectLst/>
                <a:latin typeface="+mj-lt"/>
              </a:rPr>
              <a:t>ALSO WE CAN INFER THAT THERE IS A GENERAL LACK OF AWARENESS OF HOW NECESSARY IT IS FOR WOMEN TO HAVE CASUAL CHECKUPS FOR CANCERS SUCH AS CERVICAL, BREAST AND ORAL, NEGLIGIBLE PERCENTAGE OF URBAN WOMEN AND EVEN LESS RURAL WOMEN UNDERGONE SCREENING </a:t>
            </a:r>
          </a:p>
        </p:txBody>
      </p:sp>
    </p:spTree>
    <p:extLst>
      <p:ext uri="{BB962C8B-B14F-4D97-AF65-F5344CB8AC3E}">
        <p14:creationId xmlns:p14="http://schemas.microsoft.com/office/powerpoint/2010/main" val="539304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902FCA-C683-4E17-8440-E911735E2031}"/>
              </a:ext>
            </a:extLst>
          </p:cNvPr>
          <p:cNvPicPr>
            <a:picLocks noChangeAspect="1"/>
          </p:cNvPicPr>
          <p:nvPr/>
        </p:nvPicPr>
        <p:blipFill>
          <a:blip r:embed="rId2"/>
          <a:stretch>
            <a:fillRect/>
          </a:stretch>
        </p:blipFill>
        <p:spPr>
          <a:xfrm>
            <a:off x="507429" y="1911853"/>
            <a:ext cx="5502556" cy="3034293"/>
          </a:xfrm>
          <a:prstGeom prst="rect">
            <a:avLst/>
          </a:prstGeom>
        </p:spPr>
      </p:pic>
      <p:pic>
        <p:nvPicPr>
          <p:cNvPr id="7" name="Picture 6">
            <a:extLst>
              <a:ext uri="{FF2B5EF4-FFF2-40B4-BE49-F238E27FC236}">
                <a16:creationId xmlns:a16="http://schemas.microsoft.com/office/drawing/2014/main" id="{304BFD43-ADEE-47C0-AD3D-168B848E384F}"/>
              </a:ext>
            </a:extLst>
          </p:cNvPr>
          <p:cNvPicPr>
            <a:picLocks noChangeAspect="1"/>
          </p:cNvPicPr>
          <p:nvPr/>
        </p:nvPicPr>
        <p:blipFill>
          <a:blip r:embed="rId3"/>
          <a:stretch>
            <a:fillRect/>
          </a:stretch>
        </p:blipFill>
        <p:spPr>
          <a:xfrm>
            <a:off x="6380756" y="1994313"/>
            <a:ext cx="5600700" cy="3009900"/>
          </a:xfrm>
          <a:prstGeom prst="rect">
            <a:avLst/>
          </a:prstGeom>
        </p:spPr>
      </p:pic>
      <p:sp>
        <p:nvSpPr>
          <p:cNvPr id="12" name="Rectangle 1">
            <a:extLst>
              <a:ext uri="{FF2B5EF4-FFF2-40B4-BE49-F238E27FC236}">
                <a16:creationId xmlns:a16="http://schemas.microsoft.com/office/drawing/2014/main" id="{D3F3238E-7000-44B7-9111-43A3146FF397}"/>
              </a:ext>
            </a:extLst>
          </p:cNvPr>
          <p:cNvSpPr>
            <a:spLocks noChangeArrowheads="1"/>
          </p:cNvSpPr>
          <p:nvPr/>
        </p:nvSpPr>
        <p:spPr bwMode="auto">
          <a:xfrm>
            <a:off x="795130" y="360344"/>
            <a:ext cx="8356821" cy="1233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784"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chemeClr val="bg2">
                    <a:lumMod val="40000"/>
                    <a:lumOff val="60000"/>
                  </a:schemeClr>
                </a:solidFill>
                <a:effectLst/>
                <a:latin typeface="Consolas" panose="020B0609020204030204" pitchFamily="49" charset="0"/>
              </a:rPr>
              <a:t>COMPARING THE PROFILES OF HOUSEHOLDS IN URBAN AND RURAL, WHILST THE POPULATION AGED LESS THAN 15 YEARS ARE APPROXIMATELY EQUAL, THERE HAVE BEEN VAST DIFFERENCES IN GIRL CHILD EDUCATION, SEX RATIO AND BIRTH DEATH REGISTRATIONS</a:t>
            </a:r>
            <a:r>
              <a:rPr kumimoji="0" lang="en-US" altLang="en-US" sz="1900" b="0" i="0" u="none" strike="noStrike" cap="none" normalizeH="0" baseline="0" dirty="0">
                <a:ln>
                  <a:noFill/>
                </a:ln>
                <a:solidFill>
                  <a:schemeClr val="bg2">
                    <a:lumMod val="40000"/>
                    <a:lumOff val="60000"/>
                  </a:schemeClr>
                </a:solidFill>
                <a:effectLst/>
              </a:rPr>
              <a:t> </a:t>
            </a:r>
            <a:endParaRPr kumimoji="0" lang="en-US" altLang="en-US" sz="1900" b="0" i="0" u="none" strike="noStrike" cap="none" normalizeH="0" baseline="0" dirty="0">
              <a:ln>
                <a:noFill/>
              </a:ln>
              <a:solidFill>
                <a:schemeClr val="bg2">
                  <a:lumMod val="40000"/>
                  <a:lumOff val="60000"/>
                </a:schemeClr>
              </a:solidFill>
              <a:effectLst/>
              <a:latin typeface="Arial" panose="020B0604020202020204" pitchFamily="34" charset="0"/>
            </a:endParaRPr>
          </a:p>
        </p:txBody>
      </p:sp>
    </p:spTree>
    <p:extLst>
      <p:ext uri="{BB962C8B-B14F-4D97-AF65-F5344CB8AC3E}">
        <p14:creationId xmlns:p14="http://schemas.microsoft.com/office/powerpoint/2010/main" val="899308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AFA10E-B093-43BF-9F6B-AE9D21BB6C12}"/>
              </a:ext>
            </a:extLst>
          </p:cNvPr>
          <p:cNvPicPr>
            <a:picLocks noChangeAspect="1"/>
          </p:cNvPicPr>
          <p:nvPr/>
        </p:nvPicPr>
        <p:blipFill>
          <a:blip r:embed="rId2"/>
          <a:stretch>
            <a:fillRect/>
          </a:stretch>
        </p:blipFill>
        <p:spPr>
          <a:xfrm>
            <a:off x="1882826" y="1853248"/>
            <a:ext cx="7387511" cy="4509260"/>
          </a:xfrm>
          <a:prstGeom prst="rect">
            <a:avLst/>
          </a:prstGeom>
        </p:spPr>
      </p:pic>
      <p:sp>
        <p:nvSpPr>
          <p:cNvPr id="7" name="Rectangle 1">
            <a:extLst>
              <a:ext uri="{FF2B5EF4-FFF2-40B4-BE49-F238E27FC236}">
                <a16:creationId xmlns:a16="http://schemas.microsoft.com/office/drawing/2014/main" id="{6DDDE67F-3D2B-43FE-8142-ADDA8180961F}"/>
              </a:ext>
            </a:extLst>
          </p:cNvPr>
          <p:cNvSpPr>
            <a:spLocks noChangeArrowheads="1"/>
          </p:cNvSpPr>
          <p:nvPr/>
        </p:nvSpPr>
        <p:spPr bwMode="auto">
          <a:xfrm>
            <a:off x="946206" y="241577"/>
            <a:ext cx="7283395" cy="94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784"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i="0" u="none" strike="noStrike" cap="none" normalizeH="0" baseline="0" dirty="0">
                <a:ln>
                  <a:noFill/>
                </a:ln>
                <a:solidFill>
                  <a:schemeClr val="bg2">
                    <a:lumMod val="40000"/>
                    <a:lumOff val="60000"/>
                  </a:schemeClr>
                </a:solidFill>
                <a:effectLst/>
                <a:latin typeface="Consolas" panose="020B0609020204030204" pitchFamily="49" charset="0"/>
              </a:rPr>
              <a:t>COMING TO DELIVERY CARE, HOME BIRTHS ARE MORE AT RURAL INDICATING THAT THEY DO NOT PROGRESS AS RAPID AS URBAN EVEN WITH CHANGE IN YEARS</a:t>
            </a:r>
            <a:r>
              <a:rPr kumimoji="0" lang="en-US" altLang="en-US" sz="1900" i="0" u="none" strike="noStrike" cap="none" normalizeH="0" baseline="0" dirty="0">
                <a:ln>
                  <a:noFill/>
                </a:ln>
                <a:solidFill>
                  <a:schemeClr val="bg2">
                    <a:lumMod val="40000"/>
                    <a:lumOff val="60000"/>
                  </a:schemeClr>
                </a:solidFill>
                <a:effectLst/>
              </a:rPr>
              <a:t> </a:t>
            </a:r>
            <a:endParaRPr kumimoji="0" lang="en-US" altLang="en-US" sz="1900" i="0" u="none" strike="noStrike" cap="none" normalizeH="0" baseline="0" dirty="0">
              <a:ln>
                <a:noFill/>
              </a:ln>
              <a:solidFill>
                <a:schemeClr val="bg2">
                  <a:lumMod val="40000"/>
                  <a:lumOff val="60000"/>
                </a:schemeClr>
              </a:solidFill>
              <a:effectLst/>
              <a:latin typeface="Arial" panose="020B0604020202020204" pitchFamily="34" charset="0"/>
            </a:endParaRPr>
          </a:p>
        </p:txBody>
      </p:sp>
    </p:spTree>
    <p:extLst>
      <p:ext uri="{BB962C8B-B14F-4D97-AF65-F5344CB8AC3E}">
        <p14:creationId xmlns:p14="http://schemas.microsoft.com/office/powerpoint/2010/main" val="3860714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EEE39-23A3-403A-8AC4-E22D188A472B}"/>
              </a:ext>
            </a:extLst>
          </p:cNvPr>
          <p:cNvSpPr>
            <a:spLocks noGrp="1"/>
          </p:cNvSpPr>
          <p:nvPr>
            <p:ph type="title"/>
          </p:nvPr>
        </p:nvSpPr>
        <p:spPr>
          <a:xfrm>
            <a:off x="3739169" y="3005086"/>
            <a:ext cx="9404723" cy="1400530"/>
          </a:xfrm>
        </p:spPr>
        <p:txBody>
          <a:bodyPr/>
          <a:lstStyle/>
          <a:p>
            <a:r>
              <a:rPr lang="en-IN" dirty="0"/>
              <a:t>THANK YOU</a:t>
            </a:r>
          </a:p>
        </p:txBody>
      </p:sp>
    </p:spTree>
    <p:extLst>
      <p:ext uri="{BB962C8B-B14F-4D97-AF65-F5344CB8AC3E}">
        <p14:creationId xmlns:p14="http://schemas.microsoft.com/office/powerpoint/2010/main" val="5038729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TotalTime>
  <Words>155</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Consolas</vt:lpstr>
      <vt:lpstr>Wingdings 3</vt:lpstr>
      <vt:lpstr>Ion</vt:lpstr>
      <vt:lpstr>DATA FOR SOCIAL GOOD HACKATHON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FOR SOCIAL GOOD HACKATHON</dc:title>
  <dc:creator>DELL</dc:creator>
  <cp:lastModifiedBy>DELL</cp:lastModifiedBy>
  <cp:revision>1</cp:revision>
  <dcterms:created xsi:type="dcterms:W3CDTF">2021-10-01T13:21:18Z</dcterms:created>
  <dcterms:modified xsi:type="dcterms:W3CDTF">2021-10-01T13:44:46Z</dcterms:modified>
</cp:coreProperties>
</file>