
<file path=[Content_Types].xml><?xml version="1.0" encoding="utf-8"?>
<Types xmlns="http://schemas.openxmlformats.org/package/2006/content-types">
  <Override PartName="/ppt/slideMasters/slideMaster2.xml" ContentType="application/vnd.openxmlformats-officedocument.presentationml.slideMaster+xml"/>
  <Default Extension="png" ContentType="image/png"/>
  <Override PartName="/ppt/theme/theme4.xml" ContentType="application/vnd.openxmlformats-officedocument.theme+xml"/>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7432000" cy="192024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8640" userDrawn="1">
          <p15:clr>
            <a:srgbClr val="A4A3A4"/>
          </p15:clr>
        </p15:guide>
        <p15:guide id="3" orient="horz" pos="6048">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autoAdjust="0"/>
    <p:restoredTop sz="94632" autoAdjust="0"/>
  </p:normalViewPr>
  <p:slideViewPr>
    <p:cSldViewPr snapToObjects="1" showGuides="1">
      <p:cViewPr varScale="1">
        <p:scale>
          <a:sx n="31" d="100"/>
          <a:sy n="31" d="100"/>
        </p:scale>
        <p:origin x="-1488" y="-96"/>
      </p:cViewPr>
      <p:guideLst>
        <p:guide orient="horz" pos="6048"/>
        <p:guide pos="8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79" d="100"/>
          <a:sy n="79" d="100"/>
        </p:scale>
        <p:origin x="-376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10/1/2021</a:t>
            </a:fld>
            <a:endParaRPr lang="en-US" dirty="0"/>
          </a:p>
        </p:txBody>
      </p:sp>
      <p:sp>
        <p:nvSpPr>
          <p:cNvPr id="4" name="Slide Image Placeholder 3"/>
          <p:cNvSpPr>
            <a:spLocks noGrp="1" noRot="1" noChangeAspect="1"/>
          </p:cNvSpPr>
          <p:nvPr>
            <p:ph type="sldImg" idx="2"/>
          </p:nvPr>
        </p:nvSpPr>
        <p:spPr>
          <a:xfrm>
            <a:off x="979488" y="685800"/>
            <a:ext cx="48990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 xmlns:a16="http://schemas.microsoft.com/office/drawing/2014/main" id="{1577A563-1DFB-A148-8992-034734602A2C}"/>
              </a:ext>
            </a:extLst>
          </p:cNvPr>
          <p:cNvSpPr>
            <a:spLocks noGrp="1"/>
          </p:cNvSpPr>
          <p:nvPr>
            <p:ph type="body" sz="quarter" idx="12" hasCustomPrompt="1"/>
          </p:nvPr>
        </p:nvSpPr>
        <p:spPr>
          <a:xfrm>
            <a:off x="3581400" y="388203"/>
            <a:ext cx="20574000" cy="830997"/>
          </a:xfrm>
          <a:prstGeom prst="rect">
            <a:avLst/>
          </a:prstGeom>
        </p:spPr>
        <p:txBody>
          <a:bodyPr wrap="square">
            <a:spAutoFit/>
          </a:bodyPr>
          <a:lstStyle>
            <a:lvl1pPr marL="0" indent="0" algn="ctr">
              <a:buNone/>
              <a:defRPr sz="4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 xmlns:a16="http://schemas.microsoft.com/office/drawing/2014/main" id="{96DA654B-51EF-7D48-BB09-09FBB829AD37}"/>
              </a:ext>
            </a:extLst>
          </p:cNvPr>
          <p:cNvSpPr>
            <a:spLocks noGrp="1"/>
          </p:cNvSpPr>
          <p:nvPr>
            <p:ph type="body" sz="quarter" idx="11" hasCustomPrompt="1"/>
          </p:nvPr>
        </p:nvSpPr>
        <p:spPr>
          <a:xfrm>
            <a:off x="3581400" y="1219200"/>
            <a:ext cx="20574000" cy="646331"/>
          </a:xfrm>
          <a:prstGeom prst="rect">
            <a:avLst/>
          </a:prstGeom>
        </p:spPr>
        <p:txBody>
          <a:bodyPr wrap="square">
            <a:spAutoFit/>
          </a:bodyPr>
          <a:lstStyle>
            <a:lvl1pPr marL="0" indent="0" algn="ctr">
              <a:buNone/>
              <a:defRPr sz="36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 xmlns:a16="http://schemas.microsoft.com/office/drawing/2014/main" id="{51520EFC-303B-B948-949B-08B234FA88FE}"/>
              </a:ext>
            </a:extLst>
          </p:cNvPr>
          <p:cNvSpPr>
            <a:spLocks noGrp="1"/>
          </p:cNvSpPr>
          <p:nvPr>
            <p:ph type="body" sz="quarter" idx="10" hasCustomPrompt="1"/>
          </p:nvPr>
        </p:nvSpPr>
        <p:spPr>
          <a:xfrm>
            <a:off x="3581400" y="1910686"/>
            <a:ext cx="205740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 xmlns:a16="http://schemas.microsoft.com/office/drawing/2014/main" id="{F0BE95D8-3F03-5843-BCAB-4C11949F3422}"/>
              </a:ext>
            </a:extLst>
          </p:cNvPr>
          <p:cNvSpPr>
            <a:spLocks noGrp="1"/>
          </p:cNvSpPr>
          <p:nvPr>
            <p:ph type="body" sz="quarter" idx="15" hasCustomPrompt="1"/>
          </p:nvPr>
        </p:nvSpPr>
        <p:spPr>
          <a:xfrm>
            <a:off x="304800" y="33528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 xmlns:a16="http://schemas.microsoft.com/office/drawing/2014/main" id="{89A7C310-1CDD-4F48-943C-F7978D1EB11C}"/>
              </a:ext>
            </a:extLst>
          </p:cNvPr>
          <p:cNvSpPr>
            <a:spLocks noGrp="1"/>
          </p:cNvSpPr>
          <p:nvPr>
            <p:ph type="body" sz="quarter" idx="17" hasCustomPrompt="1"/>
          </p:nvPr>
        </p:nvSpPr>
        <p:spPr>
          <a:xfrm>
            <a:off x="304800" y="8839200"/>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 xmlns:a16="http://schemas.microsoft.com/office/drawing/2014/main" id="{B16F2EB0-C131-4241-A6C2-2E4CBD0258D4}"/>
              </a:ext>
            </a:extLst>
          </p:cNvPr>
          <p:cNvSpPr>
            <a:spLocks noGrp="1"/>
          </p:cNvSpPr>
          <p:nvPr>
            <p:ph type="body" sz="quarter" idx="18" hasCustomPrompt="1"/>
          </p:nvPr>
        </p:nvSpPr>
        <p:spPr>
          <a:xfrm>
            <a:off x="7086600" y="3341914"/>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 xmlns:a16="http://schemas.microsoft.com/office/drawing/2014/main" id="{AB7AD0AA-A50F-D34C-A759-F2DDA7323D22}"/>
              </a:ext>
            </a:extLst>
          </p:cNvPr>
          <p:cNvSpPr>
            <a:spLocks noGrp="1"/>
          </p:cNvSpPr>
          <p:nvPr>
            <p:ph type="body" sz="quarter" idx="29" hasCustomPrompt="1"/>
          </p:nvPr>
        </p:nvSpPr>
        <p:spPr>
          <a:xfrm>
            <a:off x="13868400" y="3320142"/>
            <a:ext cx="6477000"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9" name="Text Placeholder 9">
            <a:extLst>
              <a:ext uri="{FF2B5EF4-FFF2-40B4-BE49-F238E27FC236}">
                <a16:creationId xmlns="" xmlns:a16="http://schemas.microsoft.com/office/drawing/2014/main" id="{65335A9C-A13A-1544-AD37-0C89F7E3D3B7}"/>
              </a:ext>
            </a:extLst>
          </p:cNvPr>
          <p:cNvSpPr>
            <a:spLocks noGrp="1"/>
          </p:cNvSpPr>
          <p:nvPr>
            <p:ph type="body" sz="quarter" idx="20" hasCustomPrompt="1"/>
          </p:nvPr>
        </p:nvSpPr>
        <p:spPr>
          <a:xfrm>
            <a:off x="20661086" y="3309256"/>
            <a:ext cx="6477000"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 xmlns:a16="http://schemas.microsoft.com/office/drawing/2014/main" id="{5EAC7053-C72D-5348-819B-36784C2EF31A}"/>
              </a:ext>
            </a:extLst>
          </p:cNvPr>
          <p:cNvSpPr>
            <a:spLocks noGrp="1"/>
          </p:cNvSpPr>
          <p:nvPr>
            <p:ph type="body" sz="quarter" idx="21" hasCustomPrompt="1"/>
          </p:nvPr>
        </p:nvSpPr>
        <p:spPr>
          <a:xfrm>
            <a:off x="20661086" y="9906000"/>
            <a:ext cx="6466114" cy="410996"/>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 xmlns:a16="http://schemas.microsoft.com/office/drawing/2014/main" id="{4EFA90DA-87B9-A946-9C4A-551DC46A8985}"/>
              </a:ext>
            </a:extLst>
          </p:cNvPr>
          <p:cNvSpPr>
            <a:spLocks noGrp="1"/>
          </p:cNvSpPr>
          <p:nvPr>
            <p:ph type="body" sz="quarter" idx="22" hasCustomPrompt="1"/>
          </p:nvPr>
        </p:nvSpPr>
        <p:spPr>
          <a:xfrm>
            <a:off x="20661085" y="16302689"/>
            <a:ext cx="6444343" cy="400110"/>
          </a:xfrm>
          <a:prstGeom prst="rect">
            <a:avLst/>
          </a:prstGeom>
        </p:spPr>
        <p:txBody>
          <a:bodyPr wrap="square">
            <a:spAutoFit/>
          </a:bodyPr>
          <a:lstStyle>
            <a:lvl1pPr marL="0" indent="0" algn="ctr">
              <a:buNone/>
              <a:defRPr lang="en-US" sz="20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 xmlns:a16="http://schemas.microsoft.com/office/drawing/2014/main" id="{372552D2-E0BE-044B-B32B-FC7C71971231}"/>
              </a:ext>
            </a:extLst>
          </p:cNvPr>
          <p:cNvSpPr>
            <a:spLocks noGrp="1"/>
          </p:cNvSpPr>
          <p:nvPr>
            <p:ph type="body" sz="quarter" idx="16" hasCustomPrompt="1"/>
          </p:nvPr>
        </p:nvSpPr>
        <p:spPr>
          <a:xfrm>
            <a:off x="3048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 xmlns:a16="http://schemas.microsoft.com/office/drawing/2014/main" id="{CB3EA696-8799-8246-9DAB-ECA3F2FBAE97}"/>
              </a:ext>
            </a:extLst>
          </p:cNvPr>
          <p:cNvSpPr>
            <a:spLocks noGrp="1"/>
          </p:cNvSpPr>
          <p:nvPr>
            <p:ph type="body" sz="quarter" idx="30" hasCustomPrompt="1"/>
          </p:nvPr>
        </p:nvSpPr>
        <p:spPr>
          <a:xfrm>
            <a:off x="304800" y="9239310"/>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 xmlns:a16="http://schemas.microsoft.com/office/drawing/2014/main" id="{EBC9DC11-AFC9-BB4E-8155-301AB1FC7934}"/>
              </a:ext>
            </a:extLst>
          </p:cNvPr>
          <p:cNvSpPr>
            <a:spLocks noGrp="1"/>
          </p:cNvSpPr>
          <p:nvPr>
            <p:ph type="body" sz="quarter" idx="31" hasCustomPrompt="1"/>
          </p:nvPr>
        </p:nvSpPr>
        <p:spPr>
          <a:xfrm>
            <a:off x="70866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 xmlns:a16="http://schemas.microsoft.com/office/drawing/2014/main" id="{C56CB46E-73C2-324B-92AC-F43451D295F6}"/>
              </a:ext>
            </a:extLst>
          </p:cNvPr>
          <p:cNvSpPr>
            <a:spLocks noGrp="1"/>
          </p:cNvSpPr>
          <p:nvPr>
            <p:ph type="body" sz="quarter" idx="32" hasCustomPrompt="1"/>
          </p:nvPr>
        </p:nvSpPr>
        <p:spPr>
          <a:xfrm>
            <a:off x="13868400"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 xmlns:a16="http://schemas.microsoft.com/office/drawing/2014/main" id="{CBA5135E-79B4-1945-BC28-A7D184BDB265}"/>
              </a:ext>
            </a:extLst>
          </p:cNvPr>
          <p:cNvSpPr>
            <a:spLocks noGrp="1"/>
          </p:cNvSpPr>
          <p:nvPr>
            <p:ph type="body" sz="quarter" idx="33" hasCustomPrompt="1"/>
          </p:nvPr>
        </p:nvSpPr>
        <p:spPr>
          <a:xfrm>
            <a:off x="20671971" y="3774681"/>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 xmlns:a16="http://schemas.microsoft.com/office/drawing/2014/main" id="{917EB2D0-3B44-3F46-910B-6F669368BD19}"/>
              </a:ext>
            </a:extLst>
          </p:cNvPr>
          <p:cNvSpPr>
            <a:spLocks noGrp="1"/>
          </p:cNvSpPr>
          <p:nvPr>
            <p:ph type="body" sz="quarter" idx="34" hasCustomPrompt="1"/>
          </p:nvPr>
        </p:nvSpPr>
        <p:spPr>
          <a:xfrm>
            <a:off x="20682857" y="10316996"/>
            <a:ext cx="6477000"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 xmlns:a16="http://schemas.microsoft.com/office/drawing/2014/main" id="{2980F4DB-89B0-0246-8784-F8358D576535}"/>
              </a:ext>
            </a:extLst>
          </p:cNvPr>
          <p:cNvSpPr>
            <a:spLocks noGrp="1"/>
          </p:cNvSpPr>
          <p:nvPr>
            <p:ph type="body" sz="quarter" idx="35" hasCustomPrompt="1"/>
          </p:nvPr>
        </p:nvSpPr>
        <p:spPr>
          <a:xfrm>
            <a:off x="20682857" y="16710592"/>
            <a:ext cx="6433457" cy="1988237"/>
          </a:xfrm>
          <a:prstGeom prst="rect">
            <a:avLst/>
          </a:prstGeom>
        </p:spPr>
        <p:txBody>
          <a:bodyPr wrap="square" lIns="365760" tIns="365760" rIns="365760" bIns="365760">
            <a:spAutoFit/>
          </a:bodyPr>
          <a:lstStyle>
            <a:lvl1pPr marL="0" indent="0">
              <a:buNone/>
              <a:tabLst/>
              <a:defRPr lang="en-US" sz="2000" dirty="0"/>
            </a:lvl1pPr>
            <a:lvl2pPr marL="461963" indent="-231775">
              <a:tabLst/>
              <a:defRPr lang="en-US" sz="1600" dirty="0"/>
            </a:lvl2pPr>
            <a:lvl3pPr marL="461963" indent="-231775">
              <a:tabLst/>
              <a:defRPr lang="en-US" sz="1200" dirty="0"/>
            </a:lvl3pPr>
            <a:lvl4pPr marL="461963" indent="-231775">
              <a:tabLst/>
              <a:defRPr lang="en-US" sz="1000" dirty="0"/>
            </a:lvl4pPr>
            <a:lvl5pPr marL="461963" indent="-231775">
              <a:tabLst/>
              <a:defRPr lang="en-US" sz="10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 xmlns:p15="http://schemas.microsoft.com/office/powerpoint/2012/main">
        <p15:guide id="1" orient="horz" pos="1968" userDrawn="1">
          <p15:clr>
            <a:srgbClr val="FBAE40"/>
          </p15:clr>
        </p15:guide>
        <p15:guide id="2" orient="horz" pos="11808" userDrawn="1">
          <p15:clr>
            <a:srgbClr val="FBAE40"/>
          </p15:clr>
        </p15:guide>
        <p15:guide id="3" pos="192" userDrawn="1">
          <p15:clr>
            <a:srgbClr val="FBAE40"/>
          </p15:clr>
        </p15:guide>
        <p15:guide id="4" pos="4272" userDrawn="1">
          <p15:clr>
            <a:srgbClr val="FBAE40"/>
          </p15:clr>
        </p15:guide>
        <p15:guide id="5" pos="4464" userDrawn="1">
          <p15:clr>
            <a:srgbClr val="FBAE40"/>
          </p15:clr>
        </p15:guide>
        <p15:guide id="6" pos="8544" userDrawn="1">
          <p15:clr>
            <a:srgbClr val="FBAE40"/>
          </p15:clr>
        </p15:guide>
        <p15:guide id="7" pos="8736" userDrawn="1">
          <p15:clr>
            <a:srgbClr val="FBAE40"/>
          </p15:clr>
        </p15:guide>
        <p15:guide id="8" pos="12816" userDrawn="1">
          <p15:clr>
            <a:srgbClr val="FBAE40"/>
          </p15:clr>
        </p15:guide>
        <p15:guide id="9" pos="13008" userDrawn="1">
          <p15:clr>
            <a:srgbClr val="FBAE40"/>
          </p15:clr>
        </p15:guide>
        <p15:guide id="10" pos="170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561140760"/>
      </p:ext>
    </p:extLst>
  </p:cSld>
  <p:clrMapOvr>
    <a:masterClrMapping/>
  </p:clrMapOvr>
  <p:extLst>
    <p:ext uri="{DCECCB84-F9BA-43D5-87BE-67443E8EF086}">
      <p15:sldGuideLst xmlns="" xmlns:p15="http://schemas.microsoft.com/office/powerpoint/2012/main">
        <p15:guide id="1" orient="horz" pos="19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graphicFrame>
        <p:nvGraphicFramePr>
          <p:cNvPr id="11" name="Table 10">
            <a:extLst>
              <a:ext uri="{FF2B5EF4-FFF2-40B4-BE49-F238E27FC236}">
                <a16:creationId xmlns="" xmlns:a16="http://schemas.microsoft.com/office/drawing/2014/main" id="{2C5DFECE-1F2F-1245-9C7A-26DE7E380E0B}"/>
              </a:ext>
            </a:extLst>
          </p:cNvPr>
          <p:cNvGraphicFramePr>
            <a:graphicFrameLocks noGrp="1"/>
          </p:cNvGraphicFramePr>
          <p:nvPr userDrawn="1">
            <p:extLst>
              <p:ext uri="{D42A27DB-BD31-4B8C-83A1-F6EECF244321}">
                <p14:modId xmlns="" xmlns:p14="http://schemas.microsoft.com/office/powerpoint/2010/main" val="1395167949"/>
              </p:ext>
            </p:extLst>
          </p:nvPr>
        </p:nvGraphicFramePr>
        <p:xfrm>
          <a:off x="-6404644" y="0"/>
          <a:ext cx="6099844" cy="19202402"/>
        </p:xfrm>
        <a:graphic>
          <a:graphicData uri="http://schemas.openxmlformats.org/drawingml/2006/table">
            <a:tbl>
              <a:tblPr firstRow="1" bandRow="1">
                <a:tableStyleId>{5C22544A-7EE6-4342-B048-85BDC9FD1C3A}</a:tableStyleId>
              </a:tblPr>
              <a:tblGrid>
                <a:gridCol w="2615564">
                  <a:extLst>
                    <a:ext uri="{9D8B030D-6E8A-4147-A177-3AD203B41FA5}">
                      <a16:colId xmlns="" xmlns:a16="http://schemas.microsoft.com/office/drawing/2014/main" val="20000"/>
                    </a:ext>
                  </a:extLst>
                </a:gridCol>
                <a:gridCol w="3484280">
                  <a:extLst>
                    <a:ext uri="{9D8B030D-6E8A-4147-A177-3AD203B41FA5}">
                      <a16:colId xmlns="" xmlns:a16="http://schemas.microsoft.com/office/drawing/2014/main" val="20001"/>
                    </a:ext>
                  </a:extLst>
                </a:gridCol>
              </a:tblGrid>
              <a:tr h="83197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 xmlns:a16="http://schemas.microsoft.com/office/drawing/2014/main" val="10000"/>
                  </a:ext>
                </a:extLst>
              </a:tr>
              <a:tr h="2409642">
                <a:tc gridSpan="2">
                  <a:txBody>
                    <a:bodyPr/>
                    <a:lstStyle/>
                    <a:p>
                      <a:pPr defTabSz="3765639"/>
                      <a:r>
                        <a:rPr lang="en-US" sz="1200" i="0" dirty="0">
                          <a:solidFill>
                            <a:srgbClr val="D9D9D9"/>
                          </a:solidFill>
                          <a:latin typeface="Arial"/>
                          <a:cs typeface="Arial"/>
                        </a:rPr>
                        <a:t>This PowerPoint template produces a </a:t>
                      </a:r>
                      <a:r>
                        <a:rPr lang="en-US" sz="1200" i="0" dirty="0">
                          <a:solidFill>
                            <a:srgbClr val="FFC000"/>
                          </a:solidFill>
                          <a:latin typeface="Arial"/>
                          <a:cs typeface="Arial"/>
                        </a:rPr>
                        <a:t>42x60” </a:t>
                      </a:r>
                      <a:r>
                        <a:rPr lang="en-US" sz="12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the  </a:t>
                      </a:r>
                      <a:r>
                        <a:rPr lang="en-US" sz="1200" i="0" dirty="0">
                          <a:solidFill>
                            <a:srgbClr val="FFC000"/>
                          </a:solidFill>
                          <a:latin typeface="Arial"/>
                          <a:cs typeface="Arial"/>
                        </a:rPr>
                        <a:t>HELP DESK</a:t>
                      </a:r>
                      <a:r>
                        <a:rPr lang="en-US" sz="1200" i="0" baseline="0" dirty="0">
                          <a:solidFill>
                            <a:srgbClr val="D9D9D9"/>
                          </a:solidFill>
                          <a:latin typeface="Arial"/>
                          <a:cs typeface="Arial"/>
                        </a:rPr>
                        <a:t> </a:t>
                      </a:r>
                      <a:r>
                        <a:rPr lang="en-US" sz="1200" i="0" dirty="0">
                          <a:solidFill>
                            <a:srgbClr val="D9D9D9"/>
                          </a:solidFill>
                          <a:latin typeface="Arial"/>
                          <a:cs typeface="Arial"/>
                        </a:rPr>
                        <a:t>tab.</a:t>
                      </a:r>
                    </a:p>
                    <a:p>
                      <a:pPr defTabSz="3765639"/>
                      <a:endParaRPr lang="en-US" sz="1200" i="0" dirty="0">
                        <a:solidFill>
                          <a:srgbClr val="D9D9D9"/>
                        </a:solidFill>
                        <a:latin typeface="Arial"/>
                        <a:cs typeface="Arial"/>
                      </a:endParaRPr>
                    </a:p>
                    <a:p>
                      <a:pPr defTabSz="3765639"/>
                      <a:r>
                        <a:rPr lang="en-US" sz="1200" i="0" dirty="0">
                          <a:solidFill>
                            <a:srgbClr val="D9D9D9"/>
                          </a:solidFill>
                          <a:latin typeface="Arial"/>
                          <a:cs typeface="Arial"/>
                        </a:rPr>
                        <a:t>To print your poster using our same-day professional printing service, go online to </a:t>
                      </a:r>
                      <a:r>
                        <a:rPr lang="en-US" sz="1200" i="0" dirty="0" err="1">
                          <a:solidFill>
                            <a:srgbClr val="FFC000"/>
                          </a:solidFill>
                          <a:latin typeface="Arial"/>
                          <a:cs typeface="Arial"/>
                        </a:rPr>
                        <a:t>PosterPresentations.com</a:t>
                      </a:r>
                      <a:r>
                        <a:rPr lang="en-US" sz="1200" i="0" dirty="0">
                          <a:solidFill>
                            <a:srgbClr val="D9D9D9"/>
                          </a:solidFill>
                          <a:latin typeface="Arial"/>
                          <a:cs typeface="Arial"/>
                        </a:rPr>
                        <a:t> and click on "</a:t>
                      </a:r>
                      <a:r>
                        <a:rPr lang="en-US" sz="1200" i="0" dirty="0">
                          <a:solidFill>
                            <a:srgbClr val="FFC000"/>
                          </a:solidFill>
                          <a:latin typeface="Arial"/>
                          <a:cs typeface="Arial"/>
                        </a:rPr>
                        <a:t>Order your poster</a:t>
                      </a:r>
                      <a:r>
                        <a:rPr lang="en-US" sz="1200" i="0" dirty="0">
                          <a:solidFill>
                            <a:srgbClr val="D9D9D9"/>
                          </a:solidFill>
                          <a:latin typeface="Arial"/>
                          <a:cs typeface="Arial"/>
                        </a:rPr>
                        <a:t>".</a:t>
                      </a:r>
                      <a:endParaRPr lang="en-US" sz="12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 xmlns:a16="http://schemas.microsoft.com/office/drawing/2014/main" val="677555919"/>
                  </a:ext>
                </a:extLst>
              </a:tr>
              <a:tr h="2619176">
                <a:tc>
                  <a:txBody>
                    <a:bodyPr/>
                    <a:lstStyle/>
                    <a:p>
                      <a:pPr algn="ctr"/>
                      <a:endParaRPr lang="en-US" sz="1200" dirty="0">
                        <a:solidFill>
                          <a:srgbClr val="1F3A4E"/>
                        </a:solidFill>
                      </a:endParaRPr>
                    </a:p>
                    <a:p>
                      <a:pPr algn="ctr"/>
                      <a:endParaRPr lang="en-US" sz="1200" dirty="0">
                        <a:solidFill>
                          <a:srgbClr val="1F3A4E"/>
                        </a:solidFill>
                      </a:endParaRPr>
                    </a:p>
                    <a:p>
                      <a:pPr algn="ctr"/>
                      <a:r>
                        <a:rPr lang="en-US" sz="1200" dirty="0">
                          <a:solidFill>
                            <a:schemeClr val="bg1"/>
                          </a:solidFill>
                          <a:latin typeface="Arial" panose="020B0604020202020204" pitchFamily="34" charset="0"/>
                          <a:cs typeface="Arial" panose="020B0604020202020204" pitchFamily="34" charset="0"/>
                        </a:rPr>
                        <a:t>This is a template for a</a:t>
                      </a:r>
                    </a:p>
                    <a:p>
                      <a:pPr marL="0" marR="0" lvl="0" indent="0" algn="ctr" defTabSz="1706843"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presentation poster </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42 inches tall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by</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60 inches wide</a:t>
                      </a:r>
                      <a:r>
                        <a:rPr lang="en-US" sz="1200" dirty="0">
                          <a:solidFill>
                            <a:schemeClr val="bg1"/>
                          </a:solidFill>
                          <a:latin typeface="Arial" panose="020B0604020202020204" pitchFamily="34" charset="0"/>
                          <a:cs typeface="Arial" panose="020B0604020202020204" pitchFamily="34" charset="0"/>
                        </a:rPr>
                        <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Important: Check the template size</a:t>
                      </a:r>
                      <a:r>
                        <a:rPr lang="en-US" sz="1200" b="0" baseline="0" dirty="0">
                          <a:solidFill>
                            <a:srgbClr val="FFC000"/>
                          </a:solidFill>
                          <a:latin typeface="Arial" panose="020B0604020202020204" pitchFamily="34" charset="0"/>
                          <a:cs typeface="Arial" panose="020B0604020202020204" pitchFamily="34" charset="0"/>
                        </a:rPr>
                        <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36 tall x 51.42 wide</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48 tall x 68.57 wide</a:t>
                      </a:r>
                    </a:p>
                  </a:txBody>
                  <a:tcPr marL="182880" marT="137160">
                    <a:solidFill>
                      <a:srgbClr val="010101"/>
                    </a:solidFill>
                  </a:tcPr>
                </a:tc>
                <a:extLst>
                  <a:ext uri="{0D108BD9-81ED-4DB2-BD59-A6C34878D82A}">
                    <a16:rowId xmlns="" xmlns:a16="http://schemas.microsoft.com/office/drawing/2014/main" val="10008"/>
                  </a:ext>
                </a:extLst>
              </a:tr>
              <a:tr h="2456652">
                <a:tc>
                  <a:txBody>
                    <a:bodyPr/>
                    <a:lstStyle/>
                    <a:p>
                      <a:endParaRPr lang="en-US" sz="1200" dirty="0">
                        <a:solidFill>
                          <a:srgbClr val="1F3A4E"/>
                        </a:solidFill>
                      </a:endParaRPr>
                    </a:p>
                  </a:txBody>
                  <a:tcPr>
                    <a:blipFill rotWithShape="1">
                      <a:blip r:embed="rId3"/>
                      <a:stretch>
                        <a:fillRect/>
                      </a:stretch>
                    </a:blipFill>
                  </a:tcPr>
                </a:tc>
                <a:tc>
                  <a:txBody>
                    <a:bodyPr/>
                    <a:lstStyle/>
                    <a:p>
                      <a:pPr algn="l"/>
                      <a:r>
                        <a:rPr lang="en-US" sz="1400" b="1" baseline="0" dirty="0">
                          <a:solidFill>
                            <a:srgbClr val="FFC000"/>
                          </a:solidFill>
                          <a:latin typeface="Arial" panose="020B0604020202020204" pitchFamily="34" charset="0"/>
                          <a:cs typeface="Arial" panose="020B0604020202020204" pitchFamily="34" charset="0"/>
                        </a:rPr>
                        <a:t>How to </a:t>
                      </a:r>
                      <a:r>
                        <a:rPr lang="en-US" sz="2400" b="1" baseline="0" dirty="0">
                          <a:solidFill>
                            <a:srgbClr val="FFC000"/>
                          </a:solidFill>
                          <a:latin typeface="Arial" panose="020B0604020202020204" pitchFamily="34" charset="0"/>
                          <a:cs typeface="Arial" panose="020B0604020202020204" pitchFamily="34" charset="0"/>
                        </a:rPr>
                        <a:t>Zoom in </a:t>
                      </a:r>
                      <a:r>
                        <a:rPr lang="en-US" sz="1400" b="1" baseline="0" dirty="0">
                          <a:solidFill>
                            <a:srgbClr val="FFC000"/>
                          </a:solidFill>
                          <a:latin typeface="Arial" panose="020B0604020202020204" pitchFamily="34" charset="0"/>
                          <a:cs typeface="Arial" panose="020B0604020202020204" pitchFamily="34" charset="0"/>
                        </a:rPr>
                        <a:t>and </a:t>
                      </a:r>
                      <a:r>
                        <a:rPr lang="en-US" sz="1100" b="1" baseline="0" dirty="0">
                          <a:solidFill>
                            <a:srgbClr val="FFC000"/>
                          </a:solidFill>
                          <a:latin typeface="Arial" panose="020B0604020202020204" pitchFamily="34" charset="0"/>
                          <a:cs typeface="Arial" panose="020B0604020202020204" pitchFamily="34" charset="0"/>
                        </a:rPr>
                        <a:t>out</a:t>
                      </a:r>
                      <a:endParaRPr lang="en-US" sz="1400" b="1" baseline="0" dirty="0">
                        <a:solidFill>
                          <a:srgbClr val="FFC000"/>
                        </a:solidFill>
                        <a:latin typeface="Arial" panose="020B0604020202020204" pitchFamily="34" charset="0"/>
                        <a:cs typeface="Arial" panose="020B0604020202020204" pitchFamily="34" charset="0"/>
                      </a:endParaRPr>
                    </a:p>
                    <a:p>
                      <a:pPr algn="l"/>
                      <a:r>
                        <a:rPr lang="en-US" sz="12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1. </a:t>
                      </a:r>
                      <a:r>
                        <a:rPr lang="en-US" sz="12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200" b="0" baseline="0" dirty="0">
                          <a:solidFill>
                            <a:srgbClr val="D9D9D9"/>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2. </a:t>
                      </a:r>
                      <a:r>
                        <a:rPr lang="en-US" sz="12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 xmlns:a16="http://schemas.microsoft.com/office/drawing/2014/main" val="10001"/>
                  </a:ext>
                </a:extLst>
              </a:tr>
              <a:tr h="117862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400" b="1" baseline="0" dirty="0">
                          <a:solidFill>
                            <a:srgbClr val="FFC000"/>
                          </a:solidFill>
                          <a:latin typeface="Arial" panose="020B0604020202020204" pitchFamily="34" charset="0"/>
                          <a:cs typeface="Arial" panose="020B0604020202020204" pitchFamily="34" charset="0"/>
                        </a:rPr>
                        <a:t>Ruler and Guides</a:t>
                      </a:r>
                      <a:r>
                        <a:rPr lang="en-US" sz="1200" b="0" baseline="0" dirty="0">
                          <a:solidFill>
                            <a:srgbClr val="FFC000"/>
                          </a:solidFill>
                          <a:latin typeface="Arial" panose="020B0604020202020204" pitchFamily="34" charset="0"/>
                          <a:cs typeface="Arial" panose="020B0604020202020204" pitchFamily="34" charset="0"/>
                        </a:rPr>
                        <a:t/>
                      </a:r>
                      <a:br>
                        <a:rPr lang="en-US" sz="1200" b="0" baseline="0" dirty="0">
                          <a:solidFill>
                            <a:srgbClr val="FFC000"/>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 xmlns:a16="http://schemas.microsoft.com/office/drawing/2014/main" val="10002"/>
                  </a:ext>
                </a:extLst>
              </a:tr>
              <a:tr h="2322585">
                <a:tc>
                  <a:txBody>
                    <a:bodyPr/>
                    <a:lstStyle/>
                    <a:p>
                      <a:endParaRPr lang="en-US" sz="1200" dirty="0">
                        <a:solidFill>
                          <a:srgbClr val="1F3A4E"/>
                        </a:solidFill>
                      </a:endParaRPr>
                    </a:p>
                  </a:txBody>
                  <a:tcPr>
                    <a:blipFill rotWithShape="1">
                      <a:blip r:embed="rId4"/>
                      <a:stretch>
                        <a:fillRect/>
                      </a:stretch>
                    </a:blipFill>
                  </a:tcPr>
                </a:tc>
                <a:tc>
                  <a:txBody>
                    <a:bodyPr/>
                    <a:lstStyle/>
                    <a:p>
                      <a:pPr marL="0" lvl="1" indent="0" algn="l" defTabSz="114300"/>
                      <a:r>
                        <a:rPr lang="en-US" sz="1400" b="1" baseline="0" dirty="0">
                          <a:solidFill>
                            <a:srgbClr val="FFC000"/>
                          </a:solidFill>
                          <a:latin typeface="Arial" panose="020B0604020202020204" pitchFamily="34" charset="0"/>
                          <a:cs typeface="Arial" panose="020B0604020202020204" pitchFamily="34" charset="0"/>
                        </a:rPr>
                        <a:t>Headers and text containers</a:t>
                      </a:r>
                      <a:r>
                        <a:rPr lang="en-US" sz="1200" b="0" baseline="0" dirty="0">
                          <a:solidFill>
                            <a:schemeClr val="bg1"/>
                          </a:solidFill>
                          <a:latin typeface="Arial" panose="020B0604020202020204" pitchFamily="34" charset="0"/>
                          <a:cs typeface="Arial" panose="020B0604020202020204" pitchFamily="34" charset="0"/>
                        </a:rPr>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200" b="0" baseline="0" dirty="0">
                          <a:solidFill>
                            <a:schemeClr val="bg1"/>
                          </a:solidFill>
                          <a:latin typeface="Arial" panose="020B0604020202020204" pitchFamily="34" charset="0"/>
                          <a:cs typeface="Arial" panose="020B0604020202020204" pitchFamily="34" charset="0"/>
                        </a:rPr>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200" b="0" baseline="0" dirty="0">
                          <a:solidFill>
                            <a:schemeClr val="bg1"/>
                          </a:solidFill>
                          <a:latin typeface="Arial" panose="020B0604020202020204" pitchFamily="34" charset="0"/>
                          <a:cs typeface="Arial" panose="020B0604020202020204" pitchFamily="34" charset="0"/>
                        </a:rPr>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200" b="0" baseline="0" dirty="0">
                          <a:solidFill>
                            <a:schemeClr val="bg1"/>
                          </a:solidFill>
                          <a:latin typeface="Arial" panose="020B0604020202020204" pitchFamily="34" charset="0"/>
                          <a:cs typeface="Arial" panose="020B0604020202020204" pitchFamily="34" charset="0"/>
                        </a:rPr>
                        <a:t/>
                      </a:r>
                      <a:br>
                        <a:rPr lang="en-US" sz="1200" b="0" baseline="0" dirty="0">
                          <a:solidFill>
                            <a:schemeClr val="bg1"/>
                          </a:solidFill>
                          <a:latin typeface="Arial" panose="020B0604020202020204" pitchFamily="34" charset="0"/>
                          <a:cs typeface="Arial" panose="020B0604020202020204" pitchFamily="34" charset="0"/>
                        </a:rPr>
                      </a:br>
                      <a:r>
                        <a:rPr lang="en-US" sz="1200" b="0" baseline="0" dirty="0">
                          <a:solidFill>
                            <a:srgbClr val="FFC000"/>
                          </a:solidFill>
                          <a:latin typeface="Arial" panose="020B0604020202020204" pitchFamily="34" charset="0"/>
                          <a:cs typeface="Arial" panose="020B0604020202020204" pitchFamily="34" charset="0"/>
                        </a:rPr>
                        <a:t>-</a:t>
                      </a:r>
                      <a:r>
                        <a:rPr lang="en-US" sz="1200" b="0" baseline="0" dirty="0">
                          <a:solidFill>
                            <a:schemeClr val="bg1"/>
                          </a:solidFill>
                          <a:latin typeface="Arial" panose="020B0604020202020204" pitchFamily="34" charset="0"/>
                          <a:cs typeface="Arial" panose="020B0604020202020204" pitchFamily="34" charset="0"/>
                        </a:rPr>
                        <a:t> </a:t>
                      </a:r>
                      <a:r>
                        <a:rPr lang="en-US" sz="12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 xmlns:a16="http://schemas.microsoft.com/office/drawing/2014/main" val="10003"/>
                  </a:ext>
                </a:extLst>
              </a:tr>
              <a:tr h="2015833">
                <a:tc gridSpan="2">
                  <a:txBody>
                    <a:bodyPr/>
                    <a:lstStyle/>
                    <a:p>
                      <a:r>
                        <a:rPr lang="en-US" sz="1400" b="1" dirty="0">
                          <a:solidFill>
                            <a:srgbClr val="FFC000"/>
                          </a:solidFill>
                          <a:latin typeface="Arial" panose="020B0604020202020204" pitchFamily="34" charset="0"/>
                          <a:cs typeface="Arial" panose="020B0604020202020204" pitchFamily="34" charset="0"/>
                        </a:rPr>
                        <a:t>Adding content to the poster</a:t>
                      </a:r>
                    </a:p>
                    <a:p>
                      <a:r>
                        <a:rPr lang="en-US" sz="12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2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2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4"/>
                  </a:ext>
                </a:extLst>
              </a:tr>
              <a:tr h="136197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0005"/>
                  </a:ext>
                </a:extLst>
              </a:tr>
              <a:tr h="1313576">
                <a:tc gridSpan="2">
                  <a:txBody>
                    <a:bodyPr/>
                    <a:lstStyle/>
                    <a:p>
                      <a:endParaRPr lang="en-US" sz="12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 xmlns:a16="http://schemas.microsoft.com/office/drawing/2014/main" val="10006"/>
                  </a:ext>
                </a:extLst>
              </a:tr>
              <a:tr h="86663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 xmlns:a16="http://schemas.microsoft.com/office/drawing/2014/main" val="10007"/>
                  </a:ext>
                </a:extLst>
              </a:tr>
              <a:tr h="182573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 xmlns:a16="http://schemas.microsoft.com/office/drawing/2014/main" val="10010"/>
                  </a:ext>
                </a:extLst>
              </a:tr>
            </a:tbl>
          </a:graphicData>
        </a:graphic>
      </p:graphicFrame>
      <p:graphicFrame>
        <p:nvGraphicFramePr>
          <p:cNvPr id="15" name="Table 14">
            <a:extLst>
              <a:ext uri="{FF2B5EF4-FFF2-40B4-BE49-F238E27FC236}">
                <a16:creationId xmlns="" xmlns:a16="http://schemas.microsoft.com/office/drawing/2014/main" id="{14FABC40-9FD8-3045-A2C7-E219F6E708FE}"/>
              </a:ext>
            </a:extLst>
          </p:cNvPr>
          <p:cNvGraphicFramePr>
            <a:graphicFrameLocks noGrp="1"/>
          </p:cNvGraphicFramePr>
          <p:nvPr userDrawn="1">
            <p:extLst>
              <p:ext uri="{D42A27DB-BD31-4B8C-83A1-F6EECF244321}">
                <p14:modId xmlns="" xmlns:p14="http://schemas.microsoft.com/office/powerpoint/2010/main" val="2140469515"/>
              </p:ext>
            </p:extLst>
          </p:nvPr>
        </p:nvGraphicFramePr>
        <p:xfrm>
          <a:off x="27918589" y="0"/>
          <a:ext cx="6102470" cy="19202399"/>
        </p:xfrm>
        <a:graphic>
          <a:graphicData uri="http://schemas.openxmlformats.org/drawingml/2006/table">
            <a:tbl>
              <a:tblPr firstRow="1" bandRow="1">
                <a:tableStyleId>{5C22544A-7EE6-4342-B048-85BDC9FD1C3A}</a:tableStyleId>
              </a:tblPr>
              <a:tblGrid>
                <a:gridCol w="3057900">
                  <a:extLst>
                    <a:ext uri="{9D8B030D-6E8A-4147-A177-3AD203B41FA5}">
                      <a16:colId xmlns="" xmlns:a16="http://schemas.microsoft.com/office/drawing/2014/main" val="20000"/>
                    </a:ext>
                  </a:extLst>
                </a:gridCol>
                <a:gridCol w="3044570">
                  <a:extLst>
                    <a:ext uri="{9D8B030D-6E8A-4147-A177-3AD203B41FA5}">
                      <a16:colId xmlns="" xmlns:a16="http://schemas.microsoft.com/office/drawing/2014/main" val="4164475170"/>
                    </a:ext>
                  </a:extLst>
                </a:gridCol>
              </a:tblGrid>
              <a:tr h="98783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 xmlns:a16="http://schemas.microsoft.com/office/drawing/2014/main" val="10000"/>
                  </a:ext>
                </a:extLst>
              </a:tr>
              <a:tr h="3128756">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 xmlns:a16="http://schemas.microsoft.com/office/drawing/2014/main" val="10001"/>
                  </a:ext>
                </a:extLst>
              </a:tr>
              <a:tr h="206276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 xmlns:a16="http://schemas.microsoft.com/office/drawing/2014/main" val="10004"/>
                  </a:ext>
                </a:extLst>
              </a:tr>
              <a:tr h="29116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 xmlns:a16="http://schemas.microsoft.com/office/drawing/2014/main" val="10005"/>
                  </a:ext>
                </a:extLst>
              </a:tr>
              <a:tr h="162443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 xmlns:a16="http://schemas.microsoft.com/office/drawing/2014/main" val="1766341567"/>
                  </a:ext>
                </a:extLst>
              </a:tr>
              <a:tr h="2140326">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 xmlns:a16="http://schemas.microsoft.com/office/drawing/2014/main" val="10006"/>
                  </a:ext>
                </a:extLst>
              </a:tr>
              <a:tr h="31911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
                      </a: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 xmlns:a16="http://schemas.microsoft.com/office/drawing/2014/main" val="10007"/>
                  </a:ext>
                </a:extLst>
              </a:tr>
              <a:tr h="761943">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 xmlns:a16="http://schemas.microsoft.com/office/drawing/2014/main" val="10008"/>
                  </a:ext>
                </a:extLst>
              </a:tr>
              <a:tr h="2393556">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r>
                        <a:rPr lang="en-US" sz="1100" dirty="0">
                          <a:solidFill>
                            <a:schemeClr val="bg1">
                              <a:lumMod val="85000"/>
                            </a:schemeClr>
                          </a:solidFill>
                          <a:latin typeface="Arial"/>
                          <a:cs typeface="Arial"/>
                        </a:rPr>
                        <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 xmlns:a16="http://schemas.microsoft.com/office/drawing/2014/main" id="{B82F2237-BAB6-704C-82F3-FA64CC22DF29}"/>
              </a:ext>
            </a:extLst>
          </p:cNvPr>
          <p:cNvSpPr>
            <a:spLocks noChangeArrowheads="1"/>
          </p:cNvSpPr>
          <p:nvPr userDrawn="1"/>
        </p:nvSpPr>
        <p:spPr bwMode="auto">
          <a:xfrm>
            <a:off x="0" y="0"/>
            <a:ext cx="27432000" cy="280035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 xmlns:a16="http://schemas.microsoft.com/office/drawing/2014/main" id="{4FAAEDB7-9BBE-8D43-950B-E1D906765494}"/>
              </a:ext>
            </a:extLst>
          </p:cNvPr>
          <p:cNvSpPr txBox="1">
            <a:spLocks noChangeArrowheads="1"/>
          </p:cNvSpPr>
          <p:nvPr userDrawn="1"/>
        </p:nvSpPr>
        <p:spPr bwMode="auto">
          <a:xfrm>
            <a:off x="467055" y="18822268"/>
            <a:ext cx="1309688" cy="132847"/>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195"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428" b="1" dirty="0">
                <a:solidFill>
                  <a:schemeClr val="bg1">
                    <a:lumMod val="75000"/>
                  </a:schemeClr>
                </a:solidFill>
                <a:latin typeface="Arial" charset="0"/>
              </a:rPr>
              <a:t>www.PosterPresentations.com</a:t>
            </a:r>
          </a:p>
        </p:txBody>
      </p:sp>
      <p:sp>
        <p:nvSpPr>
          <p:cNvPr id="13" name="Rounded Rectangle 12">
            <a:extLst>
              <a:ext uri="{FF2B5EF4-FFF2-40B4-BE49-F238E27FC236}">
                <a16:creationId xmlns="" xmlns:a16="http://schemas.microsoft.com/office/drawing/2014/main" id="{D485C5EC-23A0-7D40-81CB-4F3ADD296005}"/>
              </a:ext>
            </a:extLst>
          </p:cNvPr>
          <p:cNvSpPr/>
          <p:nvPr userDrawn="1"/>
        </p:nvSpPr>
        <p:spPr>
          <a:xfrm>
            <a:off x="304800" y="3135916"/>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 xmlns:a16="http://schemas.microsoft.com/office/drawing/2014/main" id="{457BE808-A53B-994E-80E2-9E761219D543}"/>
              </a:ext>
            </a:extLst>
          </p:cNvPr>
          <p:cNvCxnSpPr>
            <a:cxnSpLocks/>
          </p:cNvCxnSpPr>
          <p:nvPr userDrawn="1"/>
        </p:nvCxnSpPr>
        <p:spPr>
          <a:xfrm>
            <a:off x="0" y="2808574"/>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 xmlns:a16="http://schemas.microsoft.com/office/drawing/2014/main" id="{12682DA0-9CCF-EF4B-8677-380B0751B423}"/>
              </a:ext>
            </a:extLst>
          </p:cNvPr>
          <p:cNvSpPr/>
          <p:nvPr userDrawn="1"/>
        </p:nvSpPr>
        <p:spPr>
          <a:xfrm>
            <a:off x="7086600" y="3135914"/>
            <a:ext cx="6477001"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 xmlns:a16="http://schemas.microsoft.com/office/drawing/2014/main" id="{D0ACBDFA-3EF8-044B-8D44-7BAE9EFDAB71}"/>
              </a:ext>
            </a:extLst>
          </p:cNvPr>
          <p:cNvSpPr/>
          <p:nvPr userDrawn="1"/>
        </p:nvSpPr>
        <p:spPr>
          <a:xfrm>
            <a:off x="13868401" y="3135914"/>
            <a:ext cx="6477000" cy="15609286"/>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 xmlns:a16="http://schemas.microsoft.com/office/drawing/2014/main" id="{61B1F6FD-800A-7D49-B26F-452110B9E7F4}"/>
              </a:ext>
            </a:extLst>
          </p:cNvPr>
          <p:cNvSpPr/>
          <p:nvPr userDrawn="1"/>
        </p:nvSpPr>
        <p:spPr>
          <a:xfrm>
            <a:off x="20650201" y="3135915"/>
            <a:ext cx="6477000" cy="15609284"/>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Tree>
    <p:extLst>
      <p:ext uri="{BB962C8B-B14F-4D97-AF65-F5344CB8AC3E}">
        <p14:creationId xmlns="" xmlns:p14="http://schemas.microsoft.com/office/powerpoint/2010/main" val="318420688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elangana.gov.in/dataset/sanitation-urban-local-bodies-telangana"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3581400" y="1542365"/>
            <a:ext cx="20574000" cy="1101840"/>
          </a:xfrm>
        </p:spPr>
        <p:txBody>
          <a:bodyPr/>
          <a:lstStyle/>
          <a:p>
            <a:r>
              <a:rPr lang="en-IN" dirty="0" smtClean="0"/>
              <a:t>Completed by: U </a:t>
            </a:r>
            <a:r>
              <a:rPr lang="en-IN" dirty="0" err="1" smtClean="0"/>
              <a:t>Narendra</a:t>
            </a:r>
            <a:r>
              <a:rPr lang="en-IN" dirty="0" smtClean="0"/>
              <a:t> </a:t>
            </a:r>
            <a:r>
              <a:rPr lang="en-IN" dirty="0" err="1" smtClean="0"/>
              <a:t>sagar</a:t>
            </a:r>
            <a:r>
              <a:rPr lang="en-IN" dirty="0" smtClean="0"/>
              <a:t>, K </a:t>
            </a:r>
            <a:r>
              <a:rPr lang="en-IN" dirty="0" err="1" smtClean="0"/>
              <a:t>Sadanand</a:t>
            </a:r>
            <a:endParaRPr lang="en-IN" dirty="0" smtClean="0"/>
          </a:p>
          <a:p>
            <a:r>
              <a:rPr lang="en-IN" sz="2800" dirty="0" err="1" smtClean="0"/>
              <a:t>Chaitanya</a:t>
            </a:r>
            <a:r>
              <a:rPr lang="en-IN" sz="2800" dirty="0" smtClean="0"/>
              <a:t> </a:t>
            </a:r>
            <a:r>
              <a:rPr lang="en-IN" sz="2800" dirty="0" err="1" smtClean="0"/>
              <a:t>Bharathi</a:t>
            </a:r>
            <a:r>
              <a:rPr lang="en-IN" sz="2800" dirty="0" smtClean="0"/>
              <a:t> Institute of Technology, Hyderabad</a:t>
            </a:r>
            <a:endParaRPr lang="en-US" sz="2800" dirty="0"/>
          </a:p>
        </p:txBody>
      </p:sp>
      <p:sp>
        <p:nvSpPr>
          <p:cNvPr id="20" name="Text Placeholder 19"/>
          <p:cNvSpPr>
            <a:spLocks noGrp="1"/>
          </p:cNvSpPr>
          <p:nvPr>
            <p:ph type="body" sz="quarter" idx="11"/>
          </p:nvPr>
        </p:nvSpPr>
        <p:spPr>
          <a:xfrm>
            <a:off x="3581400" y="896034"/>
            <a:ext cx="22098000" cy="1200329"/>
          </a:xfrm>
        </p:spPr>
        <p:txBody>
          <a:bodyPr/>
          <a:lstStyle/>
          <a:p>
            <a:r>
              <a:rPr lang="en-US" u="sng" dirty="0" smtClean="0"/>
              <a:t>Analysis on the current status and causes of or solutions to clean water and sanitation in </a:t>
            </a:r>
            <a:r>
              <a:rPr lang="en-US" u="sng" dirty="0" err="1" smtClean="0"/>
              <a:t>Telangana</a:t>
            </a:r>
            <a:endParaRPr lang="en-US" u="sng" dirty="0"/>
          </a:p>
        </p:txBody>
      </p:sp>
      <p:sp>
        <p:nvSpPr>
          <p:cNvPr id="21" name="Text Placeholder 20"/>
          <p:cNvSpPr>
            <a:spLocks noGrp="1"/>
          </p:cNvSpPr>
          <p:nvPr>
            <p:ph type="body" sz="quarter" idx="12"/>
          </p:nvPr>
        </p:nvSpPr>
        <p:spPr>
          <a:xfrm>
            <a:off x="3581400" y="0"/>
            <a:ext cx="20574000" cy="830997"/>
          </a:xfrm>
        </p:spPr>
        <p:txBody>
          <a:bodyPr/>
          <a:lstStyle/>
          <a:p>
            <a:r>
              <a:rPr lang="en-IN" u="sng" dirty="0" smtClean="0"/>
              <a:t>CLEAN WATER AND SANITATION</a:t>
            </a:r>
            <a:endParaRPr lang="en-US" u="sng" dirty="0"/>
          </a:p>
        </p:txBody>
      </p:sp>
      <p:sp>
        <p:nvSpPr>
          <p:cNvPr id="22" name="Text Placeholder 21"/>
          <p:cNvSpPr>
            <a:spLocks noGrp="1"/>
          </p:cNvSpPr>
          <p:nvPr>
            <p:ph type="body" sz="quarter" idx="15"/>
          </p:nvPr>
        </p:nvSpPr>
        <p:spPr>
          <a:xfrm>
            <a:off x="304800" y="3352800"/>
            <a:ext cx="6477000" cy="584775"/>
          </a:xfrm>
        </p:spPr>
        <p:txBody>
          <a:bodyPr/>
          <a:lstStyle/>
          <a:p>
            <a:r>
              <a:rPr lang="en-IN" sz="3200" u="sng" dirty="0" smtClean="0"/>
              <a:t>INTRODUCTION</a:t>
            </a:r>
            <a:endParaRPr lang="en-US" sz="3200" u="sng" dirty="0"/>
          </a:p>
        </p:txBody>
      </p:sp>
      <p:sp>
        <p:nvSpPr>
          <p:cNvPr id="23" name="Text Placeholder 22"/>
          <p:cNvSpPr>
            <a:spLocks noGrp="1"/>
          </p:cNvSpPr>
          <p:nvPr>
            <p:ph type="body" sz="quarter" idx="16"/>
          </p:nvPr>
        </p:nvSpPr>
        <p:spPr>
          <a:xfrm>
            <a:off x="304800" y="3996690"/>
            <a:ext cx="6477000" cy="14702139"/>
          </a:xfrm>
        </p:spPr>
        <p:txBody>
          <a:bodyPr/>
          <a:lstStyle/>
          <a:p>
            <a:pPr algn="just"/>
            <a:r>
              <a:rPr lang="en-US" sz="3000" dirty="0" err="1" smtClean="0"/>
              <a:t>Telangana</a:t>
            </a:r>
            <a:r>
              <a:rPr lang="en-US" sz="3000" dirty="0" smtClean="0"/>
              <a:t> was ranked second in the country in providing clean water and sustainable development goals (SDG) . But referring to the given data,   public toilets that are in the states of utter neglect and poor maintenance of sanitation in the city. It may reduces human well being ,  social and economic development. We could see that ODF wards are up to the mark . Availability of toilets and solid waste management and liquid waste management were identified as focus area Disposal of household garbage should be increased. We found Urban Garbage lift percentage is 87.17%</a:t>
            </a:r>
          </a:p>
          <a:p>
            <a:pPr algn="just"/>
            <a:r>
              <a:rPr lang="en-US" sz="3000" u="sng" spc="300" dirty="0" smtClean="0"/>
              <a:t>In  this study  we examine:</a:t>
            </a:r>
            <a:r>
              <a:rPr lang="en-US" sz="3000" spc="300" dirty="0" smtClean="0"/>
              <a:t>  </a:t>
            </a:r>
            <a:r>
              <a:rPr lang="en-US" sz="3000" dirty="0" smtClean="0"/>
              <a:t>Performance of </a:t>
            </a:r>
            <a:r>
              <a:rPr lang="en-US" sz="3000" dirty="0" err="1" smtClean="0"/>
              <a:t>Telangana</a:t>
            </a:r>
            <a:r>
              <a:rPr lang="en-US" sz="3000" dirty="0" smtClean="0"/>
              <a:t> state on Clean water and Sanitation found in a good position. Common compost pits, low cost drainage, soakage channels/ pits, re-use of waste water, system for collection, segregation and disposal of household garbage etc. should  be taken up for better improvement.</a:t>
            </a:r>
          </a:p>
        </p:txBody>
      </p:sp>
      <p:sp>
        <p:nvSpPr>
          <p:cNvPr id="25" name="Text Placeholder 24"/>
          <p:cNvSpPr>
            <a:spLocks noGrp="1"/>
          </p:cNvSpPr>
          <p:nvPr>
            <p:ph type="body" sz="quarter" idx="18"/>
          </p:nvPr>
        </p:nvSpPr>
        <p:spPr>
          <a:xfrm>
            <a:off x="7086600" y="10522535"/>
            <a:ext cx="6477000" cy="584775"/>
          </a:xfrm>
        </p:spPr>
        <p:txBody>
          <a:bodyPr/>
          <a:lstStyle/>
          <a:p>
            <a:r>
              <a:rPr lang="en-IN" sz="3200" u="sng" dirty="0" smtClean="0"/>
              <a:t>METHODS</a:t>
            </a:r>
            <a:endParaRPr lang="en-US" sz="3200" u="sng" dirty="0"/>
          </a:p>
        </p:txBody>
      </p:sp>
      <p:sp>
        <p:nvSpPr>
          <p:cNvPr id="26" name="Text Placeholder 25"/>
          <p:cNvSpPr>
            <a:spLocks noGrp="1"/>
          </p:cNvSpPr>
          <p:nvPr>
            <p:ph type="body" sz="quarter" idx="20"/>
          </p:nvPr>
        </p:nvSpPr>
        <p:spPr>
          <a:xfrm>
            <a:off x="20661085" y="3309256"/>
            <a:ext cx="6477000" cy="584775"/>
          </a:xfrm>
        </p:spPr>
        <p:txBody>
          <a:bodyPr/>
          <a:lstStyle/>
          <a:p>
            <a:r>
              <a:rPr lang="en-IN" sz="3200" u="sng" dirty="0" smtClean="0"/>
              <a:t>CONCLUSION</a:t>
            </a:r>
            <a:endParaRPr lang="en-US" sz="3200" u="sng" dirty="0"/>
          </a:p>
        </p:txBody>
      </p:sp>
      <p:sp>
        <p:nvSpPr>
          <p:cNvPr id="27" name="Text Placeholder 26"/>
          <p:cNvSpPr>
            <a:spLocks noGrp="1"/>
          </p:cNvSpPr>
          <p:nvPr>
            <p:ph type="body" sz="quarter" idx="21"/>
          </p:nvPr>
        </p:nvSpPr>
        <p:spPr>
          <a:xfrm>
            <a:off x="20682857" y="12661582"/>
            <a:ext cx="6466114" cy="553998"/>
          </a:xfrm>
        </p:spPr>
        <p:txBody>
          <a:bodyPr/>
          <a:lstStyle/>
          <a:p>
            <a:r>
              <a:rPr lang="en-IN" sz="3000" u="sng" dirty="0" smtClean="0"/>
              <a:t>INSIGHTS</a:t>
            </a:r>
            <a:endParaRPr lang="en-US" sz="3000" u="sng" dirty="0"/>
          </a:p>
        </p:txBody>
      </p:sp>
      <p:sp>
        <p:nvSpPr>
          <p:cNvPr id="28" name="Text Placeholder 27"/>
          <p:cNvSpPr>
            <a:spLocks noGrp="1"/>
          </p:cNvSpPr>
          <p:nvPr>
            <p:ph type="body" sz="quarter" idx="22"/>
          </p:nvPr>
        </p:nvSpPr>
        <p:spPr>
          <a:xfrm>
            <a:off x="20628428" y="16302690"/>
            <a:ext cx="6444343" cy="553998"/>
          </a:xfrm>
        </p:spPr>
        <p:txBody>
          <a:bodyPr/>
          <a:lstStyle/>
          <a:p>
            <a:r>
              <a:rPr lang="en-US" sz="3000" u="sng" dirty="0" smtClean="0"/>
              <a:t>REFERENCES</a:t>
            </a:r>
            <a:endParaRPr lang="en-US" sz="3000" u="sng" dirty="0"/>
          </a:p>
        </p:txBody>
      </p:sp>
      <p:sp>
        <p:nvSpPr>
          <p:cNvPr id="29" name="Text Placeholder 28"/>
          <p:cNvSpPr>
            <a:spLocks noGrp="1"/>
          </p:cNvSpPr>
          <p:nvPr>
            <p:ph type="body" sz="quarter" idx="29"/>
          </p:nvPr>
        </p:nvSpPr>
        <p:spPr>
          <a:xfrm>
            <a:off x="13868400" y="3320142"/>
            <a:ext cx="6477000" cy="584775"/>
          </a:xfrm>
        </p:spPr>
        <p:txBody>
          <a:bodyPr/>
          <a:lstStyle/>
          <a:p>
            <a:r>
              <a:rPr lang="en-IN" sz="3200" u="sng" dirty="0" smtClean="0"/>
              <a:t>RESULT</a:t>
            </a:r>
            <a:endParaRPr lang="en-US" sz="3200" u="sng" dirty="0"/>
          </a:p>
        </p:txBody>
      </p:sp>
      <p:sp>
        <p:nvSpPr>
          <p:cNvPr id="30" name="Text Placeholder 29"/>
          <p:cNvSpPr>
            <a:spLocks noGrp="1"/>
          </p:cNvSpPr>
          <p:nvPr>
            <p:ph type="body" sz="quarter" idx="30"/>
          </p:nvPr>
        </p:nvSpPr>
        <p:spPr>
          <a:xfrm>
            <a:off x="7086600" y="8229600"/>
            <a:ext cx="6477000" cy="2585323"/>
          </a:xfrm>
        </p:spPr>
        <p:txBody>
          <a:bodyPr/>
          <a:lstStyle/>
          <a:p>
            <a:pPr algn="just"/>
            <a:r>
              <a:rPr lang="en-IN" sz="3000" dirty="0" smtClean="0"/>
              <a:t>This graph shows the availability of toilets (public toilets, community toilets, She toilets) in the urban areas of </a:t>
            </a:r>
            <a:r>
              <a:rPr lang="en-IN" sz="3000" dirty="0" err="1" smtClean="0"/>
              <a:t>telanagana</a:t>
            </a:r>
            <a:r>
              <a:rPr lang="en-IN" sz="3000" dirty="0" smtClean="0"/>
              <a:t>.</a:t>
            </a:r>
            <a:endParaRPr lang="en-US" sz="3000" dirty="0"/>
          </a:p>
        </p:txBody>
      </p:sp>
      <p:sp>
        <p:nvSpPr>
          <p:cNvPr id="31" name="Text Placeholder 30"/>
          <p:cNvSpPr>
            <a:spLocks noGrp="1"/>
          </p:cNvSpPr>
          <p:nvPr>
            <p:ph type="body" sz="quarter" idx="31"/>
          </p:nvPr>
        </p:nvSpPr>
        <p:spPr>
          <a:xfrm>
            <a:off x="7086600" y="11107310"/>
            <a:ext cx="6477000" cy="7883906"/>
          </a:xfrm>
        </p:spPr>
        <p:txBody>
          <a:bodyPr/>
          <a:lstStyle/>
          <a:p>
            <a:pPr algn="just"/>
            <a:r>
              <a:rPr lang="en-IN" sz="3000" b="1" dirty="0" smtClean="0"/>
              <a:t>Tools</a:t>
            </a:r>
          </a:p>
          <a:p>
            <a:pPr algn="just">
              <a:buFont typeface="Arial" pitchFamily="34" charset="0"/>
              <a:buChar char="•"/>
            </a:pPr>
            <a:r>
              <a:rPr lang="en-IN" sz="3000" dirty="0" err="1" smtClean="0"/>
              <a:t>Jupyter</a:t>
            </a:r>
            <a:r>
              <a:rPr lang="en-IN" sz="3000" dirty="0" smtClean="0"/>
              <a:t> Notebook</a:t>
            </a:r>
          </a:p>
          <a:p>
            <a:pPr algn="just">
              <a:buFont typeface="Arial" pitchFamily="34" charset="0"/>
              <a:buChar char="•"/>
            </a:pPr>
            <a:r>
              <a:rPr lang="en-IN" sz="3000" dirty="0" smtClean="0"/>
              <a:t>Voila</a:t>
            </a:r>
          </a:p>
          <a:p>
            <a:pPr algn="just">
              <a:buFont typeface="Arial" pitchFamily="34" charset="0"/>
              <a:buChar char="•"/>
            </a:pPr>
            <a:r>
              <a:rPr lang="en-IN" sz="3000" dirty="0" smtClean="0"/>
              <a:t>Python</a:t>
            </a:r>
          </a:p>
          <a:p>
            <a:pPr algn="just"/>
            <a:r>
              <a:rPr lang="en-IN" sz="3000" dirty="0" smtClean="0"/>
              <a:t>Dataset is all about the sanitation in urban areas of </a:t>
            </a:r>
            <a:r>
              <a:rPr lang="en-IN" sz="3000" dirty="0" err="1" smtClean="0"/>
              <a:t>Telangana</a:t>
            </a:r>
            <a:r>
              <a:rPr lang="en-IN" sz="3000" dirty="0" smtClean="0"/>
              <a:t> state. First of all we cleaned the data by using data pre processing and data standardizing methods. Then did Exploratory data analysis. Then by using the some visualization libraries started the visualization of the data. Did a lot of analysis by using many libraries.</a:t>
            </a:r>
          </a:p>
          <a:p>
            <a:pPr algn="just"/>
            <a:endParaRPr lang="en-US" sz="3000" dirty="0"/>
          </a:p>
        </p:txBody>
      </p:sp>
      <p:sp>
        <p:nvSpPr>
          <p:cNvPr id="32" name="Text Placeholder 31"/>
          <p:cNvSpPr>
            <a:spLocks noGrp="1"/>
          </p:cNvSpPr>
          <p:nvPr>
            <p:ph type="body" sz="quarter" idx="32"/>
          </p:nvPr>
        </p:nvSpPr>
        <p:spPr>
          <a:xfrm>
            <a:off x="13868399" y="10522535"/>
            <a:ext cx="6477000" cy="8125301"/>
          </a:xfrm>
        </p:spPr>
        <p:txBody>
          <a:bodyPr/>
          <a:lstStyle/>
          <a:p>
            <a:r>
              <a:rPr lang="en-IN" sz="3000" dirty="0" smtClean="0"/>
              <a:t>This graph shows the garbage generation and lifted per day in </a:t>
            </a:r>
            <a:r>
              <a:rPr lang="en-IN" sz="3000" dirty="0" err="1" smtClean="0"/>
              <a:t>Telangana</a:t>
            </a:r>
            <a:r>
              <a:rPr lang="en-IN" sz="3000" dirty="0" smtClean="0"/>
              <a:t>.</a:t>
            </a:r>
          </a:p>
          <a:p>
            <a:endParaRPr lang="en-IN" sz="3000" dirty="0" smtClean="0"/>
          </a:p>
          <a:p>
            <a:pPr algn="just"/>
            <a:r>
              <a:rPr lang="en-IN" sz="3000" dirty="0" smtClean="0"/>
              <a:t>We found that few urban areas have bad garbage lift percentage,</a:t>
            </a:r>
          </a:p>
          <a:p>
            <a:pPr algn="just"/>
            <a:r>
              <a:rPr lang="en-IN" sz="3000" dirty="0" smtClean="0"/>
              <a:t>Apart from those towns remaining </a:t>
            </a:r>
          </a:p>
          <a:p>
            <a:pPr algn="just"/>
            <a:r>
              <a:rPr lang="en-IN" sz="3000" dirty="0" smtClean="0"/>
              <a:t>Cities maintained average percentage of garbage lift and few urban areas are maintained good percentage of garbage lift</a:t>
            </a:r>
          </a:p>
          <a:p>
            <a:pPr algn="just"/>
            <a:r>
              <a:rPr lang="en-IN" sz="3000" dirty="0" smtClean="0"/>
              <a:t>This results in Urban areas in </a:t>
            </a:r>
            <a:r>
              <a:rPr lang="en-IN" sz="3000" dirty="0" err="1" smtClean="0"/>
              <a:t>Telangana</a:t>
            </a:r>
            <a:r>
              <a:rPr lang="en-IN" sz="3000" dirty="0" smtClean="0"/>
              <a:t> are moving towards growth in sustainable development.</a:t>
            </a:r>
            <a:endParaRPr lang="en-US" sz="3000" dirty="0" smtClean="0"/>
          </a:p>
        </p:txBody>
      </p:sp>
      <p:sp>
        <p:nvSpPr>
          <p:cNvPr id="33" name="Text Placeholder 32"/>
          <p:cNvSpPr>
            <a:spLocks noGrp="1"/>
          </p:cNvSpPr>
          <p:nvPr>
            <p:ph type="body" sz="quarter" idx="33"/>
          </p:nvPr>
        </p:nvSpPr>
        <p:spPr>
          <a:xfrm>
            <a:off x="20628428" y="4166949"/>
            <a:ext cx="6477000" cy="9048631"/>
          </a:xfrm>
        </p:spPr>
        <p:txBody>
          <a:bodyPr/>
          <a:lstStyle/>
          <a:p>
            <a:pPr algn="just"/>
            <a:r>
              <a:rPr lang="en-US" sz="3000" dirty="0" smtClean="0"/>
              <a:t>Initial analysis, we found that </a:t>
            </a:r>
            <a:r>
              <a:rPr lang="en-US" sz="3000" dirty="0" err="1" smtClean="0"/>
              <a:t>telangana</a:t>
            </a:r>
            <a:r>
              <a:rPr lang="en-US" sz="3000" dirty="0" smtClean="0"/>
              <a:t> is good at maintaining clean sanitation, but after lot of visualization we found that there are some areas need to be improved a lot otherwise it may cause long term problems. Undertaking sanitation works other than Individual Sanitary Latrines such as constructing waste water drains, leveling of mud roads, cleaning the piled up garbage, application of sanitary sprayers and disinfectants, collection of house hold garbage and animal waste will improve garbage lift percentage and will bring better results.</a:t>
            </a:r>
            <a:endParaRPr lang="en-US" sz="3000" dirty="0"/>
          </a:p>
        </p:txBody>
      </p:sp>
      <p:sp>
        <p:nvSpPr>
          <p:cNvPr id="34" name="Text Placeholder 33"/>
          <p:cNvSpPr>
            <a:spLocks noGrp="1"/>
          </p:cNvSpPr>
          <p:nvPr>
            <p:ph type="body" sz="quarter" idx="34"/>
          </p:nvPr>
        </p:nvSpPr>
        <p:spPr>
          <a:xfrm>
            <a:off x="20715514" y="16590559"/>
            <a:ext cx="6477000" cy="2400657"/>
          </a:xfrm>
        </p:spPr>
        <p:txBody>
          <a:bodyPr/>
          <a:lstStyle/>
          <a:p>
            <a:r>
              <a:rPr lang="en-US" dirty="0" smtClean="0">
                <a:hlinkClick r:id="rId2"/>
              </a:rPr>
              <a:t>https://data.telangana.gov.in/dataset/sanitation-urban-local-bodies-telangana</a:t>
            </a:r>
            <a:endParaRPr lang="en-US" dirty="0" smtClean="0"/>
          </a:p>
          <a:p>
            <a:endParaRPr lang="en-US" dirty="0" smtClean="0"/>
          </a:p>
          <a:p>
            <a:r>
              <a:rPr lang="en-US" dirty="0" smtClean="0"/>
              <a:t>https://sbmgramin.telangana.gov.in/SwachhTelangana/RWShOmePage/HomePage.aspx</a:t>
            </a:r>
            <a:endParaRPr lang="en-US" dirty="0"/>
          </a:p>
        </p:txBody>
      </p:sp>
      <p:sp>
        <p:nvSpPr>
          <p:cNvPr id="35" name="Text Placeholder 34"/>
          <p:cNvSpPr>
            <a:spLocks noGrp="1"/>
          </p:cNvSpPr>
          <p:nvPr>
            <p:ph type="body" sz="quarter" idx="35"/>
          </p:nvPr>
        </p:nvSpPr>
        <p:spPr>
          <a:xfrm>
            <a:off x="20715514" y="12701704"/>
            <a:ext cx="6433457" cy="3600986"/>
          </a:xfrm>
        </p:spPr>
        <p:txBody>
          <a:bodyPr/>
          <a:lstStyle/>
          <a:p>
            <a:pPr>
              <a:buFont typeface="Arial" pitchFamily="34" charset="0"/>
              <a:buChar char="•"/>
            </a:pPr>
            <a:r>
              <a:rPr lang="en-IN" sz="3000" dirty="0" smtClean="0"/>
              <a:t>Mobile toilets can be used as public toilets which increases the no of toilets and also it becomes easy for disposal.</a:t>
            </a:r>
          </a:p>
          <a:p>
            <a:pPr>
              <a:buFont typeface="Arial" pitchFamily="34" charset="0"/>
              <a:buChar char="•"/>
            </a:pPr>
            <a:r>
              <a:rPr lang="en-IN" sz="3000" dirty="0" smtClean="0"/>
              <a:t>Proper drainage system must be build in cities like </a:t>
            </a:r>
            <a:r>
              <a:rPr lang="en-IN" sz="3000" dirty="0" err="1" smtClean="0"/>
              <a:t>hyderabad</a:t>
            </a:r>
            <a:r>
              <a:rPr lang="en-IN" sz="3000" dirty="0" smtClean="0"/>
              <a:t> which improves sanitation.</a:t>
            </a:r>
            <a:endParaRPr lang="en-US" sz="3000" dirty="0"/>
          </a:p>
        </p:txBody>
      </p:sp>
      <p:pic>
        <p:nvPicPr>
          <p:cNvPr id="24" name="Picture 23" descr="download (1).png"/>
          <p:cNvPicPr>
            <a:picLocks noChangeAspect="1"/>
          </p:cNvPicPr>
          <p:nvPr/>
        </p:nvPicPr>
        <p:blipFill>
          <a:blip r:embed="rId3" cstate="print"/>
          <a:stretch>
            <a:fillRect/>
          </a:stretch>
        </p:blipFill>
        <p:spPr>
          <a:xfrm>
            <a:off x="7086600" y="3309256"/>
            <a:ext cx="6477000" cy="5284146"/>
          </a:xfrm>
          <a:prstGeom prst="rect">
            <a:avLst/>
          </a:prstGeom>
        </p:spPr>
      </p:pic>
      <p:pic>
        <p:nvPicPr>
          <p:cNvPr id="38" name="Picture 37" descr="download.png"/>
          <p:cNvPicPr>
            <a:picLocks noChangeAspect="1"/>
          </p:cNvPicPr>
          <p:nvPr/>
        </p:nvPicPr>
        <p:blipFill>
          <a:blip r:embed="rId4" cstate="print"/>
          <a:stretch>
            <a:fillRect/>
          </a:stretch>
        </p:blipFill>
        <p:spPr>
          <a:xfrm>
            <a:off x="13868400" y="3320142"/>
            <a:ext cx="6477000" cy="7494781"/>
          </a:xfrm>
          <a:prstGeom prst="rect">
            <a:avLst/>
          </a:prstGeom>
        </p:spPr>
      </p:pic>
    </p:spTree>
    <p:extLst>
      <p:ext uri="{BB962C8B-B14F-4D97-AF65-F5344CB8AC3E}">
        <p14:creationId xmlns="" xmlns:p14="http://schemas.microsoft.com/office/powerpoint/2010/main" val="236823379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26" id="{6CD38F43-BC11-D541-A765-0CC0030C5828}" vid="{39AE24C9-BE46-B142-8FDB-84C70E8283D9}"/>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26" id="{6CD38F43-BC11-D541-A765-0CC0030C5828}" vid="{B8008906-C728-D147-9DBA-2156C83D3A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621</TotalTime>
  <Words>490</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With Guides</vt:lpstr>
      <vt:lpstr>Without Guides</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Narendra Sagar</cp:lastModifiedBy>
  <cp:revision>14</cp:revision>
  <dcterms:created xsi:type="dcterms:W3CDTF">2019-01-09T23:43:53Z</dcterms:created>
  <dcterms:modified xsi:type="dcterms:W3CDTF">2021-10-01T16:57:39Z</dcterms:modified>
</cp:coreProperties>
</file>