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ithhuman@gmail.com" initials="a" lastIdx="1" clrIdx="0">
    <p:extLst>
      <p:ext uri="{19B8F6BF-5375-455C-9EA6-DF929625EA0E}">
        <p15:presenceInfo xmlns:p15="http://schemas.microsoft.com/office/powerpoint/2012/main" userId="103760daa78d74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767488-0095-4B19-A523-6ECFA096BD0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94CC4-73A7-4F1A-A9A7-36A71AF50496}" type="slidenum">
              <a:rPr lang="en-IN" smtClean="0"/>
              <a:t>‹#›</a:t>
            </a:fld>
            <a:endParaRPr lang="en-IN"/>
          </a:p>
        </p:txBody>
      </p:sp>
    </p:spTree>
    <p:extLst>
      <p:ext uri="{BB962C8B-B14F-4D97-AF65-F5344CB8AC3E}">
        <p14:creationId xmlns:p14="http://schemas.microsoft.com/office/powerpoint/2010/main" val="250281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767488-0095-4B19-A523-6ECFA096BD0A}"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D94CC4-73A7-4F1A-A9A7-36A71AF50496}" type="slidenum">
              <a:rPr lang="en-IN" smtClean="0"/>
              <a:t>‹#›</a:t>
            </a:fld>
            <a:endParaRPr lang="en-IN"/>
          </a:p>
        </p:txBody>
      </p:sp>
    </p:spTree>
    <p:extLst>
      <p:ext uri="{BB962C8B-B14F-4D97-AF65-F5344CB8AC3E}">
        <p14:creationId xmlns:p14="http://schemas.microsoft.com/office/powerpoint/2010/main" val="329171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767488-0095-4B19-A523-6ECFA096BD0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94CC4-73A7-4F1A-A9A7-36A71AF50496}" type="slidenum">
              <a:rPr lang="en-IN" smtClean="0"/>
              <a:t>‹#›</a:t>
            </a:fld>
            <a:endParaRPr lang="en-IN"/>
          </a:p>
        </p:txBody>
      </p:sp>
    </p:spTree>
    <p:extLst>
      <p:ext uri="{BB962C8B-B14F-4D97-AF65-F5344CB8AC3E}">
        <p14:creationId xmlns:p14="http://schemas.microsoft.com/office/powerpoint/2010/main" val="3071136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767488-0095-4B19-A523-6ECFA096BD0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94CC4-73A7-4F1A-A9A7-36A71AF5049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66488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67488-0095-4B19-A523-6ECFA096BD0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94CC4-73A7-4F1A-A9A7-36A71AF50496}" type="slidenum">
              <a:rPr lang="en-IN" smtClean="0"/>
              <a:t>‹#›</a:t>
            </a:fld>
            <a:endParaRPr lang="en-IN"/>
          </a:p>
        </p:txBody>
      </p:sp>
    </p:spTree>
    <p:extLst>
      <p:ext uri="{BB962C8B-B14F-4D97-AF65-F5344CB8AC3E}">
        <p14:creationId xmlns:p14="http://schemas.microsoft.com/office/powerpoint/2010/main" val="2115999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767488-0095-4B19-A523-6ECFA096BD0A}" type="datetimeFigureOut">
              <a:rPr lang="en-IN" smtClean="0"/>
              <a:t>30-09-2021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94CC4-73A7-4F1A-A9A7-36A71AF50496}" type="slidenum">
              <a:rPr lang="en-IN" smtClean="0"/>
              <a:t>‹#›</a:t>
            </a:fld>
            <a:endParaRPr lang="en-IN"/>
          </a:p>
        </p:txBody>
      </p:sp>
    </p:spTree>
    <p:extLst>
      <p:ext uri="{BB962C8B-B14F-4D97-AF65-F5344CB8AC3E}">
        <p14:creationId xmlns:p14="http://schemas.microsoft.com/office/powerpoint/2010/main" val="253075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767488-0095-4B19-A523-6ECFA096BD0A}" type="datetimeFigureOut">
              <a:rPr lang="en-IN" smtClean="0"/>
              <a:t>30-09-2021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94CC4-73A7-4F1A-A9A7-36A71AF50496}" type="slidenum">
              <a:rPr lang="en-IN" smtClean="0"/>
              <a:t>‹#›</a:t>
            </a:fld>
            <a:endParaRPr lang="en-IN"/>
          </a:p>
        </p:txBody>
      </p:sp>
    </p:spTree>
    <p:extLst>
      <p:ext uri="{BB962C8B-B14F-4D97-AF65-F5344CB8AC3E}">
        <p14:creationId xmlns:p14="http://schemas.microsoft.com/office/powerpoint/2010/main" val="194174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67488-0095-4B19-A523-6ECFA096BD0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94CC4-73A7-4F1A-A9A7-36A71AF50496}" type="slidenum">
              <a:rPr lang="en-IN" smtClean="0"/>
              <a:t>‹#›</a:t>
            </a:fld>
            <a:endParaRPr lang="en-IN"/>
          </a:p>
        </p:txBody>
      </p:sp>
    </p:spTree>
    <p:extLst>
      <p:ext uri="{BB962C8B-B14F-4D97-AF65-F5344CB8AC3E}">
        <p14:creationId xmlns:p14="http://schemas.microsoft.com/office/powerpoint/2010/main" val="301560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67488-0095-4B19-A523-6ECFA096BD0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94CC4-73A7-4F1A-A9A7-36A71AF50496}" type="slidenum">
              <a:rPr lang="en-IN" smtClean="0"/>
              <a:t>‹#›</a:t>
            </a:fld>
            <a:endParaRPr lang="en-IN"/>
          </a:p>
        </p:txBody>
      </p:sp>
    </p:spTree>
    <p:extLst>
      <p:ext uri="{BB962C8B-B14F-4D97-AF65-F5344CB8AC3E}">
        <p14:creationId xmlns:p14="http://schemas.microsoft.com/office/powerpoint/2010/main" val="283323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767488-0095-4B19-A523-6ECFA096BD0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94CC4-73A7-4F1A-A9A7-36A71AF50496}" type="slidenum">
              <a:rPr lang="en-IN" smtClean="0"/>
              <a:t>‹#›</a:t>
            </a:fld>
            <a:endParaRPr lang="en-IN"/>
          </a:p>
        </p:txBody>
      </p:sp>
    </p:spTree>
    <p:extLst>
      <p:ext uri="{BB962C8B-B14F-4D97-AF65-F5344CB8AC3E}">
        <p14:creationId xmlns:p14="http://schemas.microsoft.com/office/powerpoint/2010/main" val="97638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67488-0095-4B19-A523-6ECFA096BD0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94CC4-73A7-4F1A-A9A7-36A71AF50496}" type="slidenum">
              <a:rPr lang="en-IN" smtClean="0"/>
              <a:t>‹#›</a:t>
            </a:fld>
            <a:endParaRPr lang="en-IN"/>
          </a:p>
        </p:txBody>
      </p:sp>
    </p:spTree>
    <p:extLst>
      <p:ext uri="{BB962C8B-B14F-4D97-AF65-F5344CB8AC3E}">
        <p14:creationId xmlns:p14="http://schemas.microsoft.com/office/powerpoint/2010/main" val="298201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767488-0095-4B19-A523-6ECFA096BD0A}"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D94CC4-73A7-4F1A-A9A7-36A71AF50496}" type="slidenum">
              <a:rPr lang="en-IN" smtClean="0"/>
              <a:t>‹#›</a:t>
            </a:fld>
            <a:endParaRPr lang="en-IN"/>
          </a:p>
        </p:txBody>
      </p:sp>
    </p:spTree>
    <p:extLst>
      <p:ext uri="{BB962C8B-B14F-4D97-AF65-F5344CB8AC3E}">
        <p14:creationId xmlns:p14="http://schemas.microsoft.com/office/powerpoint/2010/main" val="1859768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767488-0095-4B19-A523-6ECFA096BD0A}"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D94CC4-73A7-4F1A-A9A7-36A71AF50496}" type="slidenum">
              <a:rPr lang="en-IN" smtClean="0"/>
              <a:t>‹#›</a:t>
            </a:fld>
            <a:endParaRPr lang="en-IN"/>
          </a:p>
        </p:txBody>
      </p:sp>
    </p:spTree>
    <p:extLst>
      <p:ext uri="{BB962C8B-B14F-4D97-AF65-F5344CB8AC3E}">
        <p14:creationId xmlns:p14="http://schemas.microsoft.com/office/powerpoint/2010/main" val="385343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3767488-0095-4B19-A523-6ECFA096BD0A}" type="datetimeFigureOut">
              <a:rPr lang="en-IN" smtClean="0"/>
              <a:t>30-09-2021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AD94CC4-73A7-4F1A-A9A7-36A71AF50496}" type="slidenum">
              <a:rPr lang="en-IN" smtClean="0"/>
              <a:t>‹#›</a:t>
            </a:fld>
            <a:endParaRPr lang="en-IN"/>
          </a:p>
        </p:txBody>
      </p:sp>
    </p:spTree>
    <p:extLst>
      <p:ext uri="{BB962C8B-B14F-4D97-AF65-F5344CB8AC3E}">
        <p14:creationId xmlns:p14="http://schemas.microsoft.com/office/powerpoint/2010/main" val="2293483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767488-0095-4B19-A523-6ECFA096BD0A}" type="datetimeFigureOut">
              <a:rPr lang="en-IN" smtClean="0"/>
              <a:t>30-09-2021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AD94CC4-73A7-4F1A-A9A7-36A71AF50496}" type="slidenum">
              <a:rPr lang="en-IN" smtClean="0"/>
              <a:t>‹#›</a:t>
            </a:fld>
            <a:endParaRPr lang="en-IN"/>
          </a:p>
        </p:txBody>
      </p:sp>
    </p:spTree>
    <p:extLst>
      <p:ext uri="{BB962C8B-B14F-4D97-AF65-F5344CB8AC3E}">
        <p14:creationId xmlns:p14="http://schemas.microsoft.com/office/powerpoint/2010/main" val="9637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3767488-0095-4B19-A523-6ECFA096BD0A}" type="datetimeFigureOut">
              <a:rPr lang="en-IN" smtClean="0"/>
              <a:t>30-09-2021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AD94CC4-73A7-4F1A-A9A7-36A71AF50496}" type="slidenum">
              <a:rPr lang="en-IN" smtClean="0"/>
              <a:t>‹#›</a:t>
            </a:fld>
            <a:endParaRPr lang="en-IN"/>
          </a:p>
        </p:txBody>
      </p:sp>
    </p:spTree>
    <p:extLst>
      <p:ext uri="{BB962C8B-B14F-4D97-AF65-F5344CB8AC3E}">
        <p14:creationId xmlns:p14="http://schemas.microsoft.com/office/powerpoint/2010/main" val="313617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767488-0095-4B19-A523-6ECFA096BD0A}"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D94CC4-73A7-4F1A-A9A7-36A71AF50496}" type="slidenum">
              <a:rPr lang="en-IN" smtClean="0"/>
              <a:t>‹#›</a:t>
            </a:fld>
            <a:endParaRPr lang="en-IN"/>
          </a:p>
        </p:txBody>
      </p:sp>
    </p:spTree>
    <p:extLst>
      <p:ext uri="{BB962C8B-B14F-4D97-AF65-F5344CB8AC3E}">
        <p14:creationId xmlns:p14="http://schemas.microsoft.com/office/powerpoint/2010/main" val="1147086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767488-0095-4B19-A523-6ECFA096BD0A}" type="datetimeFigureOut">
              <a:rPr lang="en-IN" smtClean="0"/>
              <a:t>30-09-2021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D94CC4-73A7-4F1A-A9A7-36A71AF50496}" type="slidenum">
              <a:rPr lang="en-IN" smtClean="0"/>
              <a:t>‹#›</a:t>
            </a:fld>
            <a:endParaRPr lang="en-IN"/>
          </a:p>
        </p:txBody>
      </p:sp>
    </p:spTree>
    <p:extLst>
      <p:ext uri="{BB962C8B-B14F-4D97-AF65-F5344CB8AC3E}">
        <p14:creationId xmlns:p14="http://schemas.microsoft.com/office/powerpoint/2010/main" val="2369354801"/>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4D3653-84D1-4A1B-99E4-7D16211FFB52}"/>
              </a:ext>
            </a:extLst>
          </p:cNvPr>
          <p:cNvSpPr txBox="1"/>
          <p:nvPr/>
        </p:nvSpPr>
        <p:spPr>
          <a:xfrm>
            <a:off x="1639271" y="92047"/>
            <a:ext cx="8913457" cy="369332"/>
          </a:xfrm>
          <a:prstGeom prst="rect">
            <a:avLst/>
          </a:prstGeom>
          <a:noFill/>
        </p:spPr>
        <p:txBody>
          <a:bodyPr wrap="square">
            <a:spAutoFit/>
          </a:bodyPr>
          <a:lstStyle/>
          <a:p>
            <a:r>
              <a:rPr lang="en-US" dirty="0"/>
              <a:t>ANALYSIS  OF RAINFALL  AND  WEATHER  PATTERNS IN THE STATE OF  TELANGANA</a:t>
            </a:r>
            <a:endParaRPr lang="en-IN" dirty="0"/>
          </a:p>
        </p:txBody>
      </p:sp>
      <p:pic>
        <p:nvPicPr>
          <p:cNvPr id="4" name="Picture 3">
            <a:extLst>
              <a:ext uri="{FF2B5EF4-FFF2-40B4-BE49-F238E27FC236}">
                <a16:creationId xmlns:a16="http://schemas.microsoft.com/office/drawing/2014/main" id="{94120F0E-A442-4571-914F-F5FCECEE995E}"/>
              </a:ext>
            </a:extLst>
          </p:cNvPr>
          <p:cNvPicPr/>
          <p:nvPr/>
        </p:nvPicPr>
        <p:blipFill>
          <a:blip r:embed="rId2"/>
          <a:stretch>
            <a:fillRect/>
          </a:stretch>
        </p:blipFill>
        <p:spPr>
          <a:xfrm>
            <a:off x="664326" y="1069288"/>
            <a:ext cx="4094286" cy="2504336"/>
          </a:xfrm>
          <a:prstGeom prst="rect">
            <a:avLst/>
          </a:prstGeom>
        </p:spPr>
      </p:pic>
      <p:sp>
        <p:nvSpPr>
          <p:cNvPr id="5" name="TextBox 4">
            <a:extLst>
              <a:ext uri="{FF2B5EF4-FFF2-40B4-BE49-F238E27FC236}">
                <a16:creationId xmlns:a16="http://schemas.microsoft.com/office/drawing/2014/main" id="{50A17C2D-84BC-4AAE-AD78-C2DCD67DCBD3}"/>
              </a:ext>
            </a:extLst>
          </p:cNvPr>
          <p:cNvSpPr txBox="1"/>
          <p:nvPr/>
        </p:nvSpPr>
        <p:spPr>
          <a:xfrm>
            <a:off x="2185216" y="699956"/>
            <a:ext cx="2817845" cy="369332"/>
          </a:xfrm>
          <a:prstGeom prst="rect">
            <a:avLst/>
          </a:prstGeom>
          <a:noFill/>
        </p:spPr>
        <p:txBody>
          <a:bodyPr wrap="square" rtlCol="0">
            <a:spAutoFit/>
          </a:bodyPr>
          <a:lstStyle/>
          <a:p>
            <a:r>
              <a:rPr lang="en-US" dirty="0"/>
              <a:t>BOATH</a:t>
            </a:r>
            <a:endParaRPr lang="en-IN" dirty="0"/>
          </a:p>
        </p:txBody>
      </p:sp>
      <p:pic>
        <p:nvPicPr>
          <p:cNvPr id="6" name="Picture 5">
            <a:extLst>
              <a:ext uri="{FF2B5EF4-FFF2-40B4-BE49-F238E27FC236}">
                <a16:creationId xmlns:a16="http://schemas.microsoft.com/office/drawing/2014/main" id="{FA4DCB15-19B6-4793-8693-FD1AFC766312}"/>
              </a:ext>
            </a:extLst>
          </p:cNvPr>
          <p:cNvPicPr/>
          <p:nvPr/>
        </p:nvPicPr>
        <p:blipFill>
          <a:blip r:embed="rId3"/>
          <a:stretch>
            <a:fillRect/>
          </a:stretch>
        </p:blipFill>
        <p:spPr>
          <a:xfrm>
            <a:off x="6727371" y="1069289"/>
            <a:ext cx="4385387" cy="2504336"/>
          </a:xfrm>
          <a:prstGeom prst="rect">
            <a:avLst/>
          </a:prstGeom>
        </p:spPr>
      </p:pic>
      <p:sp>
        <p:nvSpPr>
          <p:cNvPr id="7" name="TextBox 6">
            <a:extLst>
              <a:ext uri="{FF2B5EF4-FFF2-40B4-BE49-F238E27FC236}">
                <a16:creationId xmlns:a16="http://schemas.microsoft.com/office/drawing/2014/main" id="{E3C5AFEC-2E02-4832-A46E-9F5B3E7ECF1F}"/>
              </a:ext>
            </a:extLst>
          </p:cNvPr>
          <p:cNvSpPr txBox="1"/>
          <p:nvPr/>
        </p:nvSpPr>
        <p:spPr>
          <a:xfrm>
            <a:off x="7567127" y="699956"/>
            <a:ext cx="2313991" cy="369332"/>
          </a:xfrm>
          <a:prstGeom prst="rect">
            <a:avLst/>
          </a:prstGeom>
          <a:noFill/>
        </p:spPr>
        <p:txBody>
          <a:bodyPr wrap="square" rtlCol="0">
            <a:spAutoFit/>
          </a:bodyPr>
          <a:lstStyle/>
          <a:p>
            <a:r>
              <a:rPr lang="en-US" dirty="0"/>
              <a:t>           ICHODA</a:t>
            </a:r>
            <a:endParaRPr lang="en-IN" dirty="0"/>
          </a:p>
        </p:txBody>
      </p:sp>
      <p:sp>
        <p:nvSpPr>
          <p:cNvPr id="8" name="TextBox 7">
            <a:extLst>
              <a:ext uri="{FF2B5EF4-FFF2-40B4-BE49-F238E27FC236}">
                <a16:creationId xmlns:a16="http://schemas.microsoft.com/office/drawing/2014/main" id="{61A67E00-3CB2-402C-9BF6-32281D8B8358}"/>
              </a:ext>
            </a:extLst>
          </p:cNvPr>
          <p:cNvSpPr txBox="1"/>
          <p:nvPr/>
        </p:nvSpPr>
        <p:spPr>
          <a:xfrm>
            <a:off x="755780" y="3974841"/>
            <a:ext cx="10711542" cy="1908215"/>
          </a:xfrm>
          <a:prstGeom prst="rect">
            <a:avLst/>
          </a:prstGeom>
          <a:noFill/>
        </p:spPr>
        <p:txBody>
          <a:bodyPr wrap="square" rtlCol="0">
            <a:spAutoFit/>
          </a:bodyPr>
          <a:lstStyle/>
          <a:p>
            <a:r>
              <a:rPr lang="en-US" sz="2000" dirty="0">
                <a:latin typeface="Bookman Old Style" panose="02050604050505020204" pitchFamily="18" charset="0"/>
              </a:rPr>
              <a:t>We have chosen few </a:t>
            </a:r>
            <a:r>
              <a:rPr lang="en-US" sz="2000" dirty="0" err="1">
                <a:latin typeface="Bookman Old Style" panose="02050604050505020204" pitchFamily="18" charset="0"/>
              </a:rPr>
              <a:t>selcted</a:t>
            </a:r>
            <a:r>
              <a:rPr lang="en-US" sz="2000" dirty="0">
                <a:latin typeface="Bookman Old Style" panose="02050604050505020204" pitchFamily="18" charset="0"/>
              </a:rPr>
              <a:t> of Adilabad district for our </a:t>
            </a:r>
            <a:r>
              <a:rPr lang="en-US" sz="2000" dirty="0" err="1">
                <a:latin typeface="Bookman Old Style" panose="02050604050505020204" pitchFamily="18" charset="0"/>
              </a:rPr>
              <a:t>analysis.Above</a:t>
            </a:r>
            <a:r>
              <a:rPr lang="en-US" sz="2000" dirty="0">
                <a:latin typeface="Bookman Old Style" panose="02050604050505020204" pitchFamily="18" charset="0"/>
              </a:rPr>
              <a:t> graphs show rainfall  and humidity  in </a:t>
            </a:r>
            <a:r>
              <a:rPr lang="en-US" sz="2000" dirty="0" err="1">
                <a:latin typeface="Bookman Old Style" panose="02050604050505020204" pitchFamily="18" charset="0"/>
              </a:rPr>
              <a:t>boath</a:t>
            </a:r>
            <a:r>
              <a:rPr lang="en-US" sz="2000" dirty="0">
                <a:latin typeface="Bookman Old Style" panose="02050604050505020204" pitchFamily="18" charset="0"/>
              </a:rPr>
              <a:t> , </a:t>
            </a:r>
            <a:r>
              <a:rPr lang="en-US" sz="2000" dirty="0" err="1">
                <a:latin typeface="Bookman Old Style" panose="02050604050505020204" pitchFamily="18" charset="0"/>
              </a:rPr>
              <a:t>ichoda</a:t>
            </a:r>
            <a:r>
              <a:rPr lang="en-US" sz="2000" dirty="0">
                <a:latin typeface="Bookman Old Style" panose="02050604050505020204" pitchFamily="18" charset="0"/>
              </a:rPr>
              <a:t> ,  </a:t>
            </a:r>
            <a:r>
              <a:rPr lang="en-US" sz="2000" dirty="0" err="1">
                <a:latin typeface="Bookman Old Style" panose="02050604050505020204" pitchFamily="18" charset="0"/>
              </a:rPr>
              <a:t>sirikonda</a:t>
            </a:r>
            <a:r>
              <a:rPr lang="en-US" sz="2000" dirty="0">
                <a:latin typeface="Bookman Old Style" panose="02050604050505020204" pitchFamily="18" charset="0"/>
              </a:rPr>
              <a:t> and </a:t>
            </a:r>
            <a:r>
              <a:rPr lang="en-US" sz="2000" dirty="0" err="1">
                <a:latin typeface="Bookman Old Style" panose="02050604050505020204" pitchFamily="18" charset="0"/>
              </a:rPr>
              <a:t>jainoor</a:t>
            </a:r>
            <a:r>
              <a:rPr lang="en-US" sz="2000" dirty="0">
                <a:latin typeface="Bookman Old Style" panose="02050604050505020204" pitchFamily="18" charset="0"/>
              </a:rPr>
              <a:t> regions of Adilabad. Climatic   factors   such   as   season   wise   rainfall   data,   maximum temperature  and minimum temperature, forest area, relative humidity and   wind   velocity   are   considered   to   study the  rainfall   analysis   in various districts of </a:t>
            </a:r>
            <a:r>
              <a:rPr lang="en-US" sz="2000" dirty="0" err="1">
                <a:latin typeface="Bookman Old Style" panose="02050604050505020204" pitchFamily="18" charset="0"/>
              </a:rPr>
              <a:t>telangana</a:t>
            </a:r>
            <a:r>
              <a:rPr lang="en-US" sz="2000" dirty="0">
                <a:latin typeface="Bookman Old Style" panose="02050604050505020204" pitchFamily="18" charset="0"/>
              </a:rPr>
              <a:t>.</a:t>
            </a:r>
          </a:p>
          <a:p>
            <a:endParaRPr lang="en-IN" dirty="0"/>
          </a:p>
        </p:txBody>
      </p:sp>
    </p:spTree>
    <p:extLst>
      <p:ext uri="{BB962C8B-B14F-4D97-AF65-F5344CB8AC3E}">
        <p14:creationId xmlns:p14="http://schemas.microsoft.com/office/powerpoint/2010/main" val="3016506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991270-7952-4F26-8F65-F0782BF709E8}"/>
              </a:ext>
            </a:extLst>
          </p:cNvPr>
          <p:cNvPicPr/>
          <p:nvPr/>
        </p:nvPicPr>
        <p:blipFill>
          <a:blip r:embed="rId2"/>
          <a:stretch>
            <a:fillRect/>
          </a:stretch>
        </p:blipFill>
        <p:spPr>
          <a:xfrm>
            <a:off x="1018888" y="631293"/>
            <a:ext cx="4532825" cy="2671744"/>
          </a:xfrm>
          <a:prstGeom prst="rect">
            <a:avLst/>
          </a:prstGeom>
        </p:spPr>
      </p:pic>
      <p:pic>
        <p:nvPicPr>
          <p:cNvPr id="3" name="Picture 2">
            <a:extLst>
              <a:ext uri="{FF2B5EF4-FFF2-40B4-BE49-F238E27FC236}">
                <a16:creationId xmlns:a16="http://schemas.microsoft.com/office/drawing/2014/main" id="{E8B093A4-FD55-4400-BAF3-F13E528B83B7}"/>
              </a:ext>
            </a:extLst>
          </p:cNvPr>
          <p:cNvPicPr/>
          <p:nvPr/>
        </p:nvPicPr>
        <p:blipFill>
          <a:blip r:embed="rId3"/>
          <a:stretch>
            <a:fillRect/>
          </a:stretch>
        </p:blipFill>
        <p:spPr>
          <a:xfrm>
            <a:off x="6279502" y="631293"/>
            <a:ext cx="5003721" cy="2671744"/>
          </a:xfrm>
          <a:prstGeom prst="rect">
            <a:avLst/>
          </a:prstGeom>
        </p:spPr>
      </p:pic>
      <p:sp>
        <p:nvSpPr>
          <p:cNvPr id="5" name="TextBox 4">
            <a:extLst>
              <a:ext uri="{FF2B5EF4-FFF2-40B4-BE49-F238E27FC236}">
                <a16:creationId xmlns:a16="http://schemas.microsoft.com/office/drawing/2014/main" id="{58AD799B-B6F3-4CBD-899E-FF8E2649C8C9}"/>
              </a:ext>
            </a:extLst>
          </p:cNvPr>
          <p:cNvSpPr txBox="1"/>
          <p:nvPr/>
        </p:nvSpPr>
        <p:spPr>
          <a:xfrm>
            <a:off x="2090057" y="186612"/>
            <a:ext cx="2444621" cy="369332"/>
          </a:xfrm>
          <a:prstGeom prst="rect">
            <a:avLst/>
          </a:prstGeom>
          <a:noFill/>
        </p:spPr>
        <p:txBody>
          <a:bodyPr wrap="square" rtlCol="0">
            <a:spAutoFit/>
          </a:bodyPr>
          <a:lstStyle/>
          <a:p>
            <a:r>
              <a:rPr lang="en-US" dirty="0"/>
              <a:t>      SIRIKONDA</a:t>
            </a:r>
            <a:endParaRPr lang="en-IN" dirty="0"/>
          </a:p>
        </p:txBody>
      </p:sp>
      <p:sp>
        <p:nvSpPr>
          <p:cNvPr id="6" name="TextBox 5">
            <a:extLst>
              <a:ext uri="{FF2B5EF4-FFF2-40B4-BE49-F238E27FC236}">
                <a16:creationId xmlns:a16="http://schemas.microsoft.com/office/drawing/2014/main" id="{C73E3398-447F-4459-8C8D-66389FEC03B1}"/>
              </a:ext>
            </a:extLst>
          </p:cNvPr>
          <p:cNvSpPr txBox="1"/>
          <p:nvPr/>
        </p:nvSpPr>
        <p:spPr>
          <a:xfrm>
            <a:off x="8310466" y="186612"/>
            <a:ext cx="2118049" cy="369332"/>
          </a:xfrm>
          <a:prstGeom prst="rect">
            <a:avLst/>
          </a:prstGeom>
          <a:noFill/>
        </p:spPr>
        <p:txBody>
          <a:bodyPr wrap="square" rtlCol="0">
            <a:spAutoFit/>
          </a:bodyPr>
          <a:lstStyle/>
          <a:p>
            <a:r>
              <a:rPr lang="en-US" dirty="0"/>
              <a:t>JAINOOR</a:t>
            </a:r>
            <a:endParaRPr lang="en-IN" dirty="0"/>
          </a:p>
        </p:txBody>
      </p:sp>
      <p:sp>
        <p:nvSpPr>
          <p:cNvPr id="7" name="TextBox 6">
            <a:extLst>
              <a:ext uri="{FF2B5EF4-FFF2-40B4-BE49-F238E27FC236}">
                <a16:creationId xmlns:a16="http://schemas.microsoft.com/office/drawing/2014/main" id="{F7FA1FFC-44AB-46FC-85F6-0010E2F7D321}"/>
              </a:ext>
            </a:extLst>
          </p:cNvPr>
          <p:cNvSpPr txBox="1"/>
          <p:nvPr/>
        </p:nvSpPr>
        <p:spPr>
          <a:xfrm>
            <a:off x="410547" y="3834882"/>
            <a:ext cx="11579290" cy="1938992"/>
          </a:xfrm>
          <a:prstGeom prst="rect">
            <a:avLst/>
          </a:prstGeom>
          <a:noFill/>
        </p:spPr>
        <p:txBody>
          <a:bodyPr wrap="square" rtlCol="0">
            <a:spAutoFit/>
          </a:bodyPr>
          <a:lstStyle/>
          <a:p>
            <a:r>
              <a:rPr lang="en-US" sz="2000" dirty="0"/>
              <a:t>For statistical analysis rainfall data from a single series should ideally possess property of homogeneity - i.e. properties or characteristics of different portion of the data series do not vary significantly. Rainfall data for multiple series at </a:t>
            </a:r>
            <a:r>
              <a:rPr lang="en-US" sz="2000" dirty="0" err="1"/>
              <a:t>neighbouring</a:t>
            </a:r>
            <a:r>
              <a:rPr lang="en-US" sz="2000" dirty="0"/>
              <a:t> stations should ideally possess spatial </a:t>
            </a:r>
            <a:r>
              <a:rPr lang="en-US" sz="2000" dirty="0" err="1"/>
              <a:t>homogeneity.The</a:t>
            </a:r>
            <a:r>
              <a:rPr lang="en-US" sz="2000" dirty="0"/>
              <a:t>   trends   of   annual  maximum,   minimum   and   average  </a:t>
            </a:r>
            <a:r>
              <a:rPr lang="en-US" sz="2000" dirty="0" err="1"/>
              <a:t>humidities</a:t>
            </a:r>
            <a:r>
              <a:rPr lang="en-US" sz="2000" dirty="0"/>
              <a:t> were  studied   with respect to rainfall variation. It is observed from the analyses that, the rainfall is decreasing with the increase in annual average temperature. Annual humidity  trends were also studied for each day in the year 2021.</a:t>
            </a:r>
            <a:endParaRPr lang="en-IN" sz="2000" dirty="0"/>
          </a:p>
        </p:txBody>
      </p:sp>
    </p:spTree>
    <p:extLst>
      <p:ext uri="{BB962C8B-B14F-4D97-AF65-F5344CB8AC3E}">
        <p14:creationId xmlns:p14="http://schemas.microsoft.com/office/powerpoint/2010/main" val="231682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107</TotalTime>
  <Words>184</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Bookman Old Style</vt:lpstr>
      <vt:lpstr>Century Gothic</vt:lpstr>
      <vt:lpstr>Wingdings 3</vt:lpstr>
      <vt:lpstr>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archithhuman@gmail.com</dc:creator>
  <cp:lastModifiedBy>archithhuman@gmail.com</cp:lastModifiedBy>
  <cp:revision>1</cp:revision>
  <dcterms:created xsi:type="dcterms:W3CDTF">2021-09-30T15:51:28Z</dcterms:created>
  <dcterms:modified xsi:type="dcterms:W3CDTF">2021-09-30T17:38:58Z</dcterms:modified>
</cp:coreProperties>
</file>