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D26175A-C522-476F-8B02-333C301EC94A}" type="datetimeFigureOut">
              <a:rPr lang="en-IN" smtClean="0"/>
              <a:t>01-10-2021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403B047-B161-47A7-9F53-99AC037670D9}" type="slidenum">
              <a:rPr lang="en-IN" smtClean="0"/>
              <a:t>‹#›</a:t>
            </a:fld>
            <a:endParaRPr lang="en-IN"/>
          </a:p>
        </p:txBody>
      </p:sp>
    </p:spTree>
    <p:extLst>
      <p:ext uri="{BB962C8B-B14F-4D97-AF65-F5344CB8AC3E}">
        <p14:creationId xmlns:p14="http://schemas.microsoft.com/office/powerpoint/2010/main" val="147630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6175A-C522-476F-8B02-333C301EC94A}"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309433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6175A-C522-476F-8B02-333C301EC94A}"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19189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6175A-C522-476F-8B02-333C301EC94A}"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199012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6175A-C522-476F-8B02-333C301EC94A}"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273556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6175A-C522-476F-8B02-333C301EC94A}"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307746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6175A-C522-476F-8B02-333C301EC94A}"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225715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6175A-C522-476F-8B02-333C301EC94A}"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368531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6175A-C522-476F-8B02-333C301EC94A}"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03B047-B161-47A7-9F53-99AC037670D9}" type="slidenum">
              <a:rPr lang="en-IN" smtClean="0"/>
              <a:t>‹#›</a:t>
            </a:fld>
            <a:endParaRPr lang="en-IN"/>
          </a:p>
        </p:txBody>
      </p:sp>
    </p:spTree>
    <p:extLst>
      <p:ext uri="{BB962C8B-B14F-4D97-AF65-F5344CB8AC3E}">
        <p14:creationId xmlns:p14="http://schemas.microsoft.com/office/powerpoint/2010/main" val="273323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D26175A-C522-476F-8B02-333C301EC94A}"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403B047-B161-47A7-9F53-99AC037670D9}" type="slidenum">
              <a:rPr lang="en-IN" smtClean="0"/>
              <a:t>‹#›</a:t>
            </a:fld>
            <a:endParaRPr lang="en-IN"/>
          </a:p>
        </p:txBody>
      </p:sp>
    </p:spTree>
    <p:extLst>
      <p:ext uri="{BB962C8B-B14F-4D97-AF65-F5344CB8AC3E}">
        <p14:creationId xmlns:p14="http://schemas.microsoft.com/office/powerpoint/2010/main" val="295942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D26175A-C522-476F-8B02-333C301EC94A}" type="datetimeFigureOut">
              <a:rPr lang="en-IN" smtClean="0"/>
              <a:t>01-10-2021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403B047-B161-47A7-9F53-99AC037670D9}" type="slidenum">
              <a:rPr lang="en-IN" smtClean="0"/>
              <a:t>‹#›</a:t>
            </a:fld>
            <a:endParaRPr lang="en-IN"/>
          </a:p>
        </p:txBody>
      </p:sp>
    </p:spTree>
    <p:extLst>
      <p:ext uri="{BB962C8B-B14F-4D97-AF65-F5344CB8AC3E}">
        <p14:creationId xmlns:p14="http://schemas.microsoft.com/office/powerpoint/2010/main" val="7863037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D26175A-C522-476F-8B02-333C301EC94A}" type="datetimeFigureOut">
              <a:rPr lang="en-IN" smtClean="0"/>
              <a:t>01-10-2021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403B047-B161-47A7-9F53-99AC037670D9}" type="slidenum">
              <a:rPr lang="en-IN" smtClean="0"/>
              <a:t>‹#›</a:t>
            </a:fld>
            <a:endParaRPr lang="en-IN"/>
          </a:p>
        </p:txBody>
      </p:sp>
    </p:spTree>
    <p:extLst>
      <p:ext uri="{BB962C8B-B14F-4D97-AF65-F5344CB8AC3E}">
        <p14:creationId xmlns:p14="http://schemas.microsoft.com/office/powerpoint/2010/main" val="14321718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who.int/news-room/fact-sheets/detail/children-reducing-mortality"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20ED-830A-4FBF-A6CF-B128673B9F2A}"/>
              </a:ext>
            </a:extLst>
          </p:cNvPr>
          <p:cNvSpPr>
            <a:spLocks noGrp="1"/>
          </p:cNvSpPr>
          <p:nvPr>
            <p:ph type="ctrTitle"/>
          </p:nvPr>
        </p:nvSpPr>
        <p:spPr>
          <a:xfrm>
            <a:off x="2726266" y="101599"/>
            <a:ext cx="6062134" cy="501746"/>
          </a:xfrm>
        </p:spPr>
        <p:txBody>
          <a:bodyPr>
            <a:noAutofit/>
          </a:bodyPr>
          <a:lstStyle/>
          <a:p>
            <a:r>
              <a:rPr lang="en-US" sz="2800" dirty="0">
                <a:highlight>
                  <a:srgbClr val="000000"/>
                </a:highlight>
                <a:latin typeface="Times New Roman" panose="02020603050405020304" pitchFamily="18" charset="0"/>
                <a:cs typeface="Times New Roman" panose="02020603050405020304" pitchFamily="18" charset="0"/>
              </a:rPr>
              <a:t>GOOD  HEALTH  AND WELL BEING</a:t>
            </a:r>
            <a:endParaRPr lang="en-IN" sz="2800" dirty="0">
              <a:highlight>
                <a:srgbClr val="0000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99A60A-AF9C-4C71-B3D6-0B6DF5397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92" y="2404533"/>
            <a:ext cx="3003641" cy="2470379"/>
          </a:xfrm>
          <a:prstGeom prst="rect">
            <a:avLst/>
          </a:prstGeom>
        </p:spPr>
      </p:pic>
      <p:sp>
        <p:nvSpPr>
          <p:cNvPr id="7" name="TextBox 6">
            <a:extLst>
              <a:ext uri="{FF2B5EF4-FFF2-40B4-BE49-F238E27FC236}">
                <a16:creationId xmlns:a16="http://schemas.microsoft.com/office/drawing/2014/main" id="{BFE80565-BF92-40ED-8A89-26BC66A4C632}"/>
              </a:ext>
            </a:extLst>
          </p:cNvPr>
          <p:cNvSpPr txBox="1"/>
          <p:nvPr/>
        </p:nvSpPr>
        <p:spPr>
          <a:xfrm flipH="1">
            <a:off x="296333" y="603345"/>
            <a:ext cx="8136467" cy="2092881"/>
          </a:xfrm>
          <a:prstGeom prst="rect">
            <a:avLst/>
          </a:prstGeom>
          <a:noFill/>
        </p:spPr>
        <p:txBody>
          <a:bodyPr wrap="square" rtlCol="0">
            <a:spAutoFit/>
          </a:bodyPr>
          <a:lstStyle/>
          <a:p>
            <a:pPr algn="l"/>
            <a:endParaRPr lang="en-US" sz="14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sex ratio of Indian population has always been of topical interest for the demographers, social scientists, women’s groups, research scholars and various planners and policy makers. Why is it that India has such uneven composition of population as compared to most of the developed countries in the world? Several reasons are adduced to explain the consistently low levels of sex ratio and their further decline in the country. Some of the important reasons commonly put forward are listed below:  Neglect of the girl child resulting in their higher mortality at younger ages .1) High maternal mortality 2)Sex selective female abortions </a:t>
            </a:r>
          </a:p>
          <a:p>
            <a:endParaRPr lang="en-IN" dirty="0"/>
          </a:p>
        </p:txBody>
      </p:sp>
      <p:pic>
        <p:nvPicPr>
          <p:cNvPr id="11" name="Picture 10">
            <a:extLst>
              <a:ext uri="{FF2B5EF4-FFF2-40B4-BE49-F238E27FC236}">
                <a16:creationId xmlns:a16="http://schemas.microsoft.com/office/drawing/2014/main" id="{52FAF794-4315-4FB4-BA35-42FA117FB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867" y="407137"/>
            <a:ext cx="3741253" cy="2269855"/>
          </a:xfrm>
          <a:prstGeom prst="rect">
            <a:avLst/>
          </a:prstGeom>
        </p:spPr>
      </p:pic>
      <p:pic>
        <p:nvPicPr>
          <p:cNvPr id="13" name="Picture 12">
            <a:extLst>
              <a:ext uri="{FF2B5EF4-FFF2-40B4-BE49-F238E27FC236}">
                <a16:creationId xmlns:a16="http://schemas.microsoft.com/office/drawing/2014/main" id="{7E2A0D87-29DB-4924-8B7D-FA573E779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035" y="5004550"/>
            <a:ext cx="4423176" cy="1625599"/>
          </a:xfrm>
          <a:prstGeom prst="rect">
            <a:avLst/>
          </a:prstGeom>
        </p:spPr>
      </p:pic>
      <p:sp>
        <p:nvSpPr>
          <p:cNvPr id="14" name="TextBox 13">
            <a:extLst>
              <a:ext uri="{FF2B5EF4-FFF2-40B4-BE49-F238E27FC236}">
                <a16:creationId xmlns:a16="http://schemas.microsoft.com/office/drawing/2014/main" id="{E071AB0C-4A9B-47E3-9161-61484024D92E}"/>
              </a:ext>
            </a:extLst>
          </p:cNvPr>
          <p:cNvSpPr txBox="1"/>
          <p:nvPr/>
        </p:nvSpPr>
        <p:spPr>
          <a:xfrm>
            <a:off x="3327163" y="2696226"/>
            <a:ext cx="8625744" cy="2308324"/>
          </a:xfrm>
          <a:prstGeom prst="rect">
            <a:avLst/>
          </a:prstGeom>
          <a:noFill/>
        </p:spPr>
        <p:txBody>
          <a:bodyPr wrap="square" rtlCol="0">
            <a:spAutoFit/>
          </a:bodyPr>
          <a:lstStyle/>
          <a:p>
            <a:r>
              <a:rPr lang="en-US" sz="1400" b="0" i="0" dirty="0">
                <a:solidFill>
                  <a:srgbClr val="333333"/>
                </a:solidFill>
                <a:effectLst/>
                <a:latin typeface="Times New Roman" panose="02020603050405020304" pitchFamily="18" charset="0"/>
                <a:cs typeface="Times New Roman" panose="02020603050405020304" pitchFamily="18" charset="0"/>
              </a:rPr>
              <a:t>In 2018 </a:t>
            </a:r>
            <a:r>
              <a:rPr lang="en-US" sz="1400" b="0" u="none" strike="noStrike" dirty="0">
                <a:effectLst/>
                <a:latin typeface="Times New Roman" panose="02020603050405020304" pitchFamily="18" charset="0"/>
                <a:cs typeface="Times New Roman" panose="02020603050405020304" pitchFamily="18" charset="0"/>
              </a:rPr>
              <a:t>an estimated 6.2 million children and adolescents under the age of 15 years died</a:t>
            </a:r>
            <a:r>
              <a:rPr lang="en-US" sz="1400" b="0" i="0" dirty="0">
                <a:solidFill>
                  <a:srgbClr val="333333"/>
                </a:solidFill>
                <a:effectLst/>
                <a:latin typeface="Times New Roman" panose="02020603050405020304" pitchFamily="18" charset="0"/>
                <a:cs typeface="Times New Roman" panose="02020603050405020304" pitchFamily="18" charset="0"/>
              </a:rPr>
              <a:t>, mostly from preventable causes. Of these deaths, 5.3 million occurred in the first five years, with almost half of these in the first month of life.​​​​​</a:t>
            </a:r>
            <a:br>
              <a:rPr lang="en-US" sz="1400" dirty="0">
                <a:latin typeface="Times New Roman" panose="02020603050405020304" pitchFamily="18" charset="0"/>
                <a:cs typeface="Times New Roman" panose="02020603050405020304" pitchFamily="18" charset="0"/>
              </a:rPr>
            </a:br>
            <a:r>
              <a:rPr lang="en-US" sz="1400" b="0" i="0" dirty="0">
                <a:solidFill>
                  <a:srgbClr val="333333"/>
                </a:solidFill>
                <a:effectLst/>
                <a:latin typeface="Times New Roman" panose="02020603050405020304" pitchFamily="18" charset="0"/>
                <a:cs typeface="Times New Roman" panose="02020603050405020304" pitchFamily="18" charset="0"/>
              </a:rPr>
              <a:t>Malnourished children, particularly those with severe acute malnutrition, have a</a:t>
            </a:r>
            <a:r>
              <a:rPr lang="en-US" sz="1400" b="0" i="1" u="sng" strike="noStrike" dirty="0">
                <a:solidFill>
                  <a:srgbClr val="2370CD"/>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400" b="0" strike="noStrike" dirty="0">
                <a:effectLst/>
                <a:latin typeface="Times New Roman" panose="02020603050405020304" pitchFamily="18" charset="0"/>
                <a:cs typeface="Times New Roman" panose="02020603050405020304" pitchFamily="18" charset="0"/>
              </a:rPr>
              <a:t>higher risk of death from common childhood illnes</a:t>
            </a:r>
            <a:r>
              <a:rPr lang="en-US" sz="1400" dirty="0">
                <a:latin typeface="Times New Roman" panose="02020603050405020304" pitchFamily="18" charset="0"/>
                <a:cs typeface="Times New Roman" panose="02020603050405020304" pitchFamily="18" charset="0"/>
              </a:rPr>
              <a:t>s</a:t>
            </a:r>
            <a:r>
              <a:rPr lang="en-US" sz="1400" b="0" u="sng" dirty="0">
                <a:effectLst/>
                <a:latin typeface="Times New Roman" panose="02020603050405020304" pitchFamily="18" charset="0"/>
                <a:cs typeface="Times New Roman" panose="02020603050405020304" pitchFamily="18" charset="0"/>
              </a:rPr>
              <a:t> </a:t>
            </a:r>
            <a:r>
              <a:rPr lang="en-US" sz="1400" b="0" i="0" dirty="0">
                <a:solidFill>
                  <a:srgbClr val="333333"/>
                </a:solidFill>
                <a:effectLst/>
                <a:latin typeface="Times New Roman" panose="02020603050405020304" pitchFamily="18" charset="0"/>
                <a:cs typeface="Times New Roman" panose="02020603050405020304" pitchFamily="18" charset="0"/>
              </a:rPr>
              <a:t>such as </a:t>
            </a:r>
            <a:r>
              <a:rPr lang="en-US" sz="1400" b="0" i="0" dirty="0" err="1">
                <a:solidFill>
                  <a:srgbClr val="333333"/>
                </a:solidFill>
                <a:effectLst/>
                <a:latin typeface="Times New Roman" panose="02020603050405020304" pitchFamily="18" charset="0"/>
                <a:cs typeface="Times New Roman" panose="02020603050405020304" pitchFamily="18" charset="0"/>
              </a:rPr>
              <a:t>diarrhoea</a:t>
            </a:r>
            <a:r>
              <a:rPr lang="en-US" sz="1400" b="0" i="0" dirty="0">
                <a:solidFill>
                  <a:srgbClr val="333333"/>
                </a:solidFill>
                <a:effectLst/>
                <a:latin typeface="Times New Roman" panose="02020603050405020304" pitchFamily="18" charset="0"/>
                <a:cs typeface="Times New Roman" panose="02020603050405020304" pitchFamily="18" charset="0"/>
              </a:rPr>
              <a:t>, pneumonia, and malaria. Nutrition-related factors contribute to about 45 per cent of deaths in children under five years of age</a:t>
            </a:r>
            <a:r>
              <a:rPr lang="en-US" b="0" i="0" dirty="0">
                <a:solidFill>
                  <a:srgbClr val="333333"/>
                </a:solidFill>
                <a:effectLst/>
                <a:latin typeface="Open Sans" panose="020B0604020202020204" pitchFamily="34" charset="0"/>
              </a:rPr>
              <a:t>.</a:t>
            </a:r>
          </a:p>
          <a:p>
            <a:r>
              <a:rPr lang="en-US" sz="1400" b="0" i="0" dirty="0">
                <a:solidFill>
                  <a:srgbClr val="333333"/>
                </a:solidFill>
                <a:effectLst/>
                <a:latin typeface="Times New Roman" panose="02020603050405020304" pitchFamily="18" charset="0"/>
                <a:cs typeface="Times New Roman" panose="02020603050405020304" pitchFamily="18" charset="0"/>
              </a:rPr>
              <a:t>Significant strides were made in increasing life expectancy and reducing some of the common killers associated with child and maternal mortality. ​​​​But more efforts are needed to fully eradicate a wide range of diseases and address many different persistent and emerging health issues. By focusing on providing more efficient funding of health systems, improved sanitation and hygiene, and increased access to physicians, significant progress can be made in helping to save the lives of millions.</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0B6D5B-60BD-4B06-9F83-F815C3917E72}"/>
              </a:ext>
            </a:extLst>
          </p:cNvPr>
          <p:cNvSpPr txBox="1"/>
          <p:nvPr/>
        </p:nvSpPr>
        <p:spPr>
          <a:xfrm>
            <a:off x="0" y="4874912"/>
            <a:ext cx="6996956" cy="2308324"/>
          </a:xfrm>
          <a:prstGeom prst="rect">
            <a:avLst/>
          </a:prstGeom>
          <a:noFill/>
        </p:spPr>
        <p:txBody>
          <a:bodyPr wrap="square" rtlCol="0">
            <a:spAutoFit/>
          </a:bodyPr>
          <a:lstStyle/>
          <a:p>
            <a:r>
              <a:rPr lang="en-US" sz="2400" dirty="0">
                <a:solidFill>
                  <a:schemeClr val="bg1"/>
                </a:solidFill>
                <a:highlight>
                  <a:srgbClr val="808080"/>
                </a:highlight>
                <a:latin typeface="Times New Roman" panose="02020603050405020304" pitchFamily="18" charset="0"/>
                <a:cs typeface="Times New Roman" panose="02020603050405020304" pitchFamily="18" charset="0"/>
              </a:rPr>
              <a:t>Conclusion:</a:t>
            </a:r>
          </a:p>
          <a:p>
            <a:pPr algn="l"/>
            <a:r>
              <a:rPr lang="en-US" b="0" i="0" dirty="0">
                <a:solidFill>
                  <a:srgbClr val="000000"/>
                </a:solidFill>
                <a:effectLst/>
                <a:latin typeface="Droid regular"/>
              </a:rPr>
              <a:t> </a:t>
            </a:r>
            <a:r>
              <a:rPr lang="en-US" sz="1400" b="0" i="0" dirty="0">
                <a:solidFill>
                  <a:srgbClr val="000000"/>
                </a:solidFill>
                <a:effectLst/>
                <a:latin typeface="Times New Roman" panose="02020603050405020304" pitchFamily="18" charset="0"/>
                <a:cs typeface="Times New Roman" panose="02020603050405020304" pitchFamily="18" charset="0"/>
              </a:rPr>
              <a:t>The Sustainable Development Goal 3 rankings in Telangana pose a worrying trend for the State amidst a raging pandemic. As per the same, even though the State’s overall performance in the SDG-3 “Good Health and Well being” section has improved, it’s performance has worsened in some fronts, especially regarding recruiting healthcare </a:t>
            </a:r>
            <a:r>
              <a:rPr lang="en-US" sz="1400" b="0" i="0" dirty="0" err="1">
                <a:solidFill>
                  <a:srgbClr val="000000"/>
                </a:solidFill>
                <a:effectLst/>
                <a:latin typeface="Times New Roman" panose="02020603050405020304" pitchFamily="18" charset="0"/>
                <a:cs typeface="Times New Roman" panose="02020603050405020304" pitchFamily="18" charset="0"/>
              </a:rPr>
              <a:t>workforce.As</a:t>
            </a:r>
            <a:r>
              <a:rPr lang="en-US" sz="1400" b="0" i="0" dirty="0">
                <a:solidFill>
                  <a:srgbClr val="000000"/>
                </a:solidFill>
                <a:effectLst/>
                <a:latin typeface="Times New Roman" panose="02020603050405020304" pitchFamily="18" charset="0"/>
                <a:cs typeface="Times New Roman" panose="02020603050405020304" pitchFamily="18" charset="0"/>
              </a:rPr>
              <a:t> per this facet of the SDG Goal 3 ranking, which is on the number of nurses, midwives and physicians working per 10,000 population, the number of workers has fallen from 11 to 10 — indicating a downward trend. This is far off from the global target as well. </a:t>
            </a:r>
          </a:p>
          <a:p>
            <a:endParaRPr lang="en-IN" dirty="0"/>
          </a:p>
        </p:txBody>
      </p:sp>
      <p:pic>
        <p:nvPicPr>
          <p:cNvPr id="17" name="Picture 16">
            <a:extLst>
              <a:ext uri="{FF2B5EF4-FFF2-40B4-BE49-F238E27FC236}">
                <a16:creationId xmlns:a16="http://schemas.microsoft.com/office/drawing/2014/main" id="{59EF4F76-BD65-4A4D-B90B-37A552ABCC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880" y="80013"/>
            <a:ext cx="2159001" cy="747159"/>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372769090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79</TotalTime>
  <Words>411</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Droid regular</vt:lpstr>
      <vt:lpstr>Open Sans</vt:lpstr>
      <vt:lpstr>Times New Roman</vt:lpstr>
      <vt:lpstr>Metropolitan</vt:lpstr>
      <vt:lpstr>GOOD  HEALTH  AND WELL BEING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HEALTH  AND WELL BEING</dc:title>
  <dc:creator> </dc:creator>
  <cp:lastModifiedBy> </cp:lastModifiedBy>
  <cp:revision>2</cp:revision>
  <dcterms:created xsi:type="dcterms:W3CDTF">2021-10-01T15:17:54Z</dcterms:created>
  <dcterms:modified xsi:type="dcterms:W3CDTF">2021-10-01T16:37:36Z</dcterms:modified>
</cp:coreProperties>
</file>