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0"/>
  </p:notesMasterIdLst>
  <p:sldIdLst>
    <p:sldId id="306" r:id="rId5"/>
    <p:sldId id="307" r:id="rId6"/>
    <p:sldId id="325" r:id="rId7"/>
    <p:sldId id="308" r:id="rId8"/>
    <p:sldId id="322" r:id="rId9"/>
    <p:sldId id="323" r:id="rId10"/>
    <p:sldId id="294" r:id="rId11"/>
    <p:sldId id="295" r:id="rId12"/>
    <p:sldId id="316" r:id="rId13"/>
    <p:sldId id="324" r:id="rId14"/>
    <p:sldId id="317" r:id="rId15"/>
    <p:sldId id="319" r:id="rId16"/>
    <p:sldId id="320" r:id="rId17"/>
    <p:sldId id="321" r:id="rId18"/>
    <p:sldId id="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845FBC-B586-4D98-A364-04CA91A51891}" v="82" dt="2022-11-06T10:11:18.3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2" d="100"/>
          <a:sy n="82" d="100"/>
        </p:scale>
        <p:origin x="720" y="7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Digital payments Book</a:t>
            </a:r>
            <a:endParaRPr lang="en-US" dirty="0"/>
          </a:p>
        </p:txBody>
      </p:sp>
    </p:spTree>
    <p:extLst>
      <p:ext uri="{BB962C8B-B14F-4D97-AF65-F5344CB8AC3E}">
        <p14:creationId xmlns:p14="http://schemas.microsoft.com/office/powerpoint/2010/main" val="11476986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64F7-0548-7BB3-8C49-8A04FA416D99}"/>
              </a:ext>
            </a:extLst>
          </p:cNvPr>
          <p:cNvSpPr>
            <a:spLocks noGrp="1"/>
          </p:cNvSpPr>
          <p:nvPr>
            <p:ph type="title"/>
          </p:nvPr>
        </p:nvSpPr>
        <p:spPr>
          <a:xfrm>
            <a:off x="838200" y="811763"/>
            <a:ext cx="10515600" cy="671804"/>
          </a:xfrm>
        </p:spPr>
        <p:txBody>
          <a:bodyPr>
            <a:normAutofit/>
          </a:bodyPr>
          <a:lstStyle/>
          <a:p>
            <a:r>
              <a:rPr lang="en-US" sz="3600" dirty="0">
                <a:solidFill>
                  <a:srgbClr val="000000"/>
                </a:solidFill>
                <a:latin typeface="Times New Roman" panose="02020603050405020304" pitchFamily="18" charset="0"/>
                <a:cs typeface="Times New Roman" panose="02020603050405020304" pitchFamily="18" charset="0"/>
              </a:rPr>
              <a:t>Result</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FFE4DB-B227-3184-D69E-9B53FBB20E42}"/>
              </a:ext>
            </a:extLst>
          </p:cNvPr>
          <p:cNvSpPr>
            <a:spLocks noGrp="1"/>
          </p:cNvSpPr>
          <p:nvPr>
            <p:ph type="sldNum" sz="quarter" idx="12"/>
          </p:nvPr>
        </p:nvSpPr>
        <p:spPr/>
        <p:txBody>
          <a:bodyPr/>
          <a:lstStyle/>
          <a:p>
            <a:fld id="{D8DA9DAA-006C-4F4B-980E-E3DF019B24E2}" type="slidenum">
              <a:rPr lang="en-US" smtClean="0"/>
              <a:t>10</a:t>
            </a:fld>
            <a:endParaRPr lang="en-US" dirty="0"/>
          </a:p>
        </p:txBody>
      </p:sp>
      <p:pic>
        <p:nvPicPr>
          <p:cNvPr id="8" name="Picture 7">
            <a:extLst>
              <a:ext uri="{FF2B5EF4-FFF2-40B4-BE49-F238E27FC236}">
                <a16:creationId xmlns:a16="http://schemas.microsoft.com/office/drawing/2014/main" id="{68694555-B997-5DAA-6113-6624573E25EA}"/>
              </a:ext>
            </a:extLst>
          </p:cNvPr>
          <p:cNvPicPr>
            <a:picLocks noChangeAspect="1"/>
          </p:cNvPicPr>
          <p:nvPr/>
        </p:nvPicPr>
        <p:blipFill>
          <a:blip r:embed="rId2"/>
          <a:stretch>
            <a:fillRect/>
          </a:stretch>
        </p:blipFill>
        <p:spPr>
          <a:xfrm>
            <a:off x="8184451" y="1965194"/>
            <a:ext cx="1791621" cy="3847776"/>
          </a:xfrm>
          <a:prstGeom prst="rect">
            <a:avLst/>
          </a:prstGeom>
        </p:spPr>
      </p:pic>
      <p:pic>
        <p:nvPicPr>
          <p:cNvPr id="5" name="Picture 4">
            <a:extLst>
              <a:ext uri="{FF2B5EF4-FFF2-40B4-BE49-F238E27FC236}">
                <a16:creationId xmlns:a16="http://schemas.microsoft.com/office/drawing/2014/main" id="{8460AA05-6381-623B-AFE0-71FA2CBBC7EB}"/>
              </a:ext>
            </a:extLst>
          </p:cNvPr>
          <p:cNvPicPr>
            <a:picLocks noChangeAspect="1"/>
          </p:cNvPicPr>
          <p:nvPr/>
        </p:nvPicPr>
        <p:blipFill>
          <a:blip r:embed="rId3"/>
          <a:stretch>
            <a:fillRect/>
          </a:stretch>
        </p:blipFill>
        <p:spPr>
          <a:xfrm>
            <a:off x="2266964" y="1965194"/>
            <a:ext cx="1794299" cy="3847776"/>
          </a:xfrm>
          <a:prstGeom prst="rect">
            <a:avLst/>
          </a:prstGeom>
        </p:spPr>
      </p:pic>
      <p:pic>
        <p:nvPicPr>
          <p:cNvPr id="7" name="Picture 6">
            <a:extLst>
              <a:ext uri="{FF2B5EF4-FFF2-40B4-BE49-F238E27FC236}">
                <a16:creationId xmlns:a16="http://schemas.microsoft.com/office/drawing/2014/main" id="{2571A4EF-1FC4-225F-8F03-35111E12F3F3}"/>
              </a:ext>
            </a:extLst>
          </p:cNvPr>
          <p:cNvPicPr>
            <a:picLocks noChangeAspect="1"/>
          </p:cNvPicPr>
          <p:nvPr/>
        </p:nvPicPr>
        <p:blipFill>
          <a:blip r:embed="rId4"/>
          <a:stretch>
            <a:fillRect/>
          </a:stretch>
        </p:blipFill>
        <p:spPr>
          <a:xfrm>
            <a:off x="4217065" y="1965194"/>
            <a:ext cx="1794300" cy="3847776"/>
          </a:xfrm>
          <a:prstGeom prst="rect">
            <a:avLst/>
          </a:prstGeom>
        </p:spPr>
      </p:pic>
      <p:pic>
        <p:nvPicPr>
          <p:cNvPr id="10" name="Picture 9">
            <a:extLst>
              <a:ext uri="{FF2B5EF4-FFF2-40B4-BE49-F238E27FC236}">
                <a16:creationId xmlns:a16="http://schemas.microsoft.com/office/drawing/2014/main" id="{EC9E90B0-4DBD-972B-EBBE-E9A587EE2A7E}"/>
              </a:ext>
            </a:extLst>
          </p:cNvPr>
          <p:cNvPicPr>
            <a:picLocks noChangeAspect="1"/>
          </p:cNvPicPr>
          <p:nvPr/>
        </p:nvPicPr>
        <p:blipFill>
          <a:blip r:embed="rId5"/>
          <a:stretch>
            <a:fillRect/>
          </a:stretch>
        </p:blipFill>
        <p:spPr>
          <a:xfrm>
            <a:off x="6205421" y="1965194"/>
            <a:ext cx="1794299" cy="3847776"/>
          </a:xfrm>
          <a:prstGeom prst="rect">
            <a:avLst/>
          </a:prstGeom>
        </p:spPr>
      </p:pic>
    </p:spTree>
    <p:extLst>
      <p:ext uri="{BB962C8B-B14F-4D97-AF65-F5344CB8AC3E}">
        <p14:creationId xmlns:p14="http://schemas.microsoft.com/office/powerpoint/2010/main" val="37502414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64F7-0548-7BB3-8C49-8A04FA416D99}"/>
              </a:ext>
            </a:extLst>
          </p:cNvPr>
          <p:cNvSpPr>
            <a:spLocks noGrp="1"/>
          </p:cNvSpPr>
          <p:nvPr>
            <p:ph type="title"/>
          </p:nvPr>
        </p:nvSpPr>
        <p:spPr>
          <a:xfrm>
            <a:off x="838200" y="755787"/>
            <a:ext cx="10515600" cy="671804"/>
          </a:xfrm>
        </p:spPr>
        <p:txBody>
          <a:bodyPr>
            <a:normAutofit/>
          </a:bodyPr>
          <a:lstStyle/>
          <a:p>
            <a:r>
              <a:rPr lang="en-US" sz="3600" b="0" i="0" dirty="0">
                <a:solidFill>
                  <a:srgbClr val="000000"/>
                </a:solidFill>
                <a:effectLst/>
                <a:latin typeface="Times New Roman" panose="02020603050405020304" pitchFamily="18" charset="0"/>
                <a:cs typeface="Times New Roman" panose="02020603050405020304" pitchFamily="18" charset="0"/>
              </a:rPr>
              <a:t>Advantages and Disadvantages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FC72BC-FBC6-6338-0610-A95A317A3263}"/>
              </a:ext>
            </a:extLst>
          </p:cNvPr>
          <p:cNvSpPr>
            <a:spLocks noGrp="1"/>
          </p:cNvSpPr>
          <p:nvPr>
            <p:ph idx="1"/>
          </p:nvPr>
        </p:nvSpPr>
        <p:spPr>
          <a:xfrm>
            <a:off x="838200" y="1890947"/>
            <a:ext cx="10515600" cy="2111886"/>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Advantages:</a:t>
            </a:r>
          </a:p>
          <a:p>
            <a:pPr algn="just"/>
            <a:r>
              <a:rPr lang="en-IN" sz="2000" dirty="0">
                <a:latin typeface="Times New Roman" panose="02020603050405020304" pitchFamily="18" charset="0"/>
                <a:cs typeface="Times New Roman" panose="02020603050405020304" pitchFamily="18" charset="0"/>
              </a:rPr>
              <a:t>With this application retailer can easily maintain their customers details such as customers purchase details, their pending payments and remind their customer to pay their pending payments.</a:t>
            </a:r>
          </a:p>
          <a:p>
            <a:pPr algn="just"/>
            <a:r>
              <a:rPr lang="en-IN" sz="2000" dirty="0">
                <a:latin typeface="Times New Roman" panose="02020603050405020304" pitchFamily="18" charset="0"/>
                <a:cs typeface="Times New Roman" panose="02020603050405020304" pitchFamily="18" charset="0"/>
              </a:rPr>
              <a:t>Customers also can view their purchase details and their bills pay, loans and Emi.</a:t>
            </a:r>
          </a:p>
          <a:p>
            <a:pPr algn="just"/>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FFE4DB-B227-3184-D69E-9B53FBB20E42}"/>
              </a:ext>
            </a:extLst>
          </p:cNvPr>
          <p:cNvSpPr>
            <a:spLocks noGrp="1"/>
          </p:cNvSpPr>
          <p:nvPr>
            <p:ph type="sldNum" sz="quarter" idx="12"/>
          </p:nvPr>
        </p:nvSpPr>
        <p:spPr/>
        <p:txBody>
          <a:bodyPr/>
          <a:lstStyle/>
          <a:p>
            <a:fld id="{D8DA9DAA-006C-4F4B-980E-E3DF019B24E2}"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8CE6D370-22DF-486B-344B-E94780A913E1}"/>
              </a:ext>
            </a:extLst>
          </p:cNvPr>
          <p:cNvSpPr txBox="1">
            <a:spLocks/>
          </p:cNvSpPr>
          <p:nvPr/>
        </p:nvSpPr>
        <p:spPr>
          <a:xfrm>
            <a:off x="838200" y="3915690"/>
            <a:ext cx="10515600" cy="12534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a:latin typeface="Times New Roman" panose="02020603050405020304" pitchFamily="18" charset="0"/>
                <a:cs typeface="Times New Roman" panose="02020603050405020304" pitchFamily="18" charset="0"/>
              </a:rPr>
              <a:t>Disadvantages:</a:t>
            </a:r>
          </a:p>
          <a:p>
            <a:r>
              <a:rPr lang="en-US" sz="2000">
                <a:solidFill>
                  <a:srgbClr val="000000"/>
                </a:solidFill>
                <a:latin typeface="Times New Roman" panose="02020603050405020304" pitchFamily="18" charset="0"/>
                <a:cs typeface="Times New Roman" panose="02020603050405020304" pitchFamily="18" charset="0"/>
              </a:rPr>
              <a:t>Illiterate people cannot access the digital payment</a:t>
            </a:r>
            <a:endParaRPr lang="en-IN" sz="200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40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998260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64F7-0548-7BB3-8C49-8A04FA416D99}"/>
              </a:ext>
            </a:extLst>
          </p:cNvPr>
          <p:cNvSpPr>
            <a:spLocks noGrp="1"/>
          </p:cNvSpPr>
          <p:nvPr>
            <p:ph type="title"/>
          </p:nvPr>
        </p:nvSpPr>
        <p:spPr>
          <a:xfrm>
            <a:off x="838200" y="765110"/>
            <a:ext cx="10515600" cy="671804"/>
          </a:xfrm>
        </p:spPr>
        <p:txBody>
          <a:bodyPr>
            <a:normAutofit/>
          </a:bodyPr>
          <a:lstStyle/>
          <a:p>
            <a:r>
              <a:rPr lang="en-US" sz="3600" b="0" i="0" dirty="0">
                <a:solidFill>
                  <a:srgbClr val="000000"/>
                </a:solidFill>
                <a:effectLst/>
                <a:latin typeface="Times New Roman" panose="02020603050405020304" pitchFamily="18" charset="0"/>
                <a:cs typeface="Times New Roman" panose="02020603050405020304" pitchFamily="18" charset="0"/>
              </a:rPr>
              <a:t>Applications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FC72BC-FBC6-6338-0610-A95A317A3263}"/>
              </a:ext>
            </a:extLst>
          </p:cNvPr>
          <p:cNvSpPr>
            <a:spLocks noGrp="1"/>
          </p:cNvSpPr>
          <p:nvPr>
            <p:ph idx="1"/>
          </p:nvPr>
        </p:nvSpPr>
        <p:spPr>
          <a:xfrm>
            <a:off x="838200" y="1900274"/>
            <a:ext cx="10515600" cy="1999922"/>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This application can be use in almost every retailer shop those who want to store their customers details. These customer details can be used to refer later. It is also useful for retailer to manage their customers payment details.</a:t>
            </a:r>
          </a:p>
        </p:txBody>
      </p:sp>
      <p:sp>
        <p:nvSpPr>
          <p:cNvPr id="4" name="Slide Number Placeholder 3">
            <a:extLst>
              <a:ext uri="{FF2B5EF4-FFF2-40B4-BE49-F238E27FC236}">
                <a16:creationId xmlns:a16="http://schemas.microsoft.com/office/drawing/2014/main" id="{F4FFE4DB-B227-3184-D69E-9B53FBB20E42}"/>
              </a:ext>
            </a:extLst>
          </p:cNvPr>
          <p:cNvSpPr>
            <a:spLocks noGrp="1"/>
          </p:cNvSpPr>
          <p:nvPr>
            <p:ph type="sldNum" sz="quarter" idx="12"/>
          </p:nvPr>
        </p:nvSpPr>
        <p:spPr/>
        <p:txBody>
          <a:bodyPr/>
          <a:lstStyle/>
          <a:p>
            <a:fld id="{D8DA9DAA-006C-4F4B-980E-E3DF019B24E2}" type="slidenum">
              <a:rPr lang="en-US" smtClean="0"/>
              <a:t>12</a:t>
            </a:fld>
            <a:endParaRPr lang="en-US" dirty="0"/>
          </a:p>
        </p:txBody>
      </p:sp>
    </p:spTree>
    <p:extLst>
      <p:ext uri="{BB962C8B-B14F-4D97-AF65-F5344CB8AC3E}">
        <p14:creationId xmlns:p14="http://schemas.microsoft.com/office/powerpoint/2010/main" val="7410917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64F7-0548-7BB3-8C49-8A04FA416D99}"/>
              </a:ext>
            </a:extLst>
          </p:cNvPr>
          <p:cNvSpPr>
            <a:spLocks noGrp="1"/>
          </p:cNvSpPr>
          <p:nvPr>
            <p:ph type="title"/>
          </p:nvPr>
        </p:nvSpPr>
        <p:spPr>
          <a:xfrm>
            <a:off x="838200" y="783771"/>
            <a:ext cx="10515600" cy="671804"/>
          </a:xfrm>
        </p:spPr>
        <p:txBody>
          <a:bodyPr>
            <a:normAutofit/>
          </a:bodyPr>
          <a:lstStyle/>
          <a:p>
            <a:r>
              <a:rPr lang="en-US" sz="3600" b="0" i="0" dirty="0">
                <a:solidFill>
                  <a:srgbClr val="000000"/>
                </a:solidFill>
                <a:effectLst/>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FC72BC-FBC6-6338-0610-A95A317A3263}"/>
              </a:ext>
            </a:extLst>
          </p:cNvPr>
          <p:cNvSpPr>
            <a:spLocks noGrp="1"/>
          </p:cNvSpPr>
          <p:nvPr>
            <p:ph idx="1"/>
          </p:nvPr>
        </p:nvSpPr>
        <p:spPr>
          <a:xfrm>
            <a:off x="838200" y="1881614"/>
            <a:ext cx="10515600" cy="1132174"/>
          </a:xfrm>
        </p:spPr>
        <p:txBody>
          <a:bodyPr>
            <a:normAutofit/>
          </a:bodyPr>
          <a:lstStyle/>
          <a:p>
            <a:pPr marL="0" indent="0">
              <a:buNone/>
            </a:pPr>
            <a:r>
              <a:rPr lang="en-US" sz="2000" b="0" i="0" dirty="0">
                <a:solidFill>
                  <a:srgbClr val="000000"/>
                </a:solidFill>
                <a:effectLst/>
                <a:latin typeface="Times New Roman" panose="02020603050405020304" pitchFamily="18" charset="0"/>
                <a:cs typeface="Times New Roman" panose="02020603050405020304" pitchFamily="18" charset="0"/>
              </a:rPr>
              <a:t>One of the most significant advantages of digital payment is the seamless experience they provide to customers. Reduced dependency on cash, fast transfer speed, and the ease of transacting make online payment a preferred option.</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FFE4DB-B227-3184-D69E-9B53FBB20E42}"/>
              </a:ext>
            </a:extLst>
          </p:cNvPr>
          <p:cNvSpPr>
            <a:spLocks noGrp="1"/>
          </p:cNvSpPr>
          <p:nvPr>
            <p:ph type="sldNum" sz="quarter" idx="12"/>
          </p:nvPr>
        </p:nvSpPr>
        <p:spPr/>
        <p:txBody>
          <a:bodyPr/>
          <a:lstStyle/>
          <a:p>
            <a:fld id="{D8DA9DAA-006C-4F4B-980E-E3DF019B24E2}" type="slidenum">
              <a:rPr lang="en-US" smtClean="0"/>
              <a:t>13</a:t>
            </a:fld>
            <a:endParaRPr lang="en-US" dirty="0"/>
          </a:p>
        </p:txBody>
      </p:sp>
    </p:spTree>
    <p:extLst>
      <p:ext uri="{BB962C8B-B14F-4D97-AF65-F5344CB8AC3E}">
        <p14:creationId xmlns:p14="http://schemas.microsoft.com/office/powerpoint/2010/main" val="66329652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64F7-0548-7BB3-8C49-8A04FA416D99}"/>
              </a:ext>
            </a:extLst>
          </p:cNvPr>
          <p:cNvSpPr>
            <a:spLocks noGrp="1"/>
          </p:cNvSpPr>
          <p:nvPr>
            <p:ph type="title"/>
          </p:nvPr>
        </p:nvSpPr>
        <p:spPr>
          <a:xfrm>
            <a:off x="838200" y="821091"/>
            <a:ext cx="10515600" cy="671804"/>
          </a:xfrm>
        </p:spPr>
        <p:txBody>
          <a:bodyPr>
            <a:normAutofit/>
          </a:bodyPr>
          <a:lstStyle/>
          <a:p>
            <a:r>
              <a:rPr lang="en-US" sz="3600" b="0" i="0" dirty="0">
                <a:solidFill>
                  <a:srgbClr val="000000"/>
                </a:solidFill>
                <a:effectLst/>
                <a:latin typeface="Times New Roman" panose="02020603050405020304" pitchFamily="18" charset="0"/>
                <a:cs typeface="Times New Roman" panose="02020603050405020304" pitchFamily="18" charset="0"/>
              </a:rPr>
              <a:t>Future Scope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FC72BC-FBC6-6338-0610-A95A317A3263}"/>
              </a:ext>
            </a:extLst>
          </p:cNvPr>
          <p:cNvSpPr>
            <a:spLocks noGrp="1"/>
          </p:cNvSpPr>
          <p:nvPr>
            <p:ph idx="1"/>
          </p:nvPr>
        </p:nvSpPr>
        <p:spPr>
          <a:xfrm>
            <a:off x="838200" y="1862949"/>
            <a:ext cx="10515600" cy="2979640"/>
          </a:xfrm>
        </p:spPr>
        <p:txBody>
          <a:bodyPr>
            <a:normAutofit/>
          </a:bodyPr>
          <a:lstStyle/>
          <a:p>
            <a:pPr marL="0" indent="0">
              <a:buNone/>
            </a:pPr>
            <a:r>
              <a:rPr lang="en-US" sz="2000" dirty="0">
                <a:solidFill>
                  <a:srgbClr val="000000"/>
                </a:solidFill>
                <a:latin typeface="Times New Roman" panose="02020603050405020304" pitchFamily="18" charset="0"/>
                <a:cs typeface="Times New Roman" panose="02020603050405020304" pitchFamily="18" charset="0"/>
              </a:rPr>
              <a:t>Keep in contact with the retailer and regularly manage the purchase details. With the statistics customer can manage the expenses. It makes the money management easy.</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FFE4DB-B227-3184-D69E-9B53FBB20E42}"/>
              </a:ext>
            </a:extLst>
          </p:cNvPr>
          <p:cNvSpPr>
            <a:spLocks noGrp="1"/>
          </p:cNvSpPr>
          <p:nvPr>
            <p:ph type="sldNum" sz="quarter" idx="12"/>
          </p:nvPr>
        </p:nvSpPr>
        <p:spPr/>
        <p:txBody>
          <a:bodyPr/>
          <a:lstStyle/>
          <a:p>
            <a:fld id="{D8DA9DAA-006C-4F4B-980E-E3DF019B24E2}" type="slidenum">
              <a:rPr lang="en-US" smtClean="0"/>
              <a:t>14</a:t>
            </a:fld>
            <a:endParaRPr lang="en-US" dirty="0"/>
          </a:p>
        </p:txBody>
      </p:sp>
    </p:spTree>
    <p:extLst>
      <p:ext uri="{BB962C8B-B14F-4D97-AF65-F5344CB8AC3E}">
        <p14:creationId xmlns:p14="http://schemas.microsoft.com/office/powerpoint/2010/main" val="340930664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15</a:t>
            </a:fld>
            <a:endParaRPr lang="en-US" dirty="0"/>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latin typeface="Akira Expanded" panose="02000800000000000000" pitchFamily="50" charset="0"/>
              </a:rPr>
              <a:t>Thank you</a:t>
            </a:r>
          </a:p>
        </p:txBody>
      </p:sp>
    </p:spTree>
    <p:extLst>
      <p:ext uri="{BB962C8B-B14F-4D97-AF65-F5344CB8AC3E}">
        <p14:creationId xmlns:p14="http://schemas.microsoft.com/office/powerpoint/2010/main" val="92731315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5202936" y="923730"/>
            <a:ext cx="5833872" cy="1061264"/>
          </a:xfrm>
        </p:spPr>
        <p:txBody>
          <a:bodyPr/>
          <a:lstStyle/>
          <a:p>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5202936" y="2119539"/>
            <a:ext cx="5833872" cy="3730752"/>
          </a:xfrm>
        </p:spPr>
        <p:txBody>
          <a:bodyPr>
            <a:normAutofit/>
          </a:bodyPr>
          <a:lstStyle/>
          <a:p>
            <a:pPr algn="r"/>
            <a:r>
              <a:rPr lang="en-US" sz="1800" dirty="0">
                <a:solidFill>
                  <a:schemeClr val="bg1"/>
                </a:solidFill>
              </a:rPr>
              <a:t>Introduction</a:t>
            </a:r>
          </a:p>
          <a:p>
            <a:r>
              <a:rPr lang="en-US" dirty="0"/>
              <a:t>Literature Survey</a:t>
            </a:r>
            <a:endParaRPr lang="en-US" sz="1800" dirty="0">
              <a:solidFill>
                <a:schemeClr val="bg1"/>
              </a:solidFill>
            </a:endParaRPr>
          </a:p>
          <a:p>
            <a:pPr algn="r"/>
            <a:r>
              <a:rPr lang="en-US" sz="1800" dirty="0">
                <a:solidFill>
                  <a:schemeClr val="bg1"/>
                </a:solidFill>
              </a:rPr>
              <a:t>Theoretical Analysis</a:t>
            </a:r>
          </a:p>
          <a:p>
            <a:pPr algn="r"/>
            <a:r>
              <a:rPr lang="en-US" dirty="0"/>
              <a:t>Hardware/Software Design</a:t>
            </a:r>
          </a:p>
          <a:p>
            <a:pPr algn="r"/>
            <a:r>
              <a:rPr lang="en-US" dirty="0"/>
              <a:t>Result</a:t>
            </a:r>
          </a:p>
          <a:p>
            <a:pPr algn="r"/>
            <a:r>
              <a:rPr lang="en-US" sz="1800" dirty="0">
                <a:solidFill>
                  <a:schemeClr val="bg1"/>
                </a:solidFill>
              </a:rPr>
              <a:t>Advantage and Disadvantage</a:t>
            </a:r>
          </a:p>
          <a:p>
            <a:pPr algn="r"/>
            <a:r>
              <a:rPr lang="en-US" sz="1800" dirty="0">
                <a:solidFill>
                  <a:schemeClr val="bg1"/>
                </a:solidFill>
              </a:rPr>
              <a:t>Application</a:t>
            </a:r>
          </a:p>
          <a:p>
            <a:pPr algn="r"/>
            <a:r>
              <a:rPr lang="en-US" sz="1800" dirty="0">
                <a:solidFill>
                  <a:schemeClr val="bg1"/>
                </a:solidFill>
              </a:rPr>
              <a:t>Conclusion</a:t>
            </a:r>
          </a:p>
          <a:p>
            <a:pPr algn="r"/>
            <a:r>
              <a:rPr lang="en-US" dirty="0"/>
              <a:t>Future Scope</a:t>
            </a:r>
            <a:endParaRPr lang="en-US" sz="1800" dirty="0">
              <a:solidFill>
                <a:schemeClr val="bg1"/>
              </a:solidFill>
            </a:endParaRPr>
          </a:p>
          <a:p>
            <a:pPr algn="r"/>
            <a:endParaRPr lang="en-US" sz="1800" dirty="0">
              <a:solidFill>
                <a:schemeClr val="bg1"/>
              </a:solidFill>
            </a:endParaRP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Digital payment book</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pic>
        <p:nvPicPr>
          <p:cNvPr id="12" name="Picture Placeholder 11">
            <a:extLst>
              <a:ext uri="{FF2B5EF4-FFF2-40B4-BE49-F238E27FC236}">
                <a16:creationId xmlns:a16="http://schemas.microsoft.com/office/drawing/2014/main" id="{D64528FF-7598-6E94-C3F4-924EA3BA7A04}"/>
              </a:ext>
            </a:extLst>
          </p:cNvPr>
          <p:cNvPicPr>
            <a:picLocks noGrp="1" noChangeAspect="1"/>
          </p:cNvPicPr>
          <p:nvPr>
            <p:ph type="pic" sz="quarter" idx="14"/>
          </p:nvPr>
        </p:nvPicPr>
        <p:blipFill>
          <a:blip r:embed="rId2"/>
          <a:srcRect/>
          <a:stretch>
            <a:fillRect/>
          </a:stretch>
        </p:blipFill>
        <p:spPr/>
      </p:pic>
    </p:spTree>
    <p:extLst>
      <p:ext uri="{BB962C8B-B14F-4D97-AF65-F5344CB8AC3E}">
        <p14:creationId xmlns:p14="http://schemas.microsoft.com/office/powerpoint/2010/main" val="161359806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ctrTitle"/>
          </p:nvPr>
        </p:nvSpPr>
        <p:spPr>
          <a:xfrm>
            <a:off x="1279786" y="1159226"/>
            <a:ext cx="6272784" cy="1002854"/>
          </a:xfrm>
        </p:spPr>
        <p:txBody>
          <a:bodyPr/>
          <a:lstStyle/>
          <a:p>
            <a:r>
              <a:rPr lang="en-US" b="1" cap="all" spc="400" dirty="0">
                <a:solidFill>
                  <a:schemeClr val="bg1"/>
                </a:solidFill>
                <a:latin typeface="+mn-lt"/>
              </a:rPr>
              <a:t>dracarys</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subTitle" idx="1"/>
          </p:nvPr>
        </p:nvSpPr>
        <p:spPr>
          <a:xfrm>
            <a:off x="1298448" y="2003467"/>
            <a:ext cx="5093208" cy="2223300"/>
          </a:xfrm>
        </p:spPr>
        <p:txBody>
          <a:bodyPr>
            <a:noAutofit/>
          </a:bodyPr>
          <a:lstStyle/>
          <a:p>
            <a:pPr algn="l">
              <a:lnSpc>
                <a:spcPct val="200000"/>
              </a:lnSpc>
            </a:pPr>
            <a:r>
              <a:rPr lang="en-US" sz="2400" b="1" dirty="0"/>
              <a:t>Team Members</a:t>
            </a:r>
            <a:endParaRPr lang="en-US" sz="2400" b="1" dirty="0">
              <a:solidFill>
                <a:schemeClr val="bg1"/>
              </a:solidFill>
            </a:endParaRPr>
          </a:p>
          <a:p>
            <a:pPr algn="l"/>
            <a:r>
              <a:rPr lang="en-US" sz="1800" dirty="0">
                <a:solidFill>
                  <a:schemeClr val="bg1"/>
                </a:solidFill>
              </a:rPr>
              <a:t>    Kishore S</a:t>
            </a:r>
          </a:p>
          <a:p>
            <a:pPr algn="l"/>
            <a:r>
              <a:rPr lang="en-US" sz="1800" dirty="0"/>
              <a:t>    Anush K R</a:t>
            </a:r>
          </a:p>
          <a:p>
            <a:pPr algn="l"/>
            <a:r>
              <a:rPr lang="en-US" sz="1800" dirty="0">
                <a:solidFill>
                  <a:schemeClr val="bg1"/>
                </a:solidFill>
              </a:rPr>
              <a:t>    Kamalesh S</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4294967295"/>
          </p:nvPr>
        </p:nvSpPr>
        <p:spPr>
          <a:xfrm>
            <a:off x="9448800" y="6356350"/>
            <a:ext cx="2743200" cy="365125"/>
          </a:xfrm>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3980233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949051"/>
            <a:ext cx="6190488" cy="872414"/>
          </a:xfrm>
        </p:spPr>
        <p:txBody>
          <a:bodyPr>
            <a:normAutofit/>
          </a:bodyPr>
          <a:lstStyle/>
          <a:p>
            <a:r>
              <a:rPr lang="en-US" sz="4000" dirty="0">
                <a:latin typeface="Times New Roman" panose="02020603050405020304" pitchFamily="18" charset="0"/>
                <a:cs typeface="Times New Roman" panose="02020603050405020304" pitchFamily="18" charset="0"/>
              </a:rPr>
              <a:t>Introduction</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4672" y="1995072"/>
            <a:ext cx="6190488" cy="3346704"/>
          </a:xfrm>
        </p:spPr>
        <p:txBody>
          <a:bodyPr>
            <a:normAutofit/>
          </a:bodyPr>
          <a:lstStyle/>
          <a:p>
            <a:r>
              <a:rPr lang="en-US" sz="2500" dirty="0">
                <a:latin typeface="Times New Roman" panose="02020603050405020304" pitchFamily="18" charset="0"/>
                <a:cs typeface="Times New Roman" panose="02020603050405020304" pitchFamily="18" charset="0"/>
              </a:rPr>
              <a:t>Overview:</a:t>
            </a:r>
          </a:p>
          <a:p>
            <a:r>
              <a:rPr lang="en-US" sz="2500" dirty="0">
                <a:latin typeface="Times New Roman" panose="02020603050405020304" pitchFamily="18" charset="0"/>
                <a:cs typeface="Times New Roman" panose="02020603050405020304" pitchFamily="18" charset="0"/>
              </a:rPr>
              <a:t>	This application helps the retailer to manage their customer’s purchase Details and helps to view their customer’s pending payments(loans and Emi).And the customer can also view their Purchase histories and Bills payments.</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Digital payment book</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pic>
        <p:nvPicPr>
          <p:cNvPr id="2" name="Picture Placeholder 12">
            <a:extLst>
              <a:ext uri="{FF2B5EF4-FFF2-40B4-BE49-F238E27FC236}">
                <a16:creationId xmlns:a16="http://schemas.microsoft.com/office/drawing/2014/main" id="{062FB96E-0FA9-A5F2-A126-DF44502B606E}"/>
              </a:ext>
            </a:extLst>
          </p:cNvPr>
          <p:cNvPicPr>
            <a:picLocks noChangeAspect="1"/>
          </p:cNvPicPr>
          <p:nvPr/>
        </p:nvPicPr>
        <p:blipFill>
          <a:blip r:embed="rId2"/>
          <a:srcRect/>
          <a:stretch>
            <a:fillRect/>
          </a:stretch>
        </p:blipFill>
        <p:spPr>
          <a:xfrm>
            <a:off x="7367990" y="1877451"/>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pic>
      <p:pic>
        <p:nvPicPr>
          <p:cNvPr id="12" name="Picture Placeholder 11">
            <a:extLst>
              <a:ext uri="{FF2B5EF4-FFF2-40B4-BE49-F238E27FC236}">
                <a16:creationId xmlns:a16="http://schemas.microsoft.com/office/drawing/2014/main" id="{F2020D14-9A9C-A2C6-9D21-318F744518D4}"/>
              </a:ext>
            </a:extLst>
          </p:cNvPr>
          <p:cNvPicPr>
            <a:picLocks noGrp="1" noChangeAspect="1"/>
          </p:cNvPicPr>
          <p:nvPr>
            <p:ph type="pic" sz="quarter" idx="13"/>
          </p:nvPr>
        </p:nvPicPr>
        <p:blipFill>
          <a:blip r:embed="rId2"/>
          <a:srcRect/>
          <a:stretch>
            <a:fillRect/>
          </a:stretch>
        </p:blipFill>
        <p:spPr/>
      </p:pic>
    </p:spTree>
    <p:extLst>
      <p:ext uri="{BB962C8B-B14F-4D97-AF65-F5344CB8AC3E}">
        <p14:creationId xmlns:p14="http://schemas.microsoft.com/office/powerpoint/2010/main" val="3653349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949051"/>
            <a:ext cx="6190488" cy="872414"/>
          </a:xfrm>
        </p:spPr>
        <p:txBody>
          <a:bodyPr>
            <a:normAutofit/>
          </a:bodyPr>
          <a:lstStyle/>
          <a:p>
            <a:r>
              <a:rPr lang="en-US" sz="4000" b="0" i="0" dirty="0">
                <a:solidFill>
                  <a:srgbClr val="000000"/>
                </a:solidFill>
                <a:effectLst/>
                <a:latin typeface="Times New Roman" panose="02020603050405020304" pitchFamily="18" charset="0"/>
                <a:cs typeface="Times New Roman" panose="02020603050405020304" pitchFamily="18" charset="0"/>
              </a:rPr>
              <a:t>Literature Survey</a:t>
            </a:r>
            <a:endParaRPr lang="en-US" sz="4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4671" y="1995072"/>
            <a:ext cx="6967729" cy="3346704"/>
          </a:xfrm>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Existing problem</a:t>
            </a:r>
          </a:p>
          <a:p>
            <a:pPr algn="just"/>
            <a:r>
              <a:rPr lang="en-US" b="0" i="0" dirty="0">
                <a:solidFill>
                  <a:srgbClr val="000000"/>
                </a:solidFill>
                <a:effectLst/>
                <a:latin typeface="Times New Roman" panose="02020603050405020304" pitchFamily="18" charset="0"/>
                <a:cs typeface="Times New Roman" panose="02020603050405020304" pitchFamily="18" charset="0"/>
              </a:rPr>
              <a:t>	Once a user created their account they can login to their account by using their own credential, user will be able to see their purchase history ,pending payments and also if the user is having any doubt or complaints they can contact the retailer by using contact us service.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sp>
        <p:nvSpPr>
          <p:cNvPr id="2" name="Footer Placeholder 9">
            <a:extLst>
              <a:ext uri="{FF2B5EF4-FFF2-40B4-BE49-F238E27FC236}">
                <a16:creationId xmlns:a16="http://schemas.microsoft.com/office/drawing/2014/main" id="{34FEEE6C-5E56-35FE-F90B-8BC45F93D74B}"/>
              </a:ext>
            </a:extLst>
          </p:cNvPr>
          <p:cNvSpPr txBox="1">
            <a:spLocks/>
          </p:cNvSpPr>
          <p:nvPr/>
        </p:nvSpPr>
        <p:spPr>
          <a:xfrm>
            <a:off x="7964424" y="62179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Times New Roman" panose="02020603050405020304" pitchFamily="18" charset="0"/>
                <a:cs typeface="Times New Roman" panose="02020603050405020304" pitchFamily="18" charset="0"/>
              </a:rPr>
              <a:t>Digital payment book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0334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949051"/>
            <a:ext cx="6190488" cy="872414"/>
          </a:xfrm>
        </p:spPr>
        <p:txBody>
          <a:bodyPr>
            <a:normAutofit/>
          </a:bodyPr>
          <a:lstStyle/>
          <a:p>
            <a:r>
              <a:rPr lang="en-US" sz="4000" b="0" i="0" dirty="0">
                <a:solidFill>
                  <a:srgbClr val="000000"/>
                </a:solidFill>
                <a:effectLst/>
                <a:latin typeface="Times New Roman" panose="02020603050405020304" pitchFamily="18" charset="0"/>
                <a:cs typeface="Times New Roman" panose="02020603050405020304" pitchFamily="18" charset="0"/>
              </a:rPr>
              <a:t>Literature Survey</a:t>
            </a:r>
            <a:endParaRPr lang="en-US" sz="4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4671" y="1995072"/>
            <a:ext cx="6967729" cy="3346704"/>
          </a:xfrm>
        </p:spPr>
        <p:txBody>
          <a:bodyPr/>
          <a:lstStyle/>
          <a:p>
            <a:pPr algn="l"/>
            <a:r>
              <a:rPr lang="en-US" dirty="0">
                <a:solidFill>
                  <a:srgbClr val="000000"/>
                </a:solidFill>
                <a:latin typeface="Times New Roman" panose="02020603050405020304" pitchFamily="18" charset="0"/>
                <a:cs typeface="Times New Roman" panose="02020603050405020304" pitchFamily="18" charset="0"/>
              </a:rPr>
              <a:t>P</a:t>
            </a:r>
            <a:r>
              <a:rPr lang="en-US" b="0" i="0" dirty="0">
                <a:solidFill>
                  <a:srgbClr val="000000"/>
                </a:solidFill>
                <a:effectLst/>
                <a:latin typeface="Times New Roman" panose="02020603050405020304" pitchFamily="18" charset="0"/>
                <a:cs typeface="Times New Roman" panose="02020603050405020304" pitchFamily="18" charset="0"/>
              </a:rPr>
              <a:t>roposed solution</a:t>
            </a:r>
          </a:p>
          <a:p>
            <a:pPr algn="just"/>
            <a:r>
              <a:rPr lang="en-US" b="0" i="0" dirty="0">
                <a:solidFill>
                  <a:srgbClr val="000000"/>
                </a:solidFill>
                <a:effectLst/>
                <a:latin typeface="Times New Roman" panose="02020603050405020304" pitchFamily="18" charset="0"/>
                <a:cs typeface="Times New Roman" panose="02020603050405020304" pitchFamily="18" charset="0"/>
              </a:rPr>
              <a:t>	Admin will maintain data about purchases made by the customers &amp; can see payment details and pending payment of the customers. Admin will send alerts to the customers if there is any due for payment or payment is pending for a long time.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sp>
        <p:nvSpPr>
          <p:cNvPr id="2" name="Footer Placeholder 9">
            <a:extLst>
              <a:ext uri="{FF2B5EF4-FFF2-40B4-BE49-F238E27FC236}">
                <a16:creationId xmlns:a16="http://schemas.microsoft.com/office/drawing/2014/main" id="{B00F5379-4458-82FE-2AAF-53E23EE35FFB}"/>
              </a:ext>
            </a:extLst>
          </p:cNvPr>
          <p:cNvSpPr>
            <a:spLocks noGrp="1"/>
          </p:cNvSpPr>
          <p:nvPr>
            <p:ph type="ftr" sz="quarter" idx="11"/>
          </p:nvPr>
        </p:nvSpPr>
        <p:spPr>
          <a:xfrm>
            <a:off x="7964424" y="621792"/>
            <a:ext cx="4114800" cy="365125"/>
          </a:xfrm>
        </p:spPr>
        <p:txBody>
          <a:bodyPr/>
          <a:lstStyle/>
          <a:p>
            <a:r>
              <a:rPr lang="en-US" dirty="0">
                <a:latin typeface="Times New Roman" panose="02020603050405020304" pitchFamily="18" charset="0"/>
                <a:cs typeface="Times New Roman" panose="02020603050405020304" pitchFamily="18" charset="0"/>
              </a:rPr>
              <a:t>Digital payment book</a:t>
            </a:r>
          </a:p>
        </p:txBody>
      </p:sp>
    </p:spTree>
    <p:extLst>
      <p:ext uri="{BB962C8B-B14F-4D97-AF65-F5344CB8AC3E}">
        <p14:creationId xmlns:p14="http://schemas.microsoft.com/office/powerpoint/2010/main" val="27863557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37136"/>
            <a:ext cx="10515600" cy="782540"/>
          </a:xfrm>
        </p:spPr>
        <p:txBody>
          <a:bodyPr>
            <a:normAutofit/>
          </a:bodyPr>
          <a:lstStyle/>
          <a:p>
            <a:r>
              <a:rPr lang="en-US" sz="4000" dirty="0">
                <a:latin typeface="Times New Roman" panose="02020603050405020304" pitchFamily="18" charset="0"/>
                <a:cs typeface="Times New Roman" panose="02020603050405020304" pitchFamily="18" charset="0"/>
              </a:rPr>
              <a:t>Theoretical Analysis</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latin typeface="Times New Roman" panose="02020603050405020304" pitchFamily="18" charset="0"/>
                <a:cs typeface="Times New Roman" panose="02020603050405020304" pitchFamily="18" charset="0"/>
              </a:rPr>
              <a:t>7</a:t>
            </a:fld>
            <a:endParaRPr lang="en-US" b="1" cap="all" spc="100"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911712-36CE-2056-5F19-2D828CA9DD9A}"/>
              </a:ext>
            </a:extLst>
          </p:cNvPr>
          <p:cNvSpPr>
            <a:spLocks noGrp="1"/>
          </p:cNvSpPr>
          <p:nvPr>
            <p:ph idx="1"/>
          </p:nvPr>
        </p:nvSpPr>
        <p:spPr>
          <a:xfrm>
            <a:off x="838200" y="1408570"/>
            <a:ext cx="10265229" cy="448226"/>
          </a:xfrm>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rPr>
              <a:t>Flow chart</a:t>
            </a:r>
          </a:p>
        </p:txBody>
      </p:sp>
      <p:pic>
        <p:nvPicPr>
          <p:cNvPr id="6" name="Picture 5">
            <a:extLst>
              <a:ext uri="{FF2B5EF4-FFF2-40B4-BE49-F238E27FC236}">
                <a16:creationId xmlns:a16="http://schemas.microsoft.com/office/drawing/2014/main" id="{315F02EB-1DD8-EFDB-DD47-1B933C2B5485}"/>
              </a:ext>
            </a:extLst>
          </p:cNvPr>
          <p:cNvPicPr>
            <a:picLocks noChangeAspect="1"/>
          </p:cNvPicPr>
          <p:nvPr/>
        </p:nvPicPr>
        <p:blipFill>
          <a:blip r:embed="rId2"/>
          <a:stretch>
            <a:fillRect/>
          </a:stretch>
        </p:blipFill>
        <p:spPr>
          <a:xfrm>
            <a:off x="2411961" y="1766079"/>
            <a:ext cx="7368077" cy="4912051"/>
          </a:xfrm>
          <a:prstGeom prst="rect">
            <a:avLst/>
          </a:prstGeom>
        </p:spPr>
      </p:pic>
    </p:spTree>
    <p:extLst>
      <p:ext uri="{BB962C8B-B14F-4D97-AF65-F5344CB8AC3E}">
        <p14:creationId xmlns:p14="http://schemas.microsoft.com/office/powerpoint/2010/main" val="7839144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8</a:t>
            </a:fld>
            <a:endParaRPr lang="en-US" b="1" cap="all" spc="100" dirty="0">
              <a:solidFill>
                <a:schemeClr val="accent2"/>
              </a:solidFill>
            </a:endParaRPr>
          </a:p>
        </p:txBody>
      </p:sp>
      <p:sp>
        <p:nvSpPr>
          <p:cNvPr id="2" name="Content Placeholder 2">
            <a:extLst>
              <a:ext uri="{FF2B5EF4-FFF2-40B4-BE49-F238E27FC236}">
                <a16:creationId xmlns:a16="http://schemas.microsoft.com/office/drawing/2014/main" id="{58402E31-1560-41DD-28E1-66880B1696B8}"/>
              </a:ext>
            </a:extLst>
          </p:cNvPr>
          <p:cNvSpPr txBox="1">
            <a:spLocks/>
          </p:cNvSpPr>
          <p:nvPr/>
        </p:nvSpPr>
        <p:spPr>
          <a:xfrm>
            <a:off x="838200" y="652790"/>
            <a:ext cx="10265229" cy="44822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Hardware/Software Design</a:t>
            </a:r>
          </a:p>
        </p:txBody>
      </p:sp>
      <p:sp>
        <p:nvSpPr>
          <p:cNvPr id="6" name="Content Placeholder 5">
            <a:extLst>
              <a:ext uri="{FF2B5EF4-FFF2-40B4-BE49-F238E27FC236}">
                <a16:creationId xmlns:a16="http://schemas.microsoft.com/office/drawing/2014/main" id="{4415FFB9-CEE0-29CB-847A-7611B7D32476}"/>
              </a:ext>
            </a:extLst>
          </p:cNvPr>
          <p:cNvSpPr>
            <a:spLocks noGrp="1"/>
          </p:cNvSpPr>
          <p:nvPr>
            <p:ph idx="1"/>
          </p:nvPr>
        </p:nvSpPr>
        <p:spPr>
          <a:xfrm>
            <a:off x="838200" y="1312449"/>
            <a:ext cx="10515600" cy="2303161"/>
          </a:xfrm>
        </p:spPr>
        <p:txBody>
          <a:bodyPr>
            <a:normAutofit/>
          </a:bodyPr>
          <a:lstStyle/>
          <a:p>
            <a:pPr marL="514350" indent="-514350" algn="l">
              <a:buFont typeface="+mj-lt"/>
              <a:buAutoNum type="romanLcPeriod"/>
            </a:pPr>
            <a:r>
              <a:rPr lang="en-IN" sz="2000" dirty="0">
                <a:latin typeface="Times New Roman" panose="02020603050405020304" pitchFamily="18" charset="0"/>
                <a:cs typeface="Times New Roman" panose="02020603050405020304" pitchFamily="18" charset="0"/>
              </a:rPr>
              <a:t>F</a:t>
            </a:r>
            <a:r>
              <a:rPr lang="en-IN" sz="2000" b="0" i="0" dirty="0">
                <a:effectLst/>
                <a:latin typeface="Times New Roman" panose="02020603050405020304" pitchFamily="18" charset="0"/>
                <a:cs typeface="Times New Roman" panose="02020603050405020304" pitchFamily="18" charset="0"/>
              </a:rPr>
              <a:t>ront End - Java</a:t>
            </a:r>
          </a:p>
          <a:p>
            <a:pPr marL="514350" indent="-514350" algn="l">
              <a:buFont typeface="+mj-lt"/>
              <a:buAutoNum type="romanLcPeriod"/>
            </a:pPr>
            <a:r>
              <a:rPr lang="en-IN" sz="2000" b="0" i="0" dirty="0">
                <a:effectLst/>
                <a:latin typeface="Times New Roman" panose="02020603050405020304" pitchFamily="18" charset="0"/>
                <a:cs typeface="Times New Roman" panose="02020603050405020304" pitchFamily="18" charset="0"/>
              </a:rPr>
              <a:t>Back End – Firebase Database</a:t>
            </a:r>
          </a:p>
          <a:p>
            <a:pPr marL="514350" indent="-514350" algn="l">
              <a:buFont typeface="+mj-lt"/>
              <a:buAutoNum type="romanLcPeriod"/>
            </a:pPr>
            <a:r>
              <a:rPr lang="en-IN" sz="2000" b="0" i="0" dirty="0">
                <a:effectLst/>
                <a:latin typeface="Times New Roman" panose="02020603050405020304" pitchFamily="18" charset="0"/>
                <a:cs typeface="Times New Roman" panose="02020603050405020304" pitchFamily="18" charset="0"/>
              </a:rPr>
              <a:t>IDE - Android Studio</a:t>
            </a:r>
          </a:p>
          <a:p>
            <a:pPr marL="514350" indent="-514350" algn="l">
              <a:buFont typeface="+mj-lt"/>
              <a:buAutoNum type="romanLcPeriod"/>
            </a:pPr>
            <a:r>
              <a:rPr lang="en-IN" sz="2000" b="0" i="0" dirty="0">
                <a:effectLst/>
                <a:latin typeface="Times New Roman" panose="02020603050405020304" pitchFamily="18" charset="0"/>
                <a:cs typeface="Times New Roman" panose="02020603050405020304" pitchFamily="18" charset="0"/>
              </a:rPr>
              <a:t>Deployment tool - Docker</a:t>
            </a:r>
          </a:p>
          <a:p>
            <a:pPr marL="514350" indent="-514350" algn="l">
              <a:buFont typeface="+mj-lt"/>
              <a:buAutoNum type="romanLcPeriod"/>
            </a:pPr>
            <a:r>
              <a:rPr lang="en-IN" sz="2000" b="0" i="0" dirty="0">
                <a:effectLst/>
                <a:latin typeface="Times New Roman" panose="02020603050405020304" pitchFamily="18" charset="0"/>
                <a:cs typeface="Times New Roman" panose="02020603050405020304" pitchFamily="18" charset="0"/>
              </a:rPr>
              <a:t>Management tool - OpenShift</a:t>
            </a:r>
          </a:p>
        </p:txBody>
      </p:sp>
    </p:spTree>
    <p:extLst>
      <p:ext uri="{BB962C8B-B14F-4D97-AF65-F5344CB8AC3E}">
        <p14:creationId xmlns:p14="http://schemas.microsoft.com/office/powerpoint/2010/main" val="2778276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64F7-0548-7BB3-8C49-8A04FA416D99}"/>
              </a:ext>
            </a:extLst>
          </p:cNvPr>
          <p:cNvSpPr>
            <a:spLocks noGrp="1"/>
          </p:cNvSpPr>
          <p:nvPr>
            <p:ph type="title"/>
          </p:nvPr>
        </p:nvSpPr>
        <p:spPr>
          <a:xfrm>
            <a:off x="838200" y="811763"/>
            <a:ext cx="10515600" cy="671804"/>
          </a:xfrm>
        </p:spPr>
        <p:txBody>
          <a:bodyPr>
            <a:normAutofit/>
          </a:bodyPr>
          <a:lstStyle/>
          <a:p>
            <a:r>
              <a:rPr lang="en-US" sz="3600" dirty="0">
                <a:solidFill>
                  <a:srgbClr val="000000"/>
                </a:solidFill>
                <a:latin typeface="Times New Roman" panose="02020603050405020304" pitchFamily="18" charset="0"/>
                <a:cs typeface="Times New Roman" panose="02020603050405020304" pitchFamily="18" charset="0"/>
              </a:rPr>
              <a:t>Result</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FFE4DB-B227-3184-D69E-9B53FBB20E42}"/>
              </a:ext>
            </a:extLst>
          </p:cNvPr>
          <p:cNvSpPr>
            <a:spLocks noGrp="1"/>
          </p:cNvSpPr>
          <p:nvPr>
            <p:ph type="sldNum" sz="quarter" idx="12"/>
          </p:nvPr>
        </p:nvSpPr>
        <p:spPr/>
        <p:txBody>
          <a:bodyPr/>
          <a:lstStyle/>
          <a:p>
            <a:fld id="{D8DA9DAA-006C-4F4B-980E-E3DF019B24E2}" type="slidenum">
              <a:rPr lang="en-US" smtClean="0"/>
              <a:t>9</a:t>
            </a:fld>
            <a:endParaRPr lang="en-US" dirty="0"/>
          </a:p>
        </p:txBody>
      </p:sp>
      <p:pic>
        <p:nvPicPr>
          <p:cNvPr id="8" name="Picture 7">
            <a:extLst>
              <a:ext uri="{FF2B5EF4-FFF2-40B4-BE49-F238E27FC236}">
                <a16:creationId xmlns:a16="http://schemas.microsoft.com/office/drawing/2014/main" id="{68694555-B997-5DAA-6113-6624573E25EA}"/>
              </a:ext>
            </a:extLst>
          </p:cNvPr>
          <p:cNvPicPr>
            <a:picLocks noChangeAspect="1"/>
          </p:cNvPicPr>
          <p:nvPr/>
        </p:nvPicPr>
        <p:blipFill>
          <a:blip r:embed="rId2"/>
          <a:stretch>
            <a:fillRect/>
          </a:stretch>
        </p:blipFill>
        <p:spPr>
          <a:xfrm>
            <a:off x="8184451" y="-3922422"/>
            <a:ext cx="1791621" cy="3847776"/>
          </a:xfrm>
          <a:prstGeom prst="rect">
            <a:avLst/>
          </a:prstGeom>
        </p:spPr>
      </p:pic>
      <p:pic>
        <p:nvPicPr>
          <p:cNvPr id="5" name="Picture 4">
            <a:extLst>
              <a:ext uri="{FF2B5EF4-FFF2-40B4-BE49-F238E27FC236}">
                <a16:creationId xmlns:a16="http://schemas.microsoft.com/office/drawing/2014/main" id="{8460AA05-6381-623B-AFE0-71FA2CBBC7EB}"/>
              </a:ext>
            </a:extLst>
          </p:cNvPr>
          <p:cNvPicPr>
            <a:picLocks noChangeAspect="1"/>
          </p:cNvPicPr>
          <p:nvPr/>
        </p:nvPicPr>
        <p:blipFill>
          <a:blip r:embed="rId3"/>
          <a:stretch>
            <a:fillRect/>
          </a:stretch>
        </p:blipFill>
        <p:spPr>
          <a:xfrm>
            <a:off x="2266964" y="6957071"/>
            <a:ext cx="1794299" cy="3847776"/>
          </a:xfrm>
          <a:prstGeom prst="rect">
            <a:avLst/>
          </a:prstGeom>
        </p:spPr>
      </p:pic>
      <p:pic>
        <p:nvPicPr>
          <p:cNvPr id="7" name="Picture 6">
            <a:extLst>
              <a:ext uri="{FF2B5EF4-FFF2-40B4-BE49-F238E27FC236}">
                <a16:creationId xmlns:a16="http://schemas.microsoft.com/office/drawing/2014/main" id="{2571A4EF-1FC4-225F-8F03-35111E12F3F3}"/>
              </a:ext>
            </a:extLst>
          </p:cNvPr>
          <p:cNvPicPr>
            <a:picLocks noChangeAspect="1"/>
          </p:cNvPicPr>
          <p:nvPr/>
        </p:nvPicPr>
        <p:blipFill>
          <a:blip r:embed="rId4"/>
          <a:stretch>
            <a:fillRect/>
          </a:stretch>
        </p:blipFill>
        <p:spPr>
          <a:xfrm>
            <a:off x="4217065" y="-3922422"/>
            <a:ext cx="1794300" cy="3847776"/>
          </a:xfrm>
          <a:prstGeom prst="rect">
            <a:avLst/>
          </a:prstGeom>
        </p:spPr>
      </p:pic>
      <p:pic>
        <p:nvPicPr>
          <p:cNvPr id="10" name="Picture 9">
            <a:extLst>
              <a:ext uri="{FF2B5EF4-FFF2-40B4-BE49-F238E27FC236}">
                <a16:creationId xmlns:a16="http://schemas.microsoft.com/office/drawing/2014/main" id="{EC9E90B0-4DBD-972B-EBBE-E9A587EE2A7E}"/>
              </a:ext>
            </a:extLst>
          </p:cNvPr>
          <p:cNvPicPr>
            <a:picLocks noChangeAspect="1"/>
          </p:cNvPicPr>
          <p:nvPr/>
        </p:nvPicPr>
        <p:blipFill>
          <a:blip r:embed="rId5"/>
          <a:stretch>
            <a:fillRect/>
          </a:stretch>
        </p:blipFill>
        <p:spPr>
          <a:xfrm>
            <a:off x="6205421" y="6985065"/>
            <a:ext cx="1794299" cy="3847776"/>
          </a:xfrm>
          <a:prstGeom prst="rect">
            <a:avLst/>
          </a:prstGeom>
        </p:spPr>
      </p:pic>
    </p:spTree>
    <p:extLst>
      <p:ext uri="{BB962C8B-B14F-4D97-AF65-F5344CB8AC3E}">
        <p14:creationId xmlns:p14="http://schemas.microsoft.com/office/powerpoint/2010/main" val="188157886"/>
      </p:ext>
    </p:extLst>
  </p:cSld>
  <p:clrMapOvr>
    <a:masterClrMapping/>
  </p:clrMapOvr>
  <mc:AlternateContent xmlns:mc="http://schemas.openxmlformats.org/markup-compatibility/2006" xmlns:p14="http://schemas.microsoft.com/office/powerpoint/2010/main">
    <mc:Choice Requires="p14">
      <p:transition spd="slow" advTm="300">
        <p14:reveal/>
      </p:transition>
    </mc:Choice>
    <mc:Fallback xmlns="">
      <p:transition spd="slow" advTm="300">
        <p:fade/>
      </p:transition>
    </mc:Fallback>
  </mc:AlternateContent>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Galaxy presentation</Template>
  <TotalTime>716</TotalTime>
  <Words>414</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Akira Expanded</vt:lpstr>
      <vt:lpstr>Arial</vt:lpstr>
      <vt:lpstr>Calibri</vt:lpstr>
      <vt:lpstr>Times New Roman</vt:lpstr>
      <vt:lpstr>Univers</vt:lpstr>
      <vt:lpstr>GradientUnivers</vt:lpstr>
      <vt:lpstr>Digital payments Book</vt:lpstr>
      <vt:lpstr>Agenda</vt:lpstr>
      <vt:lpstr>dracarys</vt:lpstr>
      <vt:lpstr>Introduction</vt:lpstr>
      <vt:lpstr>Literature Survey</vt:lpstr>
      <vt:lpstr>Literature Survey</vt:lpstr>
      <vt:lpstr>Theoretical Analysis</vt:lpstr>
      <vt:lpstr>PowerPoint Presentation</vt:lpstr>
      <vt:lpstr>Result</vt:lpstr>
      <vt:lpstr>Result</vt:lpstr>
      <vt:lpstr>Advantages and Disadvantages</vt:lpstr>
      <vt:lpstr>Applications</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payments Book</dc:title>
  <dc:creator>Kishore S</dc:creator>
  <cp:lastModifiedBy>anushofficial24@gmail.com</cp:lastModifiedBy>
  <cp:revision>9</cp:revision>
  <dcterms:created xsi:type="dcterms:W3CDTF">2022-11-01T13:00:29Z</dcterms:created>
  <dcterms:modified xsi:type="dcterms:W3CDTF">2022-11-07T06:21:08Z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