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56" r:id="rId2"/>
    <p:sldId id="266" r:id="rId3"/>
    <p:sldId id="259" r:id="rId4"/>
    <p:sldId id="261" r:id="rId5"/>
    <p:sldId id="258" r:id="rId6"/>
    <p:sldId id="262" r:id="rId7"/>
    <p:sldId id="263" r:id="rId8"/>
    <p:sldId id="264" r:id="rId9"/>
    <p:sldId id="265"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392" y="-3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E746DB-F525-4A62-95B5-A3DEDFF33521}" type="datetimeFigureOut">
              <a:rPr lang="en-US" smtClean="0"/>
              <a:t>3/20/2023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18D1A-009B-49E8-86C5-6D3227D2559A}" type="slidenum">
              <a:rPr lang="en-US" smtClean="0"/>
              <a:t>‹#›</a:t>
            </a:fld>
            <a:endParaRPr lang="en-US"/>
          </a:p>
        </p:txBody>
      </p:sp>
    </p:spTree>
    <p:extLst>
      <p:ext uri="{BB962C8B-B14F-4D97-AF65-F5344CB8AC3E}">
        <p14:creationId xmlns:p14="http://schemas.microsoft.com/office/powerpoint/2010/main" val="367153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18D1A-009B-49E8-86C5-6D3227D2559A}" type="slidenum">
              <a:rPr lang="en-US" smtClean="0"/>
              <a:t>3</a:t>
            </a:fld>
            <a:endParaRPr lang="en-US"/>
          </a:p>
        </p:txBody>
      </p:sp>
    </p:spTree>
    <p:extLst>
      <p:ext uri="{BB962C8B-B14F-4D97-AF65-F5344CB8AC3E}">
        <p14:creationId xmlns:p14="http://schemas.microsoft.com/office/powerpoint/2010/main" val="365198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18D1A-009B-49E8-86C5-6D3227D2559A}" type="slidenum">
              <a:rPr lang="en-US" smtClean="0"/>
              <a:t>4</a:t>
            </a:fld>
            <a:endParaRPr lang="en-US"/>
          </a:p>
        </p:txBody>
      </p:sp>
    </p:spTree>
    <p:extLst>
      <p:ext uri="{BB962C8B-B14F-4D97-AF65-F5344CB8AC3E}">
        <p14:creationId xmlns:p14="http://schemas.microsoft.com/office/powerpoint/2010/main" val="211175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47027A6-2A07-4469-A19B-25F62FD08A0C}" type="datetimeFigureOut">
              <a:rPr lang="en-US" smtClean="0"/>
              <a:t>3/20/2023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BCA03DF-79CA-42FA-AFE6-9CC869B0EACC}"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7027A6-2A07-4469-A19B-25F62FD08A0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A03DF-79CA-42FA-AFE6-9CC869B0EA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7027A6-2A07-4469-A19B-25F62FD08A0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A03DF-79CA-42FA-AFE6-9CC869B0EA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7027A6-2A07-4469-A19B-25F62FD08A0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A03DF-79CA-42FA-AFE6-9CC869B0EAC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7027A6-2A07-4469-A19B-25F62FD08A0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BCA03DF-79CA-42FA-AFE6-9CC869B0EAC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7027A6-2A07-4469-A19B-25F62FD08A0C}"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A03DF-79CA-42FA-AFE6-9CC869B0EAC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47027A6-2A07-4469-A19B-25F62FD08A0C}"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CA03DF-79CA-42FA-AFE6-9CC869B0EAC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7027A6-2A07-4469-A19B-25F62FD08A0C}"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CA03DF-79CA-42FA-AFE6-9CC869B0EA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027A6-2A07-4469-A19B-25F62FD08A0C}"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CA03DF-79CA-42FA-AFE6-9CC869B0EA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7027A6-2A07-4469-A19B-25F62FD08A0C}"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A03DF-79CA-42FA-AFE6-9CC869B0EAC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7027A6-2A07-4469-A19B-25F62FD08A0C}"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A03DF-79CA-42FA-AFE6-9CC869B0EAC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47027A6-2A07-4469-A19B-25F62FD08A0C}" type="datetimeFigureOut">
              <a:rPr lang="en-US" smtClean="0"/>
              <a:t>3/20/2023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BCA03DF-79CA-42FA-AFE6-9CC869B0EAC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229600" cy="1828800"/>
          </a:xfrm>
        </p:spPr>
        <p:txBody>
          <a:bodyPr>
            <a:normAutofit/>
          </a:bodyPr>
          <a:lstStyle/>
          <a:p>
            <a:r>
              <a:rPr lang="en-US" sz="3600" dirty="0" err="1" smtClean="0"/>
              <a:t>WildFire</a:t>
            </a:r>
            <a:r>
              <a:rPr lang="en-US" sz="3600" dirty="0" smtClean="0"/>
              <a:t> Detection and Tracking </a:t>
            </a:r>
            <a:endParaRPr lang="en-US" sz="3600" dirty="0"/>
          </a:p>
        </p:txBody>
      </p:sp>
      <p:sp>
        <p:nvSpPr>
          <p:cNvPr id="3" name="Subtitle 2"/>
          <p:cNvSpPr>
            <a:spLocks noGrp="1"/>
          </p:cNvSpPr>
          <p:nvPr>
            <p:ph type="subTitle" idx="1"/>
          </p:nvPr>
        </p:nvSpPr>
        <p:spPr>
          <a:xfrm>
            <a:off x="7010400" y="4800600"/>
            <a:ext cx="1828800" cy="1371600"/>
          </a:xfrm>
        </p:spPr>
        <p:txBody>
          <a:bodyPr>
            <a:noAutofit/>
          </a:bodyPr>
          <a:lstStyle/>
          <a:p>
            <a:pPr algn="l"/>
            <a:r>
              <a:rPr lang="en-US" sz="2000" dirty="0" smtClean="0">
                <a:solidFill>
                  <a:schemeClr val="bg1"/>
                </a:solidFill>
              </a:rPr>
              <a:t>Tech </a:t>
            </a:r>
            <a:r>
              <a:rPr lang="en-US" sz="2000" dirty="0" smtClean="0">
                <a:solidFill>
                  <a:schemeClr val="bg1"/>
                </a:solidFill>
              </a:rPr>
              <a:t>C</a:t>
            </a:r>
            <a:r>
              <a:rPr lang="en-US" sz="2000" dirty="0" smtClean="0">
                <a:solidFill>
                  <a:schemeClr val="bg1"/>
                </a:solidFill>
              </a:rPr>
              <a:t>rews:</a:t>
            </a:r>
          </a:p>
          <a:p>
            <a:pPr algn="l"/>
            <a:r>
              <a:rPr lang="en-US" sz="1600" dirty="0" smtClean="0"/>
              <a:t>   </a:t>
            </a:r>
            <a:r>
              <a:rPr lang="en-US" sz="1600" dirty="0" err="1" smtClean="0"/>
              <a:t>A.Sree</a:t>
            </a:r>
            <a:r>
              <a:rPr lang="en-US" sz="1600" dirty="0" smtClean="0"/>
              <a:t> </a:t>
            </a:r>
            <a:r>
              <a:rPr lang="en-US" sz="1600" dirty="0" err="1" smtClean="0"/>
              <a:t>Lekha</a:t>
            </a:r>
            <a:endParaRPr lang="en-US" sz="1600" dirty="0" smtClean="0"/>
          </a:p>
          <a:p>
            <a:pPr algn="l"/>
            <a:r>
              <a:rPr lang="en-US" sz="1600" dirty="0" smtClean="0"/>
              <a:t>   </a:t>
            </a:r>
            <a:r>
              <a:rPr lang="en-US" sz="1600" b="1" dirty="0" err="1" smtClean="0"/>
              <a:t>A.Ushanjali</a:t>
            </a:r>
            <a:endParaRPr lang="en-US" sz="1600" b="1" dirty="0" smtClean="0"/>
          </a:p>
          <a:p>
            <a:pPr algn="l"/>
            <a:r>
              <a:rPr lang="en-US" sz="1600" dirty="0" smtClean="0"/>
              <a:t>   </a:t>
            </a:r>
            <a:r>
              <a:rPr lang="en-US" sz="1600" dirty="0" err="1" smtClean="0"/>
              <a:t>S.Sravani</a:t>
            </a:r>
            <a:endParaRPr lang="en-US" sz="1600" dirty="0" smtClean="0"/>
          </a:p>
          <a:p>
            <a:pPr algn="l"/>
            <a:r>
              <a:rPr lang="en-US" sz="1600" dirty="0" smtClean="0"/>
              <a:t>   </a:t>
            </a:r>
            <a:r>
              <a:rPr lang="en-US" sz="1600" dirty="0" err="1" smtClean="0"/>
              <a:t>M.Upagnya</a:t>
            </a:r>
            <a:endParaRPr lang="en-US" sz="1600" dirty="0" smtClean="0"/>
          </a:p>
          <a:p>
            <a:pPr algn="l"/>
            <a:r>
              <a:rPr lang="en-US" sz="1600" dirty="0" smtClean="0"/>
              <a:t>   </a:t>
            </a:r>
            <a:r>
              <a:rPr lang="en-US" sz="1600" dirty="0" err="1" smtClean="0"/>
              <a:t>V.Veera</a:t>
            </a:r>
            <a:r>
              <a:rPr lang="en-US" sz="1600" dirty="0" smtClean="0"/>
              <a:t> </a:t>
            </a:r>
            <a:r>
              <a:rPr lang="en-US" sz="1600" dirty="0" err="1" smtClean="0"/>
              <a:t>Swapna</a:t>
            </a:r>
            <a:endParaRPr lang="en-US" sz="1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33599"/>
            <a:ext cx="6755985" cy="4495801"/>
          </a:xfrm>
          <a:prstGeom prst="rect">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920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1000"/>
                                        <p:tgtEl>
                                          <p:spTgt spid="1027"/>
                                        </p:tgtEl>
                                      </p:cBhvr>
                                    </p:animEffect>
                                    <p:anim calcmode="lin" valueType="num">
                                      <p:cBhvr>
                                        <p:cTn id="14" dur="1000" fill="hold"/>
                                        <p:tgtEl>
                                          <p:spTgt spid="1027"/>
                                        </p:tgtEl>
                                        <p:attrNameLst>
                                          <p:attrName>ppt_x</p:attrName>
                                        </p:attrNameLst>
                                      </p:cBhvr>
                                      <p:tavLst>
                                        <p:tav tm="0">
                                          <p:val>
                                            <p:strVal val="#ppt_x"/>
                                          </p:val>
                                        </p:tav>
                                        <p:tav tm="100000">
                                          <p:val>
                                            <p:strVal val="#ppt_x"/>
                                          </p:val>
                                        </p:tav>
                                      </p:tavLst>
                                    </p:anim>
                                    <p:anim calcmode="lin" valueType="num">
                                      <p:cBhvr>
                                        <p:cTn id="15"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15900"/>
            <a:ext cx="8774007" cy="6553200"/>
          </a:xfrm>
          <a:prstGeom prst="rect">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9170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14400"/>
            <a:ext cx="7924800" cy="1938992"/>
          </a:xfrm>
          <a:prstGeom prst="rect">
            <a:avLst/>
          </a:prstGeom>
          <a:noFill/>
        </p:spPr>
        <p:txBody>
          <a:bodyPr wrap="square" rtlCol="0">
            <a:spAutoFit/>
          </a:bodyPr>
          <a:lstStyle/>
          <a:p>
            <a:r>
              <a:rPr lang="en-US" sz="2400" dirty="0" smtClean="0">
                <a:solidFill>
                  <a:schemeClr val="bg1"/>
                </a:solidFill>
              </a:rPr>
              <a:t>Why we are doing this project….</a:t>
            </a:r>
          </a:p>
          <a:p>
            <a:endParaRPr lang="en-US" sz="2400" dirty="0" smtClean="0">
              <a:solidFill>
                <a:schemeClr val="bg1"/>
              </a:solidFill>
            </a:endParaRPr>
          </a:p>
          <a:p>
            <a:r>
              <a:rPr lang="en-US" dirty="0" smtClean="0"/>
              <a:t>      Main motto for doing this Wildfire Detection and Tracking project is to detect </a:t>
            </a:r>
            <a:r>
              <a:rPr lang="en-US" dirty="0"/>
              <a:t>and rapid response to wildfires, which is critical for minimizing the damage caused by these disasters.</a:t>
            </a:r>
          </a:p>
          <a:p>
            <a:r>
              <a:rPr lang="en-US" dirty="0" smtClean="0"/>
              <a:t> </a:t>
            </a:r>
            <a:endParaRPr lang="en-US" dirty="0"/>
          </a:p>
        </p:txBody>
      </p:sp>
    </p:spTree>
    <p:extLst>
      <p:ext uri="{BB962C8B-B14F-4D97-AF65-F5344CB8AC3E}">
        <p14:creationId xmlns:p14="http://schemas.microsoft.com/office/powerpoint/2010/main" val="1784890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334664"/>
            <a:ext cx="7848600" cy="1508105"/>
          </a:xfrm>
          <a:prstGeom prst="rect">
            <a:avLst/>
          </a:prstGeom>
          <a:noFill/>
        </p:spPr>
        <p:txBody>
          <a:bodyPr wrap="square" rtlCol="0">
            <a:spAutoFit/>
          </a:bodyPr>
          <a:lstStyle/>
          <a:p>
            <a:endParaRPr lang="en-US" sz="1200" dirty="0" smtClean="0"/>
          </a:p>
          <a:p>
            <a:r>
              <a:rPr lang="en-US" sz="2000" dirty="0">
                <a:solidFill>
                  <a:schemeClr val="bg1"/>
                </a:solidFill>
              </a:rPr>
              <a:t>P</a:t>
            </a:r>
            <a:r>
              <a:rPr lang="en-US" sz="2000" dirty="0" smtClean="0">
                <a:solidFill>
                  <a:schemeClr val="bg1"/>
                </a:solidFill>
              </a:rPr>
              <a:t>roblem </a:t>
            </a:r>
            <a:r>
              <a:rPr lang="en-US" sz="2000" dirty="0">
                <a:solidFill>
                  <a:schemeClr val="bg1"/>
                </a:solidFill>
              </a:rPr>
              <a:t>S</a:t>
            </a:r>
            <a:r>
              <a:rPr lang="en-US" sz="2000" dirty="0" smtClean="0">
                <a:solidFill>
                  <a:schemeClr val="bg1"/>
                </a:solidFill>
              </a:rPr>
              <a:t>olution(Description)</a:t>
            </a:r>
          </a:p>
          <a:p>
            <a:endParaRPr lang="en-US" sz="2000" dirty="0">
              <a:solidFill>
                <a:schemeClr val="bg1"/>
              </a:solidFill>
            </a:endParaRPr>
          </a:p>
          <a:p>
            <a:endParaRPr lang="en-US" sz="2000" dirty="0" smtClean="0">
              <a:solidFill>
                <a:schemeClr val="bg1"/>
              </a:solidFill>
            </a:endParaRPr>
          </a:p>
          <a:p>
            <a:endParaRPr lang="en-US" sz="2000" dirty="0">
              <a:solidFill>
                <a:schemeClr val="bg1"/>
              </a:solidFill>
            </a:endParaRPr>
          </a:p>
        </p:txBody>
      </p:sp>
      <p:sp>
        <p:nvSpPr>
          <p:cNvPr id="4" name="TextBox 3"/>
          <p:cNvSpPr txBox="1"/>
          <p:nvPr/>
        </p:nvSpPr>
        <p:spPr>
          <a:xfrm>
            <a:off x="381000" y="914400"/>
            <a:ext cx="8534400" cy="1200329"/>
          </a:xfrm>
          <a:prstGeom prst="rect">
            <a:avLst/>
          </a:prstGeom>
          <a:noFill/>
        </p:spPr>
        <p:txBody>
          <a:bodyPr wrap="square" rtlCol="0">
            <a:spAutoFit/>
          </a:bodyPr>
          <a:lstStyle/>
          <a:p>
            <a:r>
              <a:rPr lang="en-US" dirty="0" smtClean="0"/>
              <a:t>       </a:t>
            </a:r>
            <a:r>
              <a:rPr lang="en-US" dirty="0" smtClean="0"/>
              <a:t>Wildfire </a:t>
            </a:r>
            <a:r>
              <a:rPr lang="en-US" dirty="0" smtClean="0"/>
              <a:t>detection and </a:t>
            </a:r>
            <a:r>
              <a:rPr lang="en-US" dirty="0" smtClean="0"/>
              <a:t>tracking</a:t>
            </a:r>
            <a:r>
              <a:rPr lang="en-US" dirty="0" smtClean="0"/>
              <a:t> </a:t>
            </a:r>
            <a:r>
              <a:rPr lang="en-US" dirty="0" smtClean="0"/>
              <a:t>using AI is a system that uses AI algorithms to detect and monitor wild fires in real time. The system utilizes various data source such as satellite images weather data and ground sensors to identify the presence of wild fires.</a:t>
            </a:r>
            <a:endParaRPr lang="en-US" dirty="0"/>
          </a:p>
        </p:txBody>
      </p:sp>
      <p:sp>
        <p:nvSpPr>
          <p:cNvPr id="5" name="TextBox 4"/>
          <p:cNvSpPr txBox="1"/>
          <p:nvPr/>
        </p:nvSpPr>
        <p:spPr>
          <a:xfrm>
            <a:off x="381000" y="2095500"/>
            <a:ext cx="8470900" cy="1754326"/>
          </a:xfrm>
          <a:prstGeom prst="rect">
            <a:avLst/>
          </a:prstGeom>
          <a:noFill/>
        </p:spPr>
        <p:txBody>
          <a:bodyPr wrap="square" rtlCol="0">
            <a:spAutoFit/>
          </a:bodyPr>
          <a:lstStyle/>
          <a:p>
            <a:r>
              <a:rPr lang="en-US" dirty="0" smtClean="0"/>
              <a:t>       One </a:t>
            </a:r>
            <a:r>
              <a:rPr lang="en-US" dirty="0"/>
              <a:t>of the most common approaches for wildfire detection and tracking is to use machine learning algorithms to analyze satellite or aerial images in real-time. These algorithms can identify the location, size, and direction of the fire, as well as predict the likelihood of the fire spreading to nearby areas. This information can be used to guide firefighting efforts, evacuation plans, and resource allocation.</a:t>
            </a:r>
          </a:p>
        </p:txBody>
      </p:sp>
      <p:pic>
        <p:nvPicPr>
          <p:cNvPr id="2051" name="Picture 3" descr="D:\fire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165" y="3683000"/>
            <a:ext cx="5508979" cy="309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8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51"/>
                                        </p:tgtEl>
                                        <p:attrNameLst>
                                          <p:attrName>style.visibility</p:attrName>
                                        </p:attrNameLst>
                                      </p:cBhvr>
                                      <p:to>
                                        <p:strVal val="visible"/>
                                      </p:to>
                                    </p:set>
                                    <p:animEffect transition="in" filter="fade">
                                      <p:cBhvr>
                                        <p:cTn id="28" dur="1000"/>
                                        <p:tgtEl>
                                          <p:spTgt spid="2051"/>
                                        </p:tgtEl>
                                      </p:cBhvr>
                                    </p:animEffect>
                                    <p:anim calcmode="lin" valueType="num">
                                      <p:cBhvr>
                                        <p:cTn id="29" dur="1000" fill="hold"/>
                                        <p:tgtEl>
                                          <p:spTgt spid="2051"/>
                                        </p:tgtEl>
                                        <p:attrNameLst>
                                          <p:attrName>ppt_x</p:attrName>
                                        </p:attrNameLst>
                                      </p:cBhvr>
                                      <p:tavLst>
                                        <p:tav tm="0">
                                          <p:val>
                                            <p:strVal val="#ppt_x"/>
                                          </p:val>
                                        </p:tav>
                                        <p:tav tm="100000">
                                          <p:val>
                                            <p:strVal val="#ppt_x"/>
                                          </p:val>
                                        </p:tav>
                                      </p:tavLst>
                                    </p:anim>
                                    <p:anim calcmode="lin" valueType="num">
                                      <p:cBhvr>
                                        <p:cTn id="30"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81000"/>
            <a:ext cx="7696200" cy="6001643"/>
          </a:xfrm>
          <a:prstGeom prst="rect">
            <a:avLst/>
          </a:prstGeom>
          <a:noFill/>
        </p:spPr>
        <p:txBody>
          <a:bodyPr wrap="square" rtlCol="0">
            <a:spAutoFit/>
          </a:bodyPr>
          <a:lstStyle/>
          <a:p>
            <a:r>
              <a:rPr lang="en-US" sz="2400" dirty="0" smtClean="0">
                <a:solidFill>
                  <a:schemeClr val="bg1"/>
                </a:solidFill>
              </a:rPr>
              <a:t>Business / Social Impact:</a:t>
            </a:r>
          </a:p>
          <a:p>
            <a:r>
              <a:rPr lang="en-US" dirty="0" smtClean="0"/>
              <a:t>        </a:t>
            </a:r>
          </a:p>
          <a:p>
            <a:r>
              <a:rPr lang="en-US" dirty="0" smtClean="0"/>
              <a:t>    The use of Artificial intelligence (AI) in wildfire detection and ranging can have several positive social, Al-powered wildfire detection systems can help prevent the spread impacts. </a:t>
            </a:r>
          </a:p>
          <a:p>
            <a:endParaRPr lang="en-US" dirty="0" smtClean="0"/>
          </a:p>
          <a:p>
            <a:pPr marL="285750" indent="-285750">
              <a:buFont typeface="Wingdings" pitchFamily="2" charset="2"/>
              <a:buChar char="Ø"/>
            </a:pPr>
            <a:r>
              <a:rPr lang="en-US" dirty="0" smtClean="0"/>
              <a:t>Firstly, AI-powered wildfire detection systems can help prevent the spread of fires and minimize damage to property, infrastructure, and natural resources. By detecting fires earlier, emergency services can respond more quickly, reducing the risk of loss of life and property damage.</a:t>
            </a:r>
          </a:p>
          <a:p>
            <a:pPr marL="285750" indent="-285750">
              <a:buFont typeface="Wingdings" pitchFamily="2" charset="2"/>
              <a:buChar char="Ø"/>
            </a:pPr>
            <a:endParaRPr lang="en-US" dirty="0" smtClean="0"/>
          </a:p>
          <a:p>
            <a:pPr marL="285750" indent="-285750">
              <a:buFont typeface="Wingdings" pitchFamily="2" charset="2"/>
              <a:buChar char="Ø"/>
            </a:pPr>
            <a:r>
              <a:rPr lang="en-US" dirty="0" smtClean="0"/>
              <a:t> Secondly, Al can help improve the accuracy and reliability of wildfire detection, reducing false alarms and improving the efficiency of operations. This can lead to cost savings for emergency services and prevent unnecessary evacuations that can disrupt.</a:t>
            </a:r>
          </a:p>
          <a:p>
            <a:pPr marL="285750" indent="-285750">
              <a:buFont typeface="Wingdings" pitchFamily="2" charset="2"/>
              <a:buChar char="Ø"/>
            </a:pPr>
            <a:endParaRPr lang="en-US" dirty="0" smtClean="0"/>
          </a:p>
          <a:p>
            <a:pPr marL="285750" indent="-285750">
              <a:buFont typeface="Wingdings" pitchFamily="2" charset="2"/>
              <a:buChar char="Ø"/>
            </a:pPr>
            <a:r>
              <a:rPr lang="en-US" dirty="0" smtClean="0"/>
              <a:t>Finally Al-powered wildfire detection systems can also help raise public awareness about the risks and impacts of wildfires encouraging individuals and communities to </a:t>
            </a:r>
            <a:r>
              <a:rPr lang="en-US" b="1" dirty="0" smtClean="0"/>
              <a:t>take</a:t>
            </a:r>
            <a:r>
              <a:rPr lang="en-US" dirty="0" smtClean="0"/>
              <a:t> proactive steps to reduce the risk of fires and minimize their impact.</a:t>
            </a:r>
            <a:endParaRPr lang="en-US" dirty="0"/>
          </a:p>
        </p:txBody>
      </p:sp>
    </p:spTree>
    <p:extLst>
      <p:ext uri="{BB962C8B-B14F-4D97-AF65-F5344CB8AC3E}">
        <p14:creationId xmlns:p14="http://schemas.microsoft.com/office/powerpoint/2010/main" val="396584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ildfire/Bushfire Detection by AI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6934200" cy="58775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37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533400"/>
            <a:ext cx="7772400" cy="5170646"/>
          </a:xfrm>
          <a:prstGeom prst="rect">
            <a:avLst/>
          </a:prstGeom>
          <a:noFill/>
        </p:spPr>
        <p:txBody>
          <a:bodyPr wrap="square" rtlCol="0">
            <a:spAutoFit/>
          </a:bodyPr>
          <a:lstStyle/>
          <a:p>
            <a:r>
              <a:rPr lang="en-US" sz="2400" dirty="0">
                <a:solidFill>
                  <a:schemeClr val="bg1"/>
                </a:solidFill>
              </a:rPr>
              <a:t>Technology Architecture</a:t>
            </a:r>
            <a:r>
              <a:rPr lang="en-US" sz="2400" dirty="0" smtClean="0">
                <a:solidFill>
                  <a:schemeClr val="bg1"/>
                </a:solidFill>
              </a:rPr>
              <a:t>:</a:t>
            </a:r>
          </a:p>
          <a:p>
            <a:endParaRPr lang="en-US" dirty="0" smtClean="0"/>
          </a:p>
          <a:p>
            <a:r>
              <a:rPr lang="en-US" dirty="0" smtClean="0"/>
              <a:t>         The </a:t>
            </a:r>
            <a:r>
              <a:rPr lang="en-US" dirty="0"/>
              <a:t>technology and stack for wild fire detection and ranging using AI typically includes the following components</a:t>
            </a:r>
            <a:r>
              <a:rPr lang="en-US" dirty="0" smtClean="0"/>
              <a:t>: </a:t>
            </a:r>
          </a:p>
          <a:p>
            <a:endParaRPr lang="en-US" dirty="0"/>
          </a:p>
          <a:p>
            <a:r>
              <a:rPr lang="en-US" dirty="0" smtClean="0"/>
              <a:t>     </a:t>
            </a:r>
            <a:r>
              <a:rPr lang="en-US" dirty="0" smtClean="0">
                <a:solidFill>
                  <a:srgbClr val="FF0000"/>
                </a:solidFill>
              </a:rPr>
              <a:t>1</a:t>
            </a:r>
            <a:r>
              <a:rPr lang="en-US" dirty="0">
                <a:solidFill>
                  <a:srgbClr val="FF0000"/>
                </a:solidFill>
              </a:rPr>
              <a:t>. Data collection : </a:t>
            </a:r>
            <a:endParaRPr lang="en-US" dirty="0" smtClean="0">
              <a:solidFill>
                <a:srgbClr val="FF0000"/>
              </a:solidFill>
            </a:endParaRPr>
          </a:p>
          <a:p>
            <a:r>
              <a:rPr lang="en-US" dirty="0"/>
              <a:t> </a:t>
            </a:r>
            <a:r>
              <a:rPr lang="en-US" dirty="0" smtClean="0"/>
              <a:t>                              This </a:t>
            </a:r>
            <a:r>
              <a:rPr lang="en-US" dirty="0"/>
              <a:t>involves collecting data from various source such as satellite imagery and weather stations, and other remote sensing devices. The data collected includes temperature, humidity, wind speed, and direction, as well as other relevant </a:t>
            </a:r>
            <a:r>
              <a:rPr lang="en-US" dirty="0" smtClean="0"/>
              <a:t>parameters.</a:t>
            </a:r>
          </a:p>
          <a:p>
            <a:endParaRPr lang="en-US" dirty="0" smtClean="0"/>
          </a:p>
          <a:p>
            <a:r>
              <a:rPr lang="en-US" dirty="0"/>
              <a:t> </a:t>
            </a:r>
            <a:r>
              <a:rPr lang="en-US" dirty="0" smtClean="0"/>
              <a:t>   </a:t>
            </a:r>
          </a:p>
          <a:p>
            <a:r>
              <a:rPr lang="en-US" dirty="0">
                <a:solidFill>
                  <a:srgbClr val="FF0000"/>
                </a:solidFill>
              </a:rPr>
              <a:t> </a:t>
            </a:r>
            <a:r>
              <a:rPr lang="en-US" dirty="0" smtClean="0">
                <a:solidFill>
                  <a:srgbClr val="FF0000"/>
                </a:solidFill>
              </a:rPr>
              <a:t>    2.Data </a:t>
            </a:r>
            <a:r>
              <a:rPr lang="en-US" dirty="0">
                <a:solidFill>
                  <a:srgbClr val="FF0000"/>
                </a:solidFill>
              </a:rPr>
              <a:t>processing and </a:t>
            </a:r>
            <a:r>
              <a:rPr lang="en-US" dirty="0" smtClean="0">
                <a:solidFill>
                  <a:srgbClr val="FF0000"/>
                </a:solidFill>
              </a:rPr>
              <a:t>analysts:</a:t>
            </a:r>
          </a:p>
          <a:p>
            <a:r>
              <a:rPr lang="en-US" dirty="0"/>
              <a:t> </a:t>
            </a:r>
            <a:r>
              <a:rPr lang="en-US" dirty="0" smtClean="0"/>
              <a:t>                              This involves </a:t>
            </a:r>
            <a:r>
              <a:rPr lang="en-US" dirty="0"/>
              <a:t>processing and </a:t>
            </a:r>
            <a:r>
              <a:rPr lang="en-US" dirty="0" smtClean="0"/>
              <a:t>analyzing </a:t>
            </a:r>
            <a:r>
              <a:rPr lang="en-US" dirty="0"/>
              <a:t>the data collected using machine learning algorithms. This includes data cleaning, normalization, feature engineering, and other techniques to prepare the data for </a:t>
            </a:r>
            <a:r>
              <a:rPr lang="en-US" dirty="0" smtClean="0"/>
              <a:t>analysis.</a:t>
            </a:r>
          </a:p>
          <a:p>
            <a:endParaRPr lang="en-US" dirty="0" smtClean="0"/>
          </a:p>
        </p:txBody>
      </p:sp>
    </p:spTree>
    <p:extLst>
      <p:ext uri="{BB962C8B-B14F-4D97-AF65-F5344CB8AC3E}">
        <p14:creationId xmlns:p14="http://schemas.microsoft.com/office/powerpoint/2010/main" val="403471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7381875" cy="3810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2000" y="533400"/>
            <a:ext cx="7315200" cy="1477328"/>
          </a:xfrm>
          <a:prstGeom prst="rect">
            <a:avLst/>
          </a:prstGeom>
          <a:noFill/>
        </p:spPr>
        <p:txBody>
          <a:bodyPr wrap="square" rtlCol="0">
            <a:spAutoFit/>
          </a:bodyPr>
          <a:lstStyle/>
          <a:p>
            <a:r>
              <a:rPr lang="en-US" dirty="0">
                <a:solidFill>
                  <a:srgbClr val="FF0000"/>
                </a:solidFill>
              </a:rPr>
              <a:t> </a:t>
            </a:r>
            <a:endParaRPr lang="en-US" dirty="0" smtClean="0">
              <a:solidFill>
                <a:srgbClr val="FF0000"/>
              </a:solidFill>
            </a:endParaRPr>
          </a:p>
          <a:p>
            <a:r>
              <a:rPr lang="en-US" dirty="0" smtClean="0">
                <a:solidFill>
                  <a:srgbClr val="FF0000"/>
                </a:solidFill>
              </a:rPr>
              <a:t>3</a:t>
            </a:r>
            <a:r>
              <a:rPr lang="en-US" dirty="0">
                <a:solidFill>
                  <a:srgbClr val="FF0000"/>
                </a:solidFill>
              </a:rPr>
              <a:t>. Geographic information Systems (GIS):</a:t>
            </a:r>
          </a:p>
          <a:p>
            <a:r>
              <a:rPr lang="en-US" dirty="0"/>
              <a:t>                                GIS is used to visualize the data and provide location based information on the wildfire's location, spread and intensity.</a:t>
            </a:r>
          </a:p>
        </p:txBody>
      </p:sp>
    </p:spTree>
    <p:extLst>
      <p:ext uri="{BB962C8B-B14F-4D97-AF65-F5344CB8AC3E}">
        <p14:creationId xmlns:p14="http://schemas.microsoft.com/office/powerpoint/2010/main" val="54604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flipH="1" flipV="1">
            <a:off x="431799" y="563434"/>
            <a:ext cx="7867069" cy="5447645"/>
          </a:xfrm>
          <a:prstGeom prst="rect">
            <a:avLst/>
          </a:prstGeom>
          <a:noFill/>
        </p:spPr>
        <p:txBody>
          <a:bodyPr wrap="square" rtlCol="0">
            <a:spAutoFit/>
          </a:bodyPr>
          <a:lstStyle/>
          <a:p>
            <a:r>
              <a:rPr lang="en-US" sz="2400" dirty="0">
                <a:solidFill>
                  <a:schemeClr val="bg1"/>
                </a:solidFill>
              </a:rPr>
              <a:t>Scope of the Work</a:t>
            </a:r>
            <a:r>
              <a:rPr lang="en-US" sz="2400" dirty="0" smtClean="0">
                <a:solidFill>
                  <a:schemeClr val="bg1"/>
                </a:solidFill>
              </a:rPr>
              <a:t>: </a:t>
            </a:r>
          </a:p>
          <a:p>
            <a:r>
              <a:rPr lang="en-US" dirty="0"/>
              <a:t> </a:t>
            </a:r>
            <a:r>
              <a:rPr lang="en-US" dirty="0" smtClean="0"/>
              <a:t>         </a:t>
            </a:r>
          </a:p>
          <a:p>
            <a:r>
              <a:rPr lang="en-US" dirty="0"/>
              <a:t> </a:t>
            </a:r>
            <a:r>
              <a:rPr lang="en-US" dirty="0" smtClean="0"/>
              <a:t>                The scope of </a:t>
            </a:r>
            <a:r>
              <a:rPr lang="en-US" dirty="0"/>
              <a:t>a work for wild fire detection and ranging using can be divided into several stages including </a:t>
            </a:r>
            <a:r>
              <a:rPr lang="en-US" dirty="0" smtClean="0"/>
              <a:t>:</a:t>
            </a:r>
          </a:p>
          <a:p>
            <a:r>
              <a:rPr lang="en-US" dirty="0"/>
              <a:t> </a:t>
            </a:r>
            <a:r>
              <a:rPr lang="en-US" dirty="0" smtClean="0"/>
              <a:t>          </a:t>
            </a:r>
          </a:p>
          <a:p>
            <a:r>
              <a:rPr lang="en-US" dirty="0" smtClean="0"/>
              <a:t> </a:t>
            </a:r>
            <a:r>
              <a:rPr lang="en-US" dirty="0"/>
              <a:t>1. Model training using Machine learning algorithms such as neural networks or decision trees to train a model on the extracted features to identify wildfire events </a:t>
            </a:r>
            <a:r>
              <a:rPr lang="en-US" dirty="0" smtClean="0"/>
              <a:t>accurately.</a:t>
            </a:r>
          </a:p>
          <a:p>
            <a:endParaRPr lang="en-US" dirty="0" smtClean="0"/>
          </a:p>
          <a:p>
            <a:r>
              <a:rPr lang="en-US" dirty="0" smtClean="0"/>
              <a:t>2 </a:t>
            </a:r>
            <a:r>
              <a:rPr lang="en-US" dirty="0"/>
              <a:t>Real-time monitoring Deploying the trained model in real-time to continuously monitor the data streams for the occurrence of a wildfire </a:t>
            </a:r>
            <a:r>
              <a:rPr lang="en-US" dirty="0" smtClean="0"/>
              <a:t>event.</a:t>
            </a:r>
          </a:p>
          <a:p>
            <a:endParaRPr lang="en-US" dirty="0"/>
          </a:p>
          <a:p>
            <a:r>
              <a:rPr lang="en-US" dirty="0" smtClean="0"/>
              <a:t>3</a:t>
            </a:r>
            <a:r>
              <a:rPr lang="en-US" dirty="0"/>
              <a:t>. </a:t>
            </a:r>
            <a:r>
              <a:rPr lang="en-US" dirty="0" smtClean="0"/>
              <a:t>Alerting </a:t>
            </a:r>
            <a:r>
              <a:rPr lang="en-US" dirty="0"/>
              <a:t>relevant authorities, such as fire departments or emergency services, when a wildfire is detected. including the location and severity of the </a:t>
            </a:r>
            <a:r>
              <a:rPr lang="en-US" dirty="0" smtClean="0"/>
              <a:t>fire.</a:t>
            </a:r>
          </a:p>
          <a:p>
            <a:endParaRPr lang="en-US" dirty="0"/>
          </a:p>
          <a:p>
            <a:r>
              <a:rPr lang="en-US" dirty="0" smtClean="0"/>
              <a:t>4 </a:t>
            </a:r>
            <a:r>
              <a:rPr lang="en-US" dirty="0"/>
              <a:t>Visualization Visualizing the detected wildfire on a map, including the fire's spread over time, to aid in decision- making and resource allocation</a:t>
            </a:r>
          </a:p>
        </p:txBody>
      </p:sp>
    </p:spTree>
    <p:extLst>
      <p:ext uri="{BB962C8B-B14F-4D97-AF65-F5344CB8AC3E}">
        <p14:creationId xmlns:p14="http://schemas.microsoft.com/office/powerpoint/2010/main" val="330152560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057400"/>
            <a:ext cx="5486400" cy="461665"/>
          </a:xfrm>
          <a:prstGeom prst="rect">
            <a:avLst/>
          </a:prstGeom>
          <a:noFill/>
        </p:spPr>
        <p:txBody>
          <a:bodyPr wrap="square" rtlCol="0">
            <a:spAutoFit/>
          </a:bodyPr>
          <a:lstStyle/>
          <a:p>
            <a:r>
              <a:rPr lang="en-US" sz="2400" dirty="0" smtClean="0">
                <a:solidFill>
                  <a:schemeClr val="bg1"/>
                </a:solidFill>
              </a:rPr>
              <a:t>Conclusion:</a:t>
            </a:r>
            <a:endParaRPr lang="en-US" sz="2400" dirty="0">
              <a:solidFill>
                <a:schemeClr val="bg1"/>
              </a:solidFill>
            </a:endParaRPr>
          </a:p>
        </p:txBody>
      </p:sp>
      <p:sp>
        <p:nvSpPr>
          <p:cNvPr id="3" name="TextBox 2"/>
          <p:cNvSpPr txBox="1"/>
          <p:nvPr/>
        </p:nvSpPr>
        <p:spPr>
          <a:xfrm>
            <a:off x="457200" y="2971800"/>
            <a:ext cx="7975600" cy="1477328"/>
          </a:xfrm>
          <a:prstGeom prst="rect">
            <a:avLst/>
          </a:prstGeom>
          <a:noFill/>
        </p:spPr>
        <p:txBody>
          <a:bodyPr wrap="square" rtlCol="0">
            <a:spAutoFit/>
          </a:bodyPr>
          <a:lstStyle/>
          <a:p>
            <a:r>
              <a:rPr lang="en-US" dirty="0"/>
              <a:t>Wildfire will continue to affect source water quality resulting to increasing treatment, maintenance and operating costs. Therefore, forest and watershed managers and water suppliers have to be well informed about wildfire impacts so as to develop mitigation strategies to build resiliency to wildfire in water supply.</a:t>
            </a:r>
            <a:endParaRPr lang="en-US" dirty="0"/>
          </a:p>
        </p:txBody>
      </p:sp>
    </p:spTree>
    <p:extLst>
      <p:ext uri="{BB962C8B-B14F-4D97-AF65-F5344CB8AC3E}">
        <p14:creationId xmlns:p14="http://schemas.microsoft.com/office/powerpoint/2010/main" val="423113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368</TotalTime>
  <Words>678</Words>
  <Application>Microsoft Office PowerPoint</Application>
  <PresentationFormat>On-screen Show (4:3)</PresentationFormat>
  <Paragraphs>53</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WildFire Detection and Tracking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detection and tracking</dc:title>
  <dc:creator>S1</dc:creator>
  <cp:lastModifiedBy>S1</cp:lastModifiedBy>
  <cp:revision>27</cp:revision>
  <dcterms:created xsi:type="dcterms:W3CDTF">2023-03-19T16:19:28Z</dcterms:created>
  <dcterms:modified xsi:type="dcterms:W3CDTF">2023-03-19T23:20:58Z</dcterms:modified>
</cp:coreProperties>
</file>