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8288000" cy="10287000"/>
  <p:notesSz cx="6858000" cy="9144000"/>
  <p:embeddedFontLst>
    <p:embeddedFont>
      <p:font typeface="Calibri" panose="020F0502020204030204" pitchFamily="34" charset="0"/>
      <p:regular r:id="rId10"/>
      <p:bold r:id="rId11"/>
      <p:italic r:id="rId12"/>
      <p:boldItalic r:id="rId13"/>
    </p:embeddedFont>
    <p:embeddedFont>
      <p:font typeface="Marcellus" panose="020B0604020202020204" charset="0"/>
      <p:regular r:id="rId14"/>
    </p:embeddedFont>
    <p:embeddedFont>
      <p:font typeface="Tenor Sans" panose="020B0604020202020204" charset="0"/>
      <p:regular r:id="rId1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4" d="100"/>
          <a:sy n="54" d="100"/>
        </p:scale>
        <p:origin x="682"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font" Target="fonts/font6.fntdata"/><Relationship Id="rId10" Type="http://schemas.openxmlformats.org/officeDocument/2006/relationships/font" Target="fonts/font1.fntdata"/><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5.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8/31/2023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8/31/2023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8/31/2023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8/31/2023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8/31/2023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8/31/2023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28700" y="1028700"/>
            <a:ext cx="16230600" cy="8229600"/>
            <a:chOff x="0" y="0"/>
            <a:chExt cx="21640800" cy="10972800"/>
          </a:xfrm>
        </p:grpSpPr>
        <p:pic>
          <p:nvPicPr>
            <p:cNvPr id="3" name="Picture 3"/>
            <p:cNvPicPr>
              <a:picLocks noChangeAspect="1"/>
            </p:cNvPicPr>
            <p:nvPr/>
          </p:nvPicPr>
          <p:blipFill>
            <a:blip r:embed="rId2"/>
            <a:srcRect l="11879" t="15848" b="17129"/>
            <a:stretch>
              <a:fillRect/>
            </a:stretch>
          </p:blipFill>
          <p:spPr>
            <a:xfrm>
              <a:off x="0" y="0"/>
              <a:ext cx="21640800" cy="10972800"/>
            </a:xfrm>
            <a:prstGeom prst="rect">
              <a:avLst/>
            </a:prstGeom>
          </p:spPr>
        </p:pic>
      </p:grpSp>
      <p:grpSp>
        <p:nvGrpSpPr>
          <p:cNvPr id="4" name="Group 4"/>
          <p:cNvGrpSpPr/>
          <p:nvPr/>
        </p:nvGrpSpPr>
        <p:grpSpPr>
          <a:xfrm>
            <a:off x="3444682" y="3522987"/>
            <a:ext cx="11398636" cy="3241026"/>
            <a:chOff x="0" y="0"/>
            <a:chExt cx="3002110" cy="853603"/>
          </a:xfrm>
        </p:grpSpPr>
        <p:sp>
          <p:nvSpPr>
            <p:cNvPr id="5" name="Freeform 5"/>
            <p:cNvSpPr/>
            <p:nvPr/>
          </p:nvSpPr>
          <p:spPr>
            <a:xfrm>
              <a:off x="0" y="0"/>
              <a:ext cx="3002110" cy="853603"/>
            </a:xfrm>
            <a:custGeom>
              <a:avLst/>
              <a:gdLst/>
              <a:ahLst/>
              <a:cxnLst/>
              <a:rect l="l" t="t" r="r" b="b"/>
              <a:pathLst>
                <a:path w="3002110" h="853603">
                  <a:moveTo>
                    <a:pt x="0" y="0"/>
                  </a:moveTo>
                  <a:lnTo>
                    <a:pt x="3002110" y="0"/>
                  </a:lnTo>
                  <a:lnTo>
                    <a:pt x="3002110" y="853603"/>
                  </a:lnTo>
                  <a:lnTo>
                    <a:pt x="0" y="853603"/>
                  </a:lnTo>
                  <a:lnTo>
                    <a:pt x="0" y="0"/>
                  </a:lnTo>
                </a:path>
              </a:pathLst>
            </a:custGeom>
            <a:solidFill>
              <a:srgbClr val="FFFFFF">
                <a:alpha val="89804"/>
              </a:srgbClr>
            </a:solidFill>
          </p:spPr>
          <p:txBody>
            <a:bodyPr/>
            <a:lstStyle/>
            <a:p>
              <a:endParaRPr lang="en-IN"/>
            </a:p>
          </p:txBody>
        </p:sp>
        <p:sp>
          <p:nvSpPr>
            <p:cNvPr id="6" name="TextBox 6"/>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sp>
        <p:nvSpPr>
          <p:cNvPr id="7" name="TextBox 7"/>
          <p:cNvSpPr txBox="1"/>
          <p:nvPr/>
        </p:nvSpPr>
        <p:spPr>
          <a:xfrm>
            <a:off x="5893842" y="5550277"/>
            <a:ext cx="6500316" cy="1047750"/>
          </a:xfrm>
          <a:prstGeom prst="rect">
            <a:avLst/>
          </a:prstGeom>
        </p:spPr>
        <p:txBody>
          <a:bodyPr lIns="0" tIns="0" rIns="0" bIns="0" rtlCol="0" anchor="t">
            <a:spAutoFit/>
          </a:bodyPr>
          <a:lstStyle/>
          <a:p>
            <a:pPr algn="ctr">
              <a:lnSpc>
                <a:spcPts val="4200"/>
              </a:lnSpc>
            </a:pPr>
            <a:r>
              <a:rPr lang="en-US" sz="3000" spc="900">
                <a:solidFill>
                  <a:srgbClr val="000000"/>
                </a:solidFill>
                <a:latin typeface="Marcellus"/>
              </a:rPr>
              <a:t>IBM HACK-CHALLENGE 2023</a:t>
            </a:r>
          </a:p>
        </p:txBody>
      </p:sp>
      <p:sp>
        <p:nvSpPr>
          <p:cNvPr id="8" name="TextBox 8"/>
          <p:cNvSpPr txBox="1"/>
          <p:nvPr/>
        </p:nvSpPr>
        <p:spPr>
          <a:xfrm>
            <a:off x="3781257" y="3756178"/>
            <a:ext cx="10725487" cy="1851249"/>
          </a:xfrm>
          <a:prstGeom prst="rect">
            <a:avLst/>
          </a:prstGeom>
        </p:spPr>
        <p:txBody>
          <a:bodyPr lIns="0" tIns="0" rIns="0" bIns="0" rtlCol="0" anchor="t">
            <a:spAutoFit/>
          </a:bodyPr>
          <a:lstStyle/>
          <a:p>
            <a:pPr algn="ctr">
              <a:lnSpc>
                <a:spcPts val="15156"/>
              </a:lnSpc>
            </a:pPr>
            <a:r>
              <a:rPr lang="en-US" sz="10826" spc="1082">
                <a:solidFill>
                  <a:srgbClr val="000000"/>
                </a:solidFill>
                <a:latin typeface="Tenor Sans"/>
              </a:rPr>
              <a:t>KDRAFT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8111104"/>
            <a:ext cx="5819433" cy="1147196"/>
          </a:xfrm>
          <a:prstGeom prst="rect">
            <a:avLst/>
          </a:prstGeom>
        </p:spPr>
        <p:txBody>
          <a:bodyPr lIns="0" tIns="0" rIns="0" bIns="0" rtlCol="0" anchor="t">
            <a:spAutoFit/>
          </a:bodyPr>
          <a:lstStyle/>
          <a:p>
            <a:pPr>
              <a:lnSpc>
                <a:spcPts val="9230"/>
              </a:lnSpc>
            </a:pPr>
            <a:r>
              <a:rPr lang="en-US" sz="6593" spc="659">
                <a:solidFill>
                  <a:srgbClr val="000000"/>
                </a:solidFill>
                <a:latin typeface="Tenor Sans"/>
              </a:rPr>
              <a:t>CONTENTS</a:t>
            </a:r>
          </a:p>
        </p:txBody>
      </p:sp>
      <p:grpSp>
        <p:nvGrpSpPr>
          <p:cNvPr id="3" name="Group 3"/>
          <p:cNvGrpSpPr/>
          <p:nvPr/>
        </p:nvGrpSpPr>
        <p:grpSpPr>
          <a:xfrm>
            <a:off x="8682215" y="1352954"/>
            <a:ext cx="8212502" cy="7581093"/>
            <a:chOff x="0" y="0"/>
            <a:chExt cx="10950003" cy="10108123"/>
          </a:xfrm>
        </p:grpSpPr>
        <p:grpSp>
          <p:nvGrpSpPr>
            <p:cNvPr id="4" name="Group 4"/>
            <p:cNvGrpSpPr/>
            <p:nvPr/>
          </p:nvGrpSpPr>
          <p:grpSpPr>
            <a:xfrm>
              <a:off x="0" y="0"/>
              <a:ext cx="2225744" cy="1667569"/>
              <a:chOff x="0" y="0"/>
              <a:chExt cx="439653" cy="329396"/>
            </a:xfrm>
          </p:grpSpPr>
          <p:sp>
            <p:nvSpPr>
              <p:cNvPr id="5" name="Freeform 5"/>
              <p:cNvSpPr/>
              <p:nvPr/>
            </p:nvSpPr>
            <p:spPr>
              <a:xfrm>
                <a:off x="0" y="0"/>
                <a:ext cx="439653" cy="329396"/>
              </a:xfrm>
              <a:custGeom>
                <a:avLst/>
                <a:gdLst/>
                <a:ahLst/>
                <a:cxnLst/>
                <a:rect l="l" t="t" r="r" b="b"/>
                <a:pathLst>
                  <a:path w="439653" h="329396">
                    <a:moveTo>
                      <a:pt x="0" y="0"/>
                    </a:moveTo>
                    <a:lnTo>
                      <a:pt x="439653" y="0"/>
                    </a:lnTo>
                    <a:lnTo>
                      <a:pt x="439653" y="329396"/>
                    </a:lnTo>
                    <a:lnTo>
                      <a:pt x="0" y="329396"/>
                    </a:lnTo>
                    <a:lnTo>
                      <a:pt x="0" y="0"/>
                    </a:lnTo>
                  </a:path>
                </a:pathLst>
              </a:custGeom>
              <a:solidFill>
                <a:srgbClr val="F6F6F6"/>
              </a:solidFill>
            </p:spPr>
            <p:txBody>
              <a:bodyPr/>
              <a:lstStyle/>
              <a:p>
                <a:endParaRPr lang="en-IN"/>
              </a:p>
            </p:txBody>
          </p:sp>
          <p:sp>
            <p:nvSpPr>
              <p:cNvPr id="6" name="TextBox 6"/>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grpSp>
          <p:nvGrpSpPr>
            <p:cNvPr id="7" name="Group 7"/>
            <p:cNvGrpSpPr/>
            <p:nvPr/>
          </p:nvGrpSpPr>
          <p:grpSpPr>
            <a:xfrm>
              <a:off x="0" y="2108208"/>
              <a:ext cx="2225744" cy="1667569"/>
              <a:chOff x="0" y="0"/>
              <a:chExt cx="439653" cy="329396"/>
            </a:xfrm>
          </p:grpSpPr>
          <p:sp>
            <p:nvSpPr>
              <p:cNvPr id="8" name="Freeform 8"/>
              <p:cNvSpPr/>
              <p:nvPr/>
            </p:nvSpPr>
            <p:spPr>
              <a:xfrm>
                <a:off x="0" y="0"/>
                <a:ext cx="439653" cy="329396"/>
              </a:xfrm>
              <a:custGeom>
                <a:avLst/>
                <a:gdLst/>
                <a:ahLst/>
                <a:cxnLst/>
                <a:rect l="l" t="t" r="r" b="b"/>
                <a:pathLst>
                  <a:path w="439653" h="329396">
                    <a:moveTo>
                      <a:pt x="0" y="0"/>
                    </a:moveTo>
                    <a:lnTo>
                      <a:pt x="439653" y="0"/>
                    </a:lnTo>
                    <a:lnTo>
                      <a:pt x="439653" y="329396"/>
                    </a:lnTo>
                    <a:lnTo>
                      <a:pt x="0" y="329396"/>
                    </a:lnTo>
                    <a:lnTo>
                      <a:pt x="0" y="0"/>
                    </a:lnTo>
                  </a:path>
                </a:pathLst>
              </a:custGeom>
              <a:solidFill>
                <a:srgbClr val="F6F6F6"/>
              </a:solidFill>
            </p:spPr>
            <p:txBody>
              <a:bodyPr/>
              <a:lstStyle/>
              <a:p>
                <a:endParaRPr lang="en-IN"/>
              </a:p>
            </p:txBody>
          </p:sp>
          <p:sp>
            <p:nvSpPr>
              <p:cNvPr id="9" name="TextBox 9"/>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grpSp>
          <p:nvGrpSpPr>
            <p:cNvPr id="10" name="Group 10"/>
            <p:cNvGrpSpPr/>
            <p:nvPr/>
          </p:nvGrpSpPr>
          <p:grpSpPr>
            <a:xfrm>
              <a:off x="0" y="4220277"/>
              <a:ext cx="2225744" cy="1667569"/>
              <a:chOff x="0" y="0"/>
              <a:chExt cx="439653" cy="329396"/>
            </a:xfrm>
          </p:grpSpPr>
          <p:sp>
            <p:nvSpPr>
              <p:cNvPr id="11" name="Freeform 11"/>
              <p:cNvSpPr/>
              <p:nvPr/>
            </p:nvSpPr>
            <p:spPr>
              <a:xfrm>
                <a:off x="0" y="0"/>
                <a:ext cx="439653" cy="329396"/>
              </a:xfrm>
              <a:custGeom>
                <a:avLst/>
                <a:gdLst/>
                <a:ahLst/>
                <a:cxnLst/>
                <a:rect l="l" t="t" r="r" b="b"/>
                <a:pathLst>
                  <a:path w="439653" h="329396">
                    <a:moveTo>
                      <a:pt x="0" y="0"/>
                    </a:moveTo>
                    <a:lnTo>
                      <a:pt x="439653" y="0"/>
                    </a:lnTo>
                    <a:lnTo>
                      <a:pt x="439653" y="329396"/>
                    </a:lnTo>
                    <a:lnTo>
                      <a:pt x="0" y="329396"/>
                    </a:lnTo>
                    <a:lnTo>
                      <a:pt x="0" y="0"/>
                    </a:lnTo>
                  </a:path>
                </a:pathLst>
              </a:custGeom>
              <a:solidFill>
                <a:srgbClr val="F6F6F6"/>
              </a:solidFill>
            </p:spPr>
            <p:txBody>
              <a:bodyPr/>
              <a:lstStyle/>
              <a:p>
                <a:endParaRPr lang="en-IN"/>
              </a:p>
            </p:txBody>
          </p:sp>
          <p:sp>
            <p:nvSpPr>
              <p:cNvPr id="12" name="TextBox 12"/>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grpSp>
          <p:nvGrpSpPr>
            <p:cNvPr id="13" name="Group 13"/>
            <p:cNvGrpSpPr/>
            <p:nvPr/>
          </p:nvGrpSpPr>
          <p:grpSpPr>
            <a:xfrm>
              <a:off x="0" y="6328485"/>
              <a:ext cx="2225744" cy="1667569"/>
              <a:chOff x="0" y="0"/>
              <a:chExt cx="439653" cy="329396"/>
            </a:xfrm>
          </p:grpSpPr>
          <p:sp>
            <p:nvSpPr>
              <p:cNvPr id="14" name="Freeform 14"/>
              <p:cNvSpPr/>
              <p:nvPr/>
            </p:nvSpPr>
            <p:spPr>
              <a:xfrm>
                <a:off x="0" y="0"/>
                <a:ext cx="439653" cy="329396"/>
              </a:xfrm>
              <a:custGeom>
                <a:avLst/>
                <a:gdLst/>
                <a:ahLst/>
                <a:cxnLst/>
                <a:rect l="l" t="t" r="r" b="b"/>
                <a:pathLst>
                  <a:path w="439653" h="329396">
                    <a:moveTo>
                      <a:pt x="0" y="0"/>
                    </a:moveTo>
                    <a:lnTo>
                      <a:pt x="439653" y="0"/>
                    </a:lnTo>
                    <a:lnTo>
                      <a:pt x="439653" y="329396"/>
                    </a:lnTo>
                    <a:lnTo>
                      <a:pt x="0" y="329396"/>
                    </a:lnTo>
                    <a:lnTo>
                      <a:pt x="0" y="0"/>
                    </a:lnTo>
                  </a:path>
                </a:pathLst>
              </a:custGeom>
              <a:solidFill>
                <a:srgbClr val="F6F6F6"/>
              </a:solidFill>
            </p:spPr>
            <p:txBody>
              <a:bodyPr/>
              <a:lstStyle/>
              <a:p>
                <a:endParaRPr lang="en-IN"/>
              </a:p>
            </p:txBody>
          </p:sp>
          <p:sp>
            <p:nvSpPr>
              <p:cNvPr id="15" name="TextBox 15"/>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grpSp>
          <p:nvGrpSpPr>
            <p:cNvPr id="16" name="Group 16"/>
            <p:cNvGrpSpPr/>
            <p:nvPr/>
          </p:nvGrpSpPr>
          <p:grpSpPr>
            <a:xfrm>
              <a:off x="0" y="8440554"/>
              <a:ext cx="2225744" cy="1667569"/>
              <a:chOff x="0" y="0"/>
              <a:chExt cx="439653" cy="329396"/>
            </a:xfrm>
          </p:grpSpPr>
          <p:sp>
            <p:nvSpPr>
              <p:cNvPr id="17" name="Freeform 17"/>
              <p:cNvSpPr/>
              <p:nvPr/>
            </p:nvSpPr>
            <p:spPr>
              <a:xfrm>
                <a:off x="0" y="0"/>
                <a:ext cx="439653" cy="329396"/>
              </a:xfrm>
              <a:custGeom>
                <a:avLst/>
                <a:gdLst/>
                <a:ahLst/>
                <a:cxnLst/>
                <a:rect l="l" t="t" r="r" b="b"/>
                <a:pathLst>
                  <a:path w="439653" h="329396">
                    <a:moveTo>
                      <a:pt x="0" y="0"/>
                    </a:moveTo>
                    <a:lnTo>
                      <a:pt x="439653" y="0"/>
                    </a:lnTo>
                    <a:lnTo>
                      <a:pt x="439653" y="329396"/>
                    </a:lnTo>
                    <a:lnTo>
                      <a:pt x="0" y="329396"/>
                    </a:lnTo>
                    <a:lnTo>
                      <a:pt x="0" y="0"/>
                    </a:lnTo>
                  </a:path>
                </a:pathLst>
              </a:custGeom>
              <a:solidFill>
                <a:srgbClr val="F6F6F6"/>
              </a:solidFill>
            </p:spPr>
            <p:txBody>
              <a:bodyPr/>
              <a:lstStyle/>
              <a:p>
                <a:endParaRPr lang="en-IN"/>
              </a:p>
            </p:txBody>
          </p:sp>
          <p:sp>
            <p:nvSpPr>
              <p:cNvPr id="18" name="TextBox 18"/>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sp>
          <p:nvSpPr>
            <p:cNvPr id="19" name="TextBox 19"/>
            <p:cNvSpPr txBox="1"/>
            <p:nvPr/>
          </p:nvSpPr>
          <p:spPr>
            <a:xfrm>
              <a:off x="3266183" y="471835"/>
              <a:ext cx="6312219" cy="666750"/>
            </a:xfrm>
            <a:prstGeom prst="rect">
              <a:avLst/>
            </a:prstGeom>
          </p:spPr>
          <p:txBody>
            <a:bodyPr lIns="0" tIns="0" rIns="0" bIns="0" rtlCol="0" anchor="t">
              <a:spAutoFit/>
            </a:bodyPr>
            <a:lstStyle/>
            <a:p>
              <a:pPr>
                <a:lnSpc>
                  <a:spcPts val="4200"/>
                </a:lnSpc>
              </a:pPr>
              <a:r>
                <a:rPr lang="en-US" sz="3000" spc="900">
                  <a:solidFill>
                    <a:srgbClr val="000000"/>
                  </a:solidFill>
                  <a:latin typeface="Marcellus"/>
                </a:rPr>
                <a:t>OVERVIEW</a:t>
              </a:r>
            </a:p>
          </p:txBody>
        </p:sp>
        <p:sp>
          <p:nvSpPr>
            <p:cNvPr id="20" name="TextBox 20"/>
            <p:cNvSpPr txBox="1"/>
            <p:nvPr/>
          </p:nvSpPr>
          <p:spPr>
            <a:xfrm>
              <a:off x="3266183" y="2580042"/>
              <a:ext cx="6312219" cy="666750"/>
            </a:xfrm>
            <a:prstGeom prst="rect">
              <a:avLst/>
            </a:prstGeom>
          </p:spPr>
          <p:txBody>
            <a:bodyPr lIns="0" tIns="0" rIns="0" bIns="0" rtlCol="0" anchor="t">
              <a:spAutoFit/>
            </a:bodyPr>
            <a:lstStyle/>
            <a:p>
              <a:pPr>
                <a:lnSpc>
                  <a:spcPts val="4200"/>
                </a:lnSpc>
              </a:pPr>
              <a:r>
                <a:rPr lang="en-US" sz="3000" spc="900">
                  <a:solidFill>
                    <a:srgbClr val="000000"/>
                  </a:solidFill>
                  <a:latin typeface="Marcellus"/>
                </a:rPr>
                <a:t>TIMELINE</a:t>
              </a:r>
            </a:p>
          </p:txBody>
        </p:sp>
        <p:sp>
          <p:nvSpPr>
            <p:cNvPr id="21" name="TextBox 21"/>
            <p:cNvSpPr txBox="1"/>
            <p:nvPr/>
          </p:nvSpPr>
          <p:spPr>
            <a:xfrm>
              <a:off x="3266183" y="4688242"/>
              <a:ext cx="7683819" cy="666750"/>
            </a:xfrm>
            <a:prstGeom prst="rect">
              <a:avLst/>
            </a:prstGeom>
          </p:spPr>
          <p:txBody>
            <a:bodyPr lIns="0" tIns="0" rIns="0" bIns="0" rtlCol="0" anchor="t">
              <a:spAutoFit/>
            </a:bodyPr>
            <a:lstStyle/>
            <a:p>
              <a:pPr>
                <a:lnSpc>
                  <a:spcPts val="4200"/>
                </a:lnSpc>
              </a:pPr>
              <a:r>
                <a:rPr lang="en-US" sz="3000" spc="900">
                  <a:solidFill>
                    <a:srgbClr val="000000"/>
                  </a:solidFill>
                  <a:latin typeface="Marcellus"/>
                </a:rPr>
                <a:t>WEB-BASED PROJECT</a:t>
              </a:r>
            </a:p>
          </p:txBody>
        </p:sp>
        <p:sp>
          <p:nvSpPr>
            <p:cNvPr id="22" name="TextBox 22"/>
            <p:cNvSpPr txBox="1"/>
            <p:nvPr/>
          </p:nvSpPr>
          <p:spPr>
            <a:xfrm>
              <a:off x="3266183" y="6796442"/>
              <a:ext cx="7364922" cy="666750"/>
            </a:xfrm>
            <a:prstGeom prst="rect">
              <a:avLst/>
            </a:prstGeom>
          </p:spPr>
          <p:txBody>
            <a:bodyPr lIns="0" tIns="0" rIns="0" bIns="0" rtlCol="0" anchor="t">
              <a:spAutoFit/>
            </a:bodyPr>
            <a:lstStyle/>
            <a:p>
              <a:pPr>
                <a:lnSpc>
                  <a:spcPts val="4200"/>
                </a:lnSpc>
              </a:pPr>
              <a:r>
                <a:rPr lang="en-US" sz="3000" spc="900">
                  <a:solidFill>
                    <a:srgbClr val="000000"/>
                  </a:solidFill>
                  <a:latin typeface="Marcellus"/>
                </a:rPr>
                <a:t>EXISTING PROBLEM</a:t>
              </a:r>
            </a:p>
          </p:txBody>
        </p:sp>
        <p:sp>
          <p:nvSpPr>
            <p:cNvPr id="23" name="TextBox 23"/>
            <p:cNvSpPr txBox="1"/>
            <p:nvPr/>
          </p:nvSpPr>
          <p:spPr>
            <a:xfrm>
              <a:off x="3266183" y="8912389"/>
              <a:ext cx="6312219" cy="666750"/>
            </a:xfrm>
            <a:prstGeom prst="rect">
              <a:avLst/>
            </a:prstGeom>
          </p:spPr>
          <p:txBody>
            <a:bodyPr lIns="0" tIns="0" rIns="0" bIns="0" rtlCol="0" anchor="t">
              <a:spAutoFit/>
            </a:bodyPr>
            <a:lstStyle/>
            <a:p>
              <a:pPr>
                <a:lnSpc>
                  <a:spcPts val="4200"/>
                </a:lnSpc>
              </a:pPr>
              <a:r>
                <a:rPr lang="en-US" sz="3000" spc="900">
                  <a:solidFill>
                    <a:srgbClr val="000000"/>
                  </a:solidFill>
                  <a:latin typeface="Marcellus"/>
                </a:rPr>
                <a:t>SOLUTION</a:t>
              </a:r>
            </a:p>
          </p:txBody>
        </p:sp>
        <p:sp>
          <p:nvSpPr>
            <p:cNvPr id="24" name="TextBox 24"/>
            <p:cNvSpPr txBox="1"/>
            <p:nvPr/>
          </p:nvSpPr>
          <p:spPr>
            <a:xfrm>
              <a:off x="414915" y="471835"/>
              <a:ext cx="1395913" cy="666750"/>
            </a:xfrm>
            <a:prstGeom prst="rect">
              <a:avLst/>
            </a:prstGeom>
          </p:spPr>
          <p:txBody>
            <a:bodyPr lIns="0" tIns="0" rIns="0" bIns="0" rtlCol="0" anchor="t">
              <a:spAutoFit/>
            </a:bodyPr>
            <a:lstStyle/>
            <a:p>
              <a:pPr algn="ctr">
                <a:lnSpc>
                  <a:spcPts val="4200"/>
                </a:lnSpc>
              </a:pPr>
              <a:r>
                <a:rPr lang="en-US" sz="3000" spc="900">
                  <a:solidFill>
                    <a:srgbClr val="000000"/>
                  </a:solidFill>
                  <a:latin typeface="Marcellus"/>
                </a:rPr>
                <a:t>0</a:t>
              </a:r>
            </a:p>
          </p:txBody>
        </p:sp>
        <p:sp>
          <p:nvSpPr>
            <p:cNvPr id="25" name="TextBox 25"/>
            <p:cNvSpPr txBox="1"/>
            <p:nvPr/>
          </p:nvSpPr>
          <p:spPr>
            <a:xfrm>
              <a:off x="414915" y="2580042"/>
              <a:ext cx="1395913" cy="666750"/>
            </a:xfrm>
            <a:prstGeom prst="rect">
              <a:avLst/>
            </a:prstGeom>
          </p:spPr>
          <p:txBody>
            <a:bodyPr lIns="0" tIns="0" rIns="0" bIns="0" rtlCol="0" anchor="t">
              <a:spAutoFit/>
            </a:bodyPr>
            <a:lstStyle/>
            <a:p>
              <a:pPr algn="ctr">
                <a:lnSpc>
                  <a:spcPts val="4200"/>
                </a:lnSpc>
              </a:pPr>
              <a:r>
                <a:rPr lang="en-US" sz="3000" spc="900">
                  <a:solidFill>
                    <a:srgbClr val="000000"/>
                  </a:solidFill>
                  <a:latin typeface="Marcellus"/>
                </a:rPr>
                <a:t>0</a:t>
              </a:r>
            </a:p>
          </p:txBody>
        </p:sp>
        <p:sp>
          <p:nvSpPr>
            <p:cNvPr id="26" name="TextBox 26"/>
            <p:cNvSpPr txBox="1"/>
            <p:nvPr/>
          </p:nvSpPr>
          <p:spPr>
            <a:xfrm>
              <a:off x="414915" y="4683827"/>
              <a:ext cx="1395913" cy="666750"/>
            </a:xfrm>
            <a:prstGeom prst="rect">
              <a:avLst/>
            </a:prstGeom>
          </p:spPr>
          <p:txBody>
            <a:bodyPr lIns="0" tIns="0" rIns="0" bIns="0" rtlCol="0" anchor="t">
              <a:spAutoFit/>
            </a:bodyPr>
            <a:lstStyle/>
            <a:p>
              <a:pPr algn="ctr">
                <a:lnSpc>
                  <a:spcPts val="4200"/>
                </a:lnSpc>
              </a:pPr>
              <a:r>
                <a:rPr lang="en-US" sz="3000" spc="900">
                  <a:solidFill>
                    <a:srgbClr val="000000"/>
                  </a:solidFill>
                  <a:latin typeface="Marcellus"/>
                </a:rPr>
                <a:t>0</a:t>
              </a:r>
            </a:p>
          </p:txBody>
        </p:sp>
        <p:sp>
          <p:nvSpPr>
            <p:cNvPr id="27" name="TextBox 27"/>
            <p:cNvSpPr txBox="1"/>
            <p:nvPr/>
          </p:nvSpPr>
          <p:spPr>
            <a:xfrm>
              <a:off x="414915" y="6795896"/>
              <a:ext cx="1395913" cy="666750"/>
            </a:xfrm>
            <a:prstGeom prst="rect">
              <a:avLst/>
            </a:prstGeom>
          </p:spPr>
          <p:txBody>
            <a:bodyPr lIns="0" tIns="0" rIns="0" bIns="0" rtlCol="0" anchor="t">
              <a:spAutoFit/>
            </a:bodyPr>
            <a:lstStyle/>
            <a:p>
              <a:pPr algn="ctr">
                <a:lnSpc>
                  <a:spcPts val="4200"/>
                </a:lnSpc>
              </a:pPr>
              <a:r>
                <a:rPr lang="en-US" sz="3000" spc="900">
                  <a:solidFill>
                    <a:srgbClr val="000000"/>
                  </a:solidFill>
                  <a:latin typeface="Marcellus"/>
                </a:rPr>
                <a:t>0</a:t>
              </a:r>
            </a:p>
          </p:txBody>
        </p:sp>
        <p:sp>
          <p:nvSpPr>
            <p:cNvPr id="28" name="TextBox 28"/>
            <p:cNvSpPr txBox="1"/>
            <p:nvPr/>
          </p:nvSpPr>
          <p:spPr>
            <a:xfrm>
              <a:off x="414915" y="8916804"/>
              <a:ext cx="1395913" cy="666750"/>
            </a:xfrm>
            <a:prstGeom prst="rect">
              <a:avLst/>
            </a:prstGeom>
          </p:spPr>
          <p:txBody>
            <a:bodyPr lIns="0" tIns="0" rIns="0" bIns="0" rtlCol="0" anchor="t">
              <a:spAutoFit/>
            </a:bodyPr>
            <a:lstStyle/>
            <a:p>
              <a:pPr algn="ctr">
                <a:lnSpc>
                  <a:spcPts val="4200"/>
                </a:lnSpc>
              </a:pPr>
              <a:r>
                <a:rPr lang="en-US" sz="3000" spc="900">
                  <a:solidFill>
                    <a:srgbClr val="000000"/>
                  </a:solidFill>
                  <a:latin typeface="Marcellus"/>
                </a:rPr>
                <a:t>0</a:t>
              </a:r>
            </a:p>
          </p:txBody>
        </p:sp>
      </p:grpSp>
      <p:grpSp>
        <p:nvGrpSpPr>
          <p:cNvPr id="29" name="Group 29"/>
          <p:cNvGrpSpPr/>
          <p:nvPr/>
        </p:nvGrpSpPr>
        <p:grpSpPr>
          <a:xfrm>
            <a:off x="1028700" y="1253983"/>
            <a:ext cx="4489032" cy="5467356"/>
            <a:chOff x="0" y="0"/>
            <a:chExt cx="5985377" cy="7289808"/>
          </a:xfrm>
        </p:grpSpPr>
        <p:pic>
          <p:nvPicPr>
            <p:cNvPr id="30" name="Picture 30"/>
            <p:cNvPicPr>
              <a:picLocks noChangeAspect="1"/>
            </p:cNvPicPr>
            <p:nvPr/>
          </p:nvPicPr>
          <p:blipFill>
            <a:blip r:embed="rId2"/>
            <a:srcRect l="22614" r="22614"/>
            <a:stretch>
              <a:fillRect/>
            </a:stretch>
          </p:blipFill>
          <p:spPr>
            <a:xfrm>
              <a:off x="0" y="0"/>
              <a:ext cx="5985377" cy="7289808"/>
            </a:xfrm>
            <a:prstGeom prst="rect">
              <a:avLst/>
            </a:prstGeom>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219200" y="3619500"/>
            <a:ext cx="4117211" cy="4878639"/>
            <a:chOff x="0" y="0"/>
            <a:chExt cx="5489615" cy="6504851"/>
          </a:xfrm>
        </p:grpSpPr>
        <p:pic>
          <p:nvPicPr>
            <p:cNvPr id="3" name="Picture 3"/>
            <p:cNvPicPr>
              <a:picLocks noChangeAspect="1"/>
            </p:cNvPicPr>
            <p:nvPr/>
          </p:nvPicPr>
          <p:blipFill>
            <a:blip r:embed="rId2"/>
            <a:srcRect t="16629" b="16629"/>
            <a:stretch>
              <a:fillRect/>
            </a:stretch>
          </p:blipFill>
          <p:spPr>
            <a:xfrm>
              <a:off x="0" y="0"/>
              <a:ext cx="5489615" cy="6504851"/>
            </a:xfrm>
            <a:prstGeom prst="rect">
              <a:avLst/>
            </a:prstGeom>
          </p:spPr>
        </p:pic>
      </p:grpSp>
      <p:sp>
        <p:nvSpPr>
          <p:cNvPr id="4" name="TextBox 4"/>
          <p:cNvSpPr txBox="1"/>
          <p:nvPr/>
        </p:nvSpPr>
        <p:spPr>
          <a:xfrm>
            <a:off x="1028700" y="885825"/>
            <a:ext cx="5819433" cy="1147196"/>
          </a:xfrm>
          <a:prstGeom prst="rect">
            <a:avLst/>
          </a:prstGeom>
        </p:spPr>
        <p:txBody>
          <a:bodyPr lIns="0" tIns="0" rIns="0" bIns="0" rtlCol="0" anchor="t">
            <a:spAutoFit/>
          </a:bodyPr>
          <a:lstStyle/>
          <a:p>
            <a:pPr>
              <a:lnSpc>
                <a:spcPts val="9230"/>
              </a:lnSpc>
            </a:pPr>
            <a:r>
              <a:rPr lang="en-US" sz="6593" spc="659">
                <a:solidFill>
                  <a:srgbClr val="000000"/>
                </a:solidFill>
                <a:latin typeface="Tenor Sans"/>
              </a:rPr>
              <a:t>OUTLINE</a:t>
            </a:r>
          </a:p>
        </p:txBody>
      </p:sp>
      <p:sp>
        <p:nvSpPr>
          <p:cNvPr id="5" name="TextBox 5"/>
          <p:cNvSpPr txBox="1"/>
          <p:nvPr/>
        </p:nvSpPr>
        <p:spPr>
          <a:xfrm>
            <a:off x="6400800" y="2552700"/>
            <a:ext cx="11131030" cy="7006790"/>
          </a:xfrm>
          <a:prstGeom prst="rect">
            <a:avLst/>
          </a:prstGeom>
        </p:spPr>
        <p:txBody>
          <a:bodyPr lIns="0" tIns="0" rIns="0" bIns="0" rtlCol="0" anchor="t">
            <a:spAutoFit/>
          </a:bodyPr>
          <a:lstStyle/>
          <a:p>
            <a:pPr algn="just">
              <a:lnSpc>
                <a:spcPct val="150000"/>
              </a:lnSpc>
            </a:pPr>
            <a:r>
              <a:rPr lang="en-US" sz="4400" dirty="0">
                <a:solidFill>
                  <a:srgbClr val="000000"/>
                </a:solidFill>
                <a:latin typeface="Marcellus"/>
              </a:rPr>
              <a:t>Our K-Drama Movie Analytics website is your hub for all things K-Drama. Explore our extensive K-Drama database, dive into insightful analytics, and stay updated with the latest industry news. Whether you're a seasoned fan or new to K-Dramas, we've got you covered.</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143000" y="3162300"/>
            <a:ext cx="5737622" cy="5320734"/>
          </a:xfrm>
          <a:prstGeom prst="rect">
            <a:avLst/>
          </a:prstGeom>
        </p:spPr>
        <p:txBody>
          <a:bodyPr lIns="0" tIns="0" rIns="0" bIns="0" rtlCol="0" anchor="t">
            <a:spAutoFit/>
          </a:bodyPr>
          <a:lstStyle/>
          <a:p>
            <a:pPr algn="ctr">
              <a:lnSpc>
                <a:spcPts val="3881"/>
              </a:lnSpc>
              <a:spcBef>
                <a:spcPct val="0"/>
              </a:spcBef>
            </a:pPr>
            <a:endParaRPr dirty="0"/>
          </a:p>
          <a:p>
            <a:pPr algn="ctr">
              <a:lnSpc>
                <a:spcPts val="3881"/>
              </a:lnSpc>
              <a:spcBef>
                <a:spcPct val="0"/>
              </a:spcBef>
            </a:pPr>
            <a:endParaRPr dirty="0"/>
          </a:p>
          <a:p>
            <a:pPr algn="ctr">
              <a:lnSpc>
                <a:spcPts val="3881"/>
              </a:lnSpc>
              <a:spcBef>
                <a:spcPct val="0"/>
              </a:spcBef>
            </a:pPr>
            <a:endParaRPr dirty="0"/>
          </a:p>
          <a:p>
            <a:pPr algn="ctr">
              <a:lnSpc>
                <a:spcPts val="3881"/>
              </a:lnSpc>
              <a:spcBef>
                <a:spcPct val="0"/>
              </a:spcBef>
            </a:pPr>
            <a:endParaRPr dirty="0"/>
          </a:p>
          <a:p>
            <a:pPr algn="ctr">
              <a:lnSpc>
                <a:spcPts val="3881"/>
              </a:lnSpc>
              <a:spcBef>
                <a:spcPct val="0"/>
              </a:spcBef>
            </a:pPr>
            <a:r>
              <a:rPr lang="en-US" sz="2772" spc="831" dirty="0">
                <a:solidFill>
                  <a:srgbClr val="000000"/>
                </a:solidFill>
                <a:latin typeface="Marcellus"/>
              </a:rPr>
              <a:t>                  </a:t>
            </a:r>
          </a:p>
          <a:p>
            <a:pPr algn="ctr">
              <a:lnSpc>
                <a:spcPts val="3881"/>
              </a:lnSpc>
              <a:spcBef>
                <a:spcPct val="0"/>
              </a:spcBef>
            </a:pPr>
            <a:r>
              <a:rPr lang="en-US" sz="2772" spc="831" dirty="0">
                <a:solidFill>
                  <a:srgbClr val="000000"/>
                </a:solidFill>
                <a:latin typeface="Marcellus"/>
              </a:rPr>
              <a:t>       </a:t>
            </a:r>
            <a:r>
              <a:rPr lang="en-US" sz="2772" spc="831" dirty="0">
                <a:solidFill>
                  <a:srgbClr val="6A6A6A"/>
                </a:solidFill>
                <a:ea typeface="Marcellus"/>
              </a:rPr>
              <a:t>한국 드라마</a:t>
            </a:r>
            <a:r>
              <a:rPr lang="en-US" sz="2772" spc="831" dirty="0">
                <a:solidFill>
                  <a:srgbClr val="000000"/>
                </a:solidFill>
                <a:latin typeface="Marcellus"/>
              </a:rPr>
              <a:t>         </a:t>
            </a:r>
          </a:p>
          <a:p>
            <a:pPr algn="ctr">
              <a:lnSpc>
                <a:spcPts val="3881"/>
              </a:lnSpc>
              <a:spcBef>
                <a:spcPct val="0"/>
              </a:spcBef>
            </a:pPr>
            <a:endParaRPr lang="en-US" sz="2772" spc="831" dirty="0">
              <a:solidFill>
                <a:srgbClr val="000000"/>
              </a:solidFill>
              <a:latin typeface="Marcellus"/>
            </a:endParaRPr>
          </a:p>
          <a:p>
            <a:pPr algn="ctr">
              <a:lnSpc>
                <a:spcPts val="3881"/>
              </a:lnSpc>
              <a:spcBef>
                <a:spcPct val="0"/>
              </a:spcBef>
            </a:pPr>
            <a:endParaRPr lang="en-US" sz="2772" spc="831" dirty="0">
              <a:solidFill>
                <a:srgbClr val="000000"/>
              </a:solidFill>
              <a:latin typeface="Marcellus"/>
            </a:endParaRPr>
          </a:p>
          <a:p>
            <a:pPr algn="ctr">
              <a:lnSpc>
                <a:spcPts val="3881"/>
              </a:lnSpc>
              <a:spcBef>
                <a:spcPct val="0"/>
              </a:spcBef>
            </a:pPr>
            <a:endParaRPr lang="en-US" sz="2772" spc="831" dirty="0">
              <a:solidFill>
                <a:srgbClr val="000000"/>
              </a:solidFill>
              <a:latin typeface="Marcellus"/>
            </a:endParaRPr>
          </a:p>
          <a:p>
            <a:pPr algn="ctr">
              <a:lnSpc>
                <a:spcPts val="3881"/>
              </a:lnSpc>
              <a:spcBef>
                <a:spcPct val="0"/>
              </a:spcBef>
            </a:pPr>
            <a:endParaRPr lang="en-US" sz="2772" spc="831" dirty="0">
              <a:solidFill>
                <a:srgbClr val="000000"/>
              </a:solidFill>
              <a:latin typeface="Marcellus"/>
            </a:endParaRPr>
          </a:p>
          <a:p>
            <a:pPr algn="ctr">
              <a:lnSpc>
                <a:spcPts val="3881"/>
              </a:lnSpc>
              <a:spcBef>
                <a:spcPct val="0"/>
              </a:spcBef>
            </a:pPr>
            <a:endParaRPr lang="en-US" sz="2772" spc="831" dirty="0">
              <a:solidFill>
                <a:srgbClr val="000000"/>
              </a:solidFill>
              <a:latin typeface="Marcellus"/>
            </a:endParaRPr>
          </a:p>
        </p:txBody>
      </p:sp>
      <p:sp>
        <p:nvSpPr>
          <p:cNvPr id="3" name="TextBox 3"/>
          <p:cNvSpPr txBox="1"/>
          <p:nvPr/>
        </p:nvSpPr>
        <p:spPr>
          <a:xfrm>
            <a:off x="4648200" y="3619500"/>
            <a:ext cx="13237130" cy="5995616"/>
          </a:xfrm>
          <a:prstGeom prst="rect">
            <a:avLst/>
          </a:prstGeom>
        </p:spPr>
        <p:txBody>
          <a:bodyPr lIns="0" tIns="0" rIns="0" bIns="0" rtlCol="0" anchor="t">
            <a:spAutoFit/>
          </a:bodyPr>
          <a:lstStyle/>
          <a:p>
            <a:pPr>
              <a:lnSpc>
                <a:spcPts val="6758"/>
              </a:lnSpc>
            </a:pPr>
            <a:r>
              <a:rPr lang="en-US" sz="3187" spc="956" dirty="0">
                <a:solidFill>
                  <a:srgbClr val="000000"/>
                </a:solidFill>
                <a:latin typeface="Marcellus"/>
              </a:rPr>
              <a:t>|-JUN/21 - REGITERED FOR HACKCHALLENGE</a:t>
            </a:r>
          </a:p>
          <a:p>
            <a:pPr>
              <a:lnSpc>
                <a:spcPts val="6758"/>
              </a:lnSpc>
            </a:pPr>
            <a:r>
              <a:rPr lang="en-US" sz="3187" spc="956" dirty="0">
                <a:solidFill>
                  <a:srgbClr val="000000"/>
                </a:solidFill>
                <a:latin typeface="Marcellus"/>
              </a:rPr>
              <a:t>|-JUL/28 - COMPLETION OF BOOTCAMP 02</a:t>
            </a:r>
          </a:p>
          <a:p>
            <a:pPr>
              <a:lnSpc>
                <a:spcPts val="6758"/>
              </a:lnSpc>
            </a:pPr>
            <a:r>
              <a:rPr lang="en-US" sz="3187" spc="956" dirty="0">
                <a:solidFill>
                  <a:srgbClr val="000000"/>
                </a:solidFill>
                <a:latin typeface="Marcellus"/>
              </a:rPr>
              <a:t>|-JUL/21 - IDEA SUBMISSION FOR PROJECT</a:t>
            </a:r>
          </a:p>
          <a:p>
            <a:pPr>
              <a:lnSpc>
                <a:spcPts val="6758"/>
              </a:lnSpc>
            </a:pPr>
            <a:r>
              <a:rPr lang="en-US" sz="3187" spc="956" dirty="0">
                <a:solidFill>
                  <a:srgbClr val="000000"/>
                </a:solidFill>
                <a:latin typeface="Marcellus"/>
              </a:rPr>
              <a:t>|-AUG/07 - STARTED FRONTEND</a:t>
            </a:r>
          </a:p>
          <a:p>
            <a:pPr>
              <a:lnSpc>
                <a:spcPts val="6758"/>
              </a:lnSpc>
            </a:pPr>
            <a:r>
              <a:rPr lang="en-US" sz="3187" spc="956" dirty="0">
                <a:solidFill>
                  <a:srgbClr val="000000"/>
                </a:solidFill>
                <a:latin typeface="Marcellus"/>
              </a:rPr>
              <a:t>|-AUG/10 - STATERD COGNOS ANALYSIS</a:t>
            </a:r>
          </a:p>
          <a:p>
            <a:pPr>
              <a:lnSpc>
                <a:spcPts val="6758"/>
              </a:lnSpc>
            </a:pPr>
            <a:r>
              <a:rPr lang="en-US" sz="3187" spc="956" dirty="0">
                <a:solidFill>
                  <a:srgbClr val="000000"/>
                </a:solidFill>
                <a:latin typeface="Marcellus"/>
              </a:rPr>
              <a:t>|-AUG/21 – STATERD BACKEND</a:t>
            </a:r>
          </a:p>
          <a:p>
            <a:pPr>
              <a:lnSpc>
                <a:spcPts val="6758"/>
              </a:lnSpc>
            </a:pPr>
            <a:r>
              <a:rPr lang="en-US" sz="3187" spc="956" dirty="0">
                <a:solidFill>
                  <a:srgbClr val="000000"/>
                </a:solidFill>
                <a:latin typeface="Marcellus"/>
              </a:rPr>
              <a:t>|-AUG/30 - COMPLETED PROJECT</a:t>
            </a:r>
          </a:p>
        </p:txBody>
      </p:sp>
      <p:sp>
        <p:nvSpPr>
          <p:cNvPr id="4" name="TextBox 4"/>
          <p:cNvSpPr txBox="1"/>
          <p:nvPr/>
        </p:nvSpPr>
        <p:spPr>
          <a:xfrm>
            <a:off x="1646867" y="1530556"/>
            <a:ext cx="6808005" cy="1185545"/>
          </a:xfrm>
          <a:prstGeom prst="rect">
            <a:avLst/>
          </a:prstGeom>
        </p:spPr>
        <p:txBody>
          <a:bodyPr lIns="0" tIns="0" rIns="0" bIns="0" rtlCol="0" anchor="t">
            <a:spAutoFit/>
          </a:bodyPr>
          <a:lstStyle/>
          <a:p>
            <a:pPr algn="ctr">
              <a:lnSpc>
                <a:spcPts val="9730"/>
              </a:lnSpc>
              <a:spcBef>
                <a:spcPct val="0"/>
              </a:spcBef>
            </a:pPr>
            <a:r>
              <a:rPr lang="en-US" sz="6950" spc="2085" dirty="0">
                <a:solidFill>
                  <a:srgbClr val="000000"/>
                </a:solidFill>
                <a:latin typeface="Marcellus"/>
              </a:rPr>
              <a:t>TIMELINE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3327617"/>
            <a:ext cx="7818990" cy="5930683"/>
            <a:chOff x="0" y="0"/>
            <a:chExt cx="10425320" cy="7907577"/>
          </a:xfrm>
        </p:grpSpPr>
        <p:pic>
          <p:nvPicPr>
            <p:cNvPr id="3" name="Picture 3"/>
            <p:cNvPicPr>
              <a:picLocks noChangeAspect="1"/>
            </p:cNvPicPr>
            <p:nvPr/>
          </p:nvPicPr>
          <p:blipFill>
            <a:blip r:embed="rId2"/>
            <a:srcRect t="12075" b="12075"/>
            <a:stretch>
              <a:fillRect/>
            </a:stretch>
          </p:blipFill>
          <p:spPr>
            <a:xfrm>
              <a:off x="0" y="0"/>
              <a:ext cx="10425320" cy="7907577"/>
            </a:xfrm>
            <a:prstGeom prst="rect">
              <a:avLst/>
            </a:prstGeom>
          </p:spPr>
        </p:pic>
      </p:grpSp>
      <p:sp>
        <p:nvSpPr>
          <p:cNvPr id="4" name="TextBox 4"/>
          <p:cNvSpPr txBox="1"/>
          <p:nvPr/>
        </p:nvSpPr>
        <p:spPr>
          <a:xfrm>
            <a:off x="1028700" y="369253"/>
            <a:ext cx="16090801" cy="2415533"/>
          </a:xfrm>
          <a:prstGeom prst="rect">
            <a:avLst/>
          </a:prstGeom>
        </p:spPr>
        <p:txBody>
          <a:bodyPr lIns="0" tIns="0" rIns="0" bIns="0" rtlCol="0" anchor="t">
            <a:spAutoFit/>
          </a:bodyPr>
          <a:lstStyle/>
          <a:p>
            <a:pPr>
              <a:lnSpc>
                <a:spcPts val="9730"/>
              </a:lnSpc>
            </a:pPr>
            <a:r>
              <a:rPr lang="en-US" sz="6950" dirty="0">
                <a:solidFill>
                  <a:srgbClr val="000000"/>
                </a:solidFill>
                <a:latin typeface="Marcellus"/>
              </a:rPr>
              <a:t>WEB BASED </a:t>
            </a:r>
          </a:p>
          <a:p>
            <a:pPr>
              <a:lnSpc>
                <a:spcPts val="9730"/>
              </a:lnSpc>
            </a:pPr>
            <a:r>
              <a:rPr lang="en-US" sz="6950" dirty="0">
                <a:solidFill>
                  <a:srgbClr val="000000"/>
                </a:solidFill>
                <a:latin typeface="Marcellus"/>
              </a:rPr>
              <a:t>DATA PROJECT</a:t>
            </a:r>
          </a:p>
        </p:txBody>
      </p:sp>
      <p:sp>
        <p:nvSpPr>
          <p:cNvPr id="5" name="TextBox 5"/>
          <p:cNvSpPr txBox="1"/>
          <p:nvPr/>
        </p:nvSpPr>
        <p:spPr>
          <a:xfrm>
            <a:off x="8400287" y="3597769"/>
            <a:ext cx="9626424" cy="5951886"/>
          </a:xfrm>
          <a:prstGeom prst="rect">
            <a:avLst/>
          </a:prstGeom>
        </p:spPr>
        <p:txBody>
          <a:bodyPr lIns="0" tIns="0" rIns="0" bIns="0" rtlCol="0" anchor="t">
            <a:spAutoFit/>
          </a:bodyPr>
          <a:lstStyle/>
          <a:p>
            <a:pPr algn="just">
              <a:lnSpc>
                <a:spcPct val="200000"/>
              </a:lnSpc>
            </a:pPr>
            <a:r>
              <a:rPr lang="en-US" sz="3299" spc="989" dirty="0">
                <a:solidFill>
                  <a:srgbClr val="000000"/>
                </a:solidFill>
                <a:latin typeface="Marcellus"/>
              </a:rPr>
              <a:t>Our Analytics project provides users with comprehensive data which assists them in evaluating about data about k-drama that are best for them.</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991116" y="1028700"/>
            <a:ext cx="7268184" cy="8229600"/>
            <a:chOff x="0" y="0"/>
            <a:chExt cx="9690912" cy="10972800"/>
          </a:xfrm>
        </p:grpSpPr>
        <p:pic>
          <p:nvPicPr>
            <p:cNvPr id="3" name="Picture 3"/>
            <p:cNvPicPr>
              <a:picLocks noChangeAspect="1"/>
            </p:cNvPicPr>
            <p:nvPr/>
          </p:nvPicPr>
          <p:blipFill>
            <a:blip r:embed="rId2"/>
            <a:srcRect t="770" b="770"/>
            <a:stretch>
              <a:fillRect/>
            </a:stretch>
          </p:blipFill>
          <p:spPr>
            <a:xfrm>
              <a:off x="0" y="0"/>
              <a:ext cx="9690912" cy="10972800"/>
            </a:xfrm>
            <a:prstGeom prst="rect">
              <a:avLst/>
            </a:prstGeom>
          </p:spPr>
        </p:pic>
      </p:grpSp>
      <p:sp>
        <p:nvSpPr>
          <p:cNvPr id="4" name="TextBox 4"/>
          <p:cNvSpPr txBox="1"/>
          <p:nvPr/>
        </p:nvSpPr>
        <p:spPr>
          <a:xfrm>
            <a:off x="726822" y="512582"/>
            <a:ext cx="7151794" cy="2318991"/>
          </a:xfrm>
          <a:prstGeom prst="rect">
            <a:avLst/>
          </a:prstGeom>
        </p:spPr>
        <p:txBody>
          <a:bodyPr lIns="0" tIns="0" rIns="0" bIns="0" rtlCol="0" anchor="t">
            <a:spAutoFit/>
          </a:bodyPr>
          <a:lstStyle/>
          <a:p>
            <a:pPr>
              <a:lnSpc>
                <a:spcPts val="9230"/>
              </a:lnSpc>
            </a:pPr>
            <a:r>
              <a:rPr lang="en-US" sz="6593" spc="659">
                <a:solidFill>
                  <a:srgbClr val="000000"/>
                </a:solidFill>
                <a:latin typeface="Tenor Sans"/>
              </a:rPr>
              <a:t>PROBLEM FACED</a:t>
            </a:r>
          </a:p>
        </p:txBody>
      </p:sp>
      <p:sp>
        <p:nvSpPr>
          <p:cNvPr id="5" name="TextBox 5"/>
          <p:cNvSpPr txBox="1"/>
          <p:nvPr/>
        </p:nvSpPr>
        <p:spPr>
          <a:xfrm>
            <a:off x="533400" y="3400430"/>
            <a:ext cx="8115300" cy="6240781"/>
          </a:xfrm>
          <a:prstGeom prst="rect">
            <a:avLst/>
          </a:prstGeom>
        </p:spPr>
        <p:txBody>
          <a:bodyPr lIns="0" tIns="0" rIns="0" bIns="0" rtlCol="0" anchor="t">
            <a:spAutoFit/>
          </a:bodyPr>
          <a:lstStyle/>
          <a:p>
            <a:pPr algn="just">
              <a:lnSpc>
                <a:spcPts val="5009"/>
              </a:lnSpc>
            </a:pPr>
            <a:r>
              <a:rPr lang="en-US" sz="2999" spc="203">
                <a:solidFill>
                  <a:srgbClr val="000000"/>
                </a:solidFill>
                <a:latin typeface="Marcellus"/>
              </a:rPr>
              <a:t>In entertainment data analytics, notably for K-Dramas, challenges persist in ensuring strong data privacy amid growing data volumes, improving data quality, mitigating potential biases, and harmonizing monetization with user experience. Successfully addressing these issues is pivotal for sustaining industry growth and delivering valuable insights to users.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571651" y="1028700"/>
            <a:ext cx="6687649" cy="8229600"/>
            <a:chOff x="0" y="0"/>
            <a:chExt cx="8916866" cy="10972800"/>
          </a:xfrm>
        </p:grpSpPr>
        <p:pic>
          <p:nvPicPr>
            <p:cNvPr id="3" name="Picture 3"/>
            <p:cNvPicPr>
              <a:picLocks noChangeAspect="1"/>
            </p:cNvPicPr>
            <p:nvPr/>
          </p:nvPicPr>
          <p:blipFill>
            <a:blip r:embed="rId2"/>
            <a:srcRect l="21252" r="21252"/>
            <a:stretch>
              <a:fillRect/>
            </a:stretch>
          </p:blipFill>
          <p:spPr>
            <a:xfrm>
              <a:off x="0" y="0"/>
              <a:ext cx="8916866" cy="10972800"/>
            </a:xfrm>
            <a:prstGeom prst="rect">
              <a:avLst/>
            </a:prstGeom>
          </p:spPr>
        </p:pic>
      </p:grpSp>
      <p:sp>
        <p:nvSpPr>
          <p:cNvPr id="4" name="TextBox 4"/>
          <p:cNvSpPr txBox="1"/>
          <p:nvPr/>
        </p:nvSpPr>
        <p:spPr>
          <a:xfrm>
            <a:off x="726822" y="512582"/>
            <a:ext cx="7151794" cy="2318991"/>
          </a:xfrm>
          <a:prstGeom prst="rect">
            <a:avLst/>
          </a:prstGeom>
        </p:spPr>
        <p:txBody>
          <a:bodyPr lIns="0" tIns="0" rIns="0" bIns="0" rtlCol="0" anchor="t">
            <a:spAutoFit/>
          </a:bodyPr>
          <a:lstStyle/>
          <a:p>
            <a:pPr>
              <a:lnSpc>
                <a:spcPts val="9230"/>
              </a:lnSpc>
            </a:pPr>
            <a:r>
              <a:rPr lang="en-US" sz="6593" spc="659">
                <a:solidFill>
                  <a:srgbClr val="000000"/>
                </a:solidFill>
                <a:latin typeface="Tenor Sans"/>
              </a:rPr>
              <a:t>PROPOSED SOLUTION</a:t>
            </a:r>
          </a:p>
        </p:txBody>
      </p:sp>
      <p:sp>
        <p:nvSpPr>
          <p:cNvPr id="5" name="TextBox 5"/>
          <p:cNvSpPr txBox="1"/>
          <p:nvPr/>
        </p:nvSpPr>
        <p:spPr>
          <a:xfrm>
            <a:off x="726822" y="3412732"/>
            <a:ext cx="8765499" cy="5509135"/>
          </a:xfrm>
          <a:prstGeom prst="rect">
            <a:avLst/>
          </a:prstGeom>
        </p:spPr>
        <p:txBody>
          <a:bodyPr lIns="0" tIns="0" rIns="0" bIns="0" rtlCol="0" anchor="t">
            <a:spAutoFit/>
          </a:bodyPr>
          <a:lstStyle/>
          <a:p>
            <a:pPr algn="just">
              <a:lnSpc>
                <a:spcPts val="5535"/>
              </a:lnSpc>
            </a:pPr>
            <a:r>
              <a:rPr lang="en-US" sz="3199" spc="140">
                <a:solidFill>
                  <a:srgbClr val="000000"/>
                </a:solidFill>
                <a:latin typeface="Marcellus"/>
              </a:rPr>
              <a:t>To overcome challenges in KDrama analytics, prioritize data privacy and quality, employ bias-mitigation techniques, and strike a balance between monetization and user experience. Continuous user engagement and adherence to regulatory standards are also crucial for long-term success in this dynamic industry.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1"/>
          <p:cNvGrpSpPr/>
          <p:nvPr/>
        </p:nvGrpSpPr>
        <p:grpSpPr>
          <a:xfrm>
            <a:off x="1028700" y="1253983"/>
            <a:ext cx="6578957" cy="5467356"/>
            <a:chOff x="0" y="0"/>
            <a:chExt cx="8771943" cy="7289808"/>
          </a:xfrm>
        </p:grpSpPr>
        <p:pic>
          <p:nvPicPr>
            <p:cNvPr id="12" name="Picture 12"/>
            <p:cNvPicPr>
              <a:picLocks noChangeAspect="1"/>
            </p:cNvPicPr>
            <p:nvPr/>
          </p:nvPicPr>
          <p:blipFill>
            <a:blip r:embed="rId2">
              <a:alphaModFix amt="31999"/>
            </a:blip>
            <a:srcRect t="8448" b="8448"/>
            <a:stretch>
              <a:fillRect/>
            </a:stretch>
          </p:blipFill>
          <p:spPr>
            <a:xfrm>
              <a:off x="0" y="0"/>
              <a:ext cx="8771943" cy="7289808"/>
            </a:xfrm>
            <a:prstGeom prst="rect">
              <a:avLst/>
            </a:prstGeom>
          </p:spPr>
        </p:pic>
      </p:grpSp>
      <p:sp>
        <p:nvSpPr>
          <p:cNvPr id="19" name="TextBox 19"/>
          <p:cNvSpPr txBox="1"/>
          <p:nvPr/>
        </p:nvSpPr>
        <p:spPr>
          <a:xfrm>
            <a:off x="982722" y="8391572"/>
            <a:ext cx="6726912" cy="679451"/>
          </a:xfrm>
          <a:prstGeom prst="rect">
            <a:avLst/>
          </a:prstGeom>
        </p:spPr>
        <p:txBody>
          <a:bodyPr lIns="0" tIns="0" rIns="0" bIns="0" rtlCol="0" anchor="t">
            <a:spAutoFit/>
          </a:bodyPr>
          <a:lstStyle/>
          <a:p>
            <a:pPr algn="ctr">
              <a:lnSpc>
                <a:spcPts val="5599"/>
              </a:lnSpc>
              <a:spcBef>
                <a:spcPct val="0"/>
              </a:spcBef>
            </a:pPr>
            <a:r>
              <a:rPr lang="en-US" sz="3999" spc="1199">
                <a:solidFill>
                  <a:srgbClr val="000000"/>
                </a:solidFill>
                <a:latin typeface="Marcellus"/>
              </a:rPr>
              <a:t>PLATFORMES USED</a:t>
            </a:r>
          </a:p>
        </p:txBody>
      </p:sp>
      <p:grpSp>
        <p:nvGrpSpPr>
          <p:cNvPr id="25" name="Group 24">
            <a:extLst>
              <a:ext uri="{FF2B5EF4-FFF2-40B4-BE49-F238E27FC236}">
                <a16:creationId xmlns:a16="http://schemas.microsoft.com/office/drawing/2014/main" id="{1A7A5B61-9E6F-A5D6-0444-2D305F78EE3D}"/>
              </a:ext>
            </a:extLst>
          </p:cNvPr>
          <p:cNvGrpSpPr/>
          <p:nvPr/>
        </p:nvGrpSpPr>
        <p:grpSpPr>
          <a:xfrm>
            <a:off x="10058400" y="1352954"/>
            <a:ext cx="7248765" cy="6108023"/>
            <a:chOff x="10058400" y="1352954"/>
            <a:chExt cx="7248765" cy="6108023"/>
          </a:xfrm>
        </p:grpSpPr>
        <p:grpSp>
          <p:nvGrpSpPr>
            <p:cNvPr id="2" name="Group 2"/>
            <p:cNvGrpSpPr/>
            <p:nvPr/>
          </p:nvGrpSpPr>
          <p:grpSpPr>
            <a:xfrm>
              <a:off x="10075498" y="1352954"/>
              <a:ext cx="1669308" cy="1250677"/>
              <a:chOff x="0" y="0"/>
              <a:chExt cx="439653" cy="329396"/>
            </a:xfrm>
          </p:grpSpPr>
          <p:sp>
            <p:nvSpPr>
              <p:cNvPr id="3" name="Freeform 3"/>
              <p:cNvSpPr/>
              <p:nvPr/>
            </p:nvSpPr>
            <p:spPr>
              <a:xfrm>
                <a:off x="0" y="0"/>
                <a:ext cx="439653" cy="329396"/>
              </a:xfrm>
              <a:custGeom>
                <a:avLst/>
                <a:gdLst/>
                <a:ahLst/>
                <a:cxnLst/>
                <a:rect l="l" t="t" r="r" b="b"/>
                <a:pathLst>
                  <a:path w="439653" h="329396">
                    <a:moveTo>
                      <a:pt x="0" y="0"/>
                    </a:moveTo>
                    <a:lnTo>
                      <a:pt x="439653" y="0"/>
                    </a:lnTo>
                    <a:lnTo>
                      <a:pt x="439653" y="329396"/>
                    </a:lnTo>
                    <a:lnTo>
                      <a:pt x="0" y="329396"/>
                    </a:lnTo>
                    <a:lnTo>
                      <a:pt x="0" y="0"/>
                    </a:lnTo>
                  </a:path>
                </a:pathLst>
              </a:custGeom>
              <a:solidFill>
                <a:srgbClr val="F6F6F6"/>
              </a:solidFill>
            </p:spPr>
            <p:txBody>
              <a:bodyPr/>
              <a:lstStyle/>
              <a:p>
                <a:endParaRPr lang="en-IN"/>
              </a:p>
            </p:txBody>
          </p:sp>
          <p:sp>
            <p:nvSpPr>
              <p:cNvPr id="4" name="TextBox 4"/>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10058401" y="2789449"/>
              <a:ext cx="3103198" cy="3230765"/>
              <a:chOff x="-4503" y="-38100"/>
              <a:chExt cx="817303" cy="850900"/>
            </a:xfrm>
          </p:grpSpPr>
          <p:sp>
            <p:nvSpPr>
              <p:cNvPr id="6" name="Freeform 6"/>
              <p:cNvSpPr/>
              <p:nvPr/>
            </p:nvSpPr>
            <p:spPr>
              <a:xfrm>
                <a:off x="-4503" y="-108"/>
                <a:ext cx="439653" cy="329396"/>
              </a:xfrm>
              <a:custGeom>
                <a:avLst/>
                <a:gdLst/>
                <a:ahLst/>
                <a:cxnLst/>
                <a:rect l="l" t="t" r="r" b="b"/>
                <a:pathLst>
                  <a:path w="439653" h="329396">
                    <a:moveTo>
                      <a:pt x="0" y="0"/>
                    </a:moveTo>
                    <a:lnTo>
                      <a:pt x="439653" y="0"/>
                    </a:lnTo>
                    <a:lnTo>
                      <a:pt x="439653" y="329396"/>
                    </a:lnTo>
                    <a:lnTo>
                      <a:pt x="0" y="329396"/>
                    </a:lnTo>
                    <a:lnTo>
                      <a:pt x="0" y="0"/>
                    </a:lnTo>
                  </a:path>
                </a:pathLst>
              </a:custGeom>
              <a:solidFill>
                <a:srgbClr val="F6F6F6"/>
              </a:solidFill>
            </p:spPr>
            <p:txBody>
              <a:bodyPr/>
              <a:lstStyle/>
              <a:p>
                <a:endParaRPr lang="en-IN"/>
              </a:p>
            </p:txBody>
          </p:sp>
          <p:sp>
            <p:nvSpPr>
              <p:cNvPr id="7" name="TextBox 7"/>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p:cNvGrpSpPr/>
            <p:nvPr/>
          </p:nvGrpSpPr>
          <p:grpSpPr>
            <a:xfrm>
              <a:off x="10075498" y="4518162"/>
              <a:ext cx="1669308" cy="1250677"/>
              <a:chOff x="0" y="0"/>
              <a:chExt cx="439653" cy="329396"/>
            </a:xfrm>
          </p:grpSpPr>
          <p:sp>
            <p:nvSpPr>
              <p:cNvPr id="9" name="Freeform 9"/>
              <p:cNvSpPr/>
              <p:nvPr/>
            </p:nvSpPr>
            <p:spPr>
              <a:xfrm>
                <a:off x="0" y="0"/>
                <a:ext cx="439653" cy="329396"/>
              </a:xfrm>
              <a:custGeom>
                <a:avLst/>
                <a:gdLst/>
                <a:ahLst/>
                <a:cxnLst/>
                <a:rect l="l" t="t" r="r" b="b"/>
                <a:pathLst>
                  <a:path w="439653" h="329396">
                    <a:moveTo>
                      <a:pt x="0" y="0"/>
                    </a:moveTo>
                    <a:lnTo>
                      <a:pt x="439653" y="0"/>
                    </a:lnTo>
                    <a:lnTo>
                      <a:pt x="439653" y="329396"/>
                    </a:lnTo>
                    <a:lnTo>
                      <a:pt x="0" y="329396"/>
                    </a:lnTo>
                    <a:lnTo>
                      <a:pt x="0" y="0"/>
                    </a:lnTo>
                  </a:path>
                </a:pathLst>
              </a:custGeom>
              <a:solidFill>
                <a:srgbClr val="F6F6F6"/>
              </a:solidFill>
            </p:spPr>
            <p:txBody>
              <a:bodyPr/>
              <a:lstStyle/>
              <a:p>
                <a:endParaRPr lang="en-IN"/>
              </a:p>
            </p:txBody>
          </p:sp>
          <p:sp>
            <p:nvSpPr>
              <p:cNvPr id="10" name="TextBox 10"/>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sp>
          <p:nvSpPr>
            <p:cNvPr id="13" name="TextBox 13"/>
            <p:cNvSpPr txBox="1"/>
            <p:nvPr/>
          </p:nvSpPr>
          <p:spPr>
            <a:xfrm>
              <a:off x="12525135" y="1692542"/>
              <a:ext cx="4086465" cy="514350"/>
            </a:xfrm>
            <a:prstGeom prst="rect">
              <a:avLst/>
            </a:prstGeom>
          </p:spPr>
          <p:txBody>
            <a:bodyPr wrap="square" lIns="0" tIns="0" rIns="0" bIns="0" rtlCol="0" anchor="t">
              <a:spAutoFit/>
            </a:bodyPr>
            <a:lstStyle/>
            <a:p>
              <a:pPr>
                <a:lnSpc>
                  <a:spcPts val="4200"/>
                </a:lnSpc>
              </a:pPr>
              <a:r>
                <a:rPr lang="en-US" sz="3000" spc="900" dirty="0">
                  <a:solidFill>
                    <a:srgbClr val="000000"/>
                  </a:solidFill>
                  <a:latin typeface="Marcellus"/>
                </a:rPr>
                <a:t>IBM COGNOS</a:t>
              </a:r>
            </a:p>
          </p:txBody>
        </p:sp>
        <p:sp>
          <p:nvSpPr>
            <p:cNvPr id="14" name="TextBox 14"/>
            <p:cNvSpPr txBox="1"/>
            <p:nvPr/>
          </p:nvSpPr>
          <p:spPr>
            <a:xfrm>
              <a:off x="12525135" y="3273698"/>
              <a:ext cx="4734165" cy="514350"/>
            </a:xfrm>
            <a:prstGeom prst="rect">
              <a:avLst/>
            </a:prstGeom>
          </p:spPr>
          <p:txBody>
            <a:bodyPr lIns="0" tIns="0" rIns="0" bIns="0" rtlCol="0" anchor="t">
              <a:spAutoFit/>
            </a:bodyPr>
            <a:lstStyle/>
            <a:p>
              <a:pPr>
                <a:lnSpc>
                  <a:spcPts val="4200"/>
                </a:lnSpc>
              </a:pPr>
              <a:r>
                <a:rPr lang="en-US" sz="3000" spc="900" dirty="0">
                  <a:solidFill>
                    <a:srgbClr val="000000"/>
                  </a:solidFill>
                  <a:latin typeface="Marcellus"/>
                </a:rPr>
                <a:t>JAVA SCRIPT</a:t>
              </a:r>
            </a:p>
          </p:txBody>
        </p:sp>
        <p:sp>
          <p:nvSpPr>
            <p:cNvPr id="15" name="TextBox 15"/>
            <p:cNvSpPr txBox="1"/>
            <p:nvPr/>
          </p:nvSpPr>
          <p:spPr>
            <a:xfrm>
              <a:off x="12525135" y="4857750"/>
              <a:ext cx="4734165" cy="514350"/>
            </a:xfrm>
            <a:prstGeom prst="rect">
              <a:avLst/>
            </a:prstGeom>
          </p:spPr>
          <p:txBody>
            <a:bodyPr lIns="0" tIns="0" rIns="0" bIns="0" rtlCol="0" anchor="t">
              <a:spAutoFit/>
            </a:bodyPr>
            <a:lstStyle/>
            <a:p>
              <a:pPr>
                <a:lnSpc>
                  <a:spcPts val="4200"/>
                </a:lnSpc>
              </a:pPr>
              <a:r>
                <a:rPr lang="en-US" sz="3000" spc="900" dirty="0">
                  <a:solidFill>
                    <a:srgbClr val="000000"/>
                  </a:solidFill>
                  <a:latin typeface="Marcellus"/>
                </a:rPr>
                <a:t>HTML</a:t>
              </a:r>
            </a:p>
          </p:txBody>
        </p:sp>
        <p:sp>
          <p:nvSpPr>
            <p:cNvPr id="16" name="TextBox 16"/>
            <p:cNvSpPr txBox="1"/>
            <p:nvPr/>
          </p:nvSpPr>
          <p:spPr>
            <a:xfrm>
              <a:off x="10386684" y="1692542"/>
              <a:ext cx="1046935" cy="514350"/>
            </a:xfrm>
            <a:prstGeom prst="rect">
              <a:avLst/>
            </a:prstGeom>
          </p:spPr>
          <p:txBody>
            <a:bodyPr lIns="0" tIns="0" rIns="0" bIns="0" rtlCol="0" anchor="t">
              <a:spAutoFit/>
            </a:bodyPr>
            <a:lstStyle/>
            <a:p>
              <a:pPr algn="ctr">
                <a:lnSpc>
                  <a:spcPts val="4200"/>
                </a:lnSpc>
              </a:pPr>
              <a:r>
                <a:rPr lang="en-US" sz="3000" spc="900">
                  <a:solidFill>
                    <a:srgbClr val="000000"/>
                  </a:solidFill>
                  <a:latin typeface="Marcellus"/>
                </a:rPr>
                <a:t>01</a:t>
              </a:r>
            </a:p>
          </p:txBody>
        </p:sp>
        <p:sp>
          <p:nvSpPr>
            <p:cNvPr id="17" name="TextBox 17"/>
            <p:cNvSpPr txBox="1"/>
            <p:nvPr/>
          </p:nvSpPr>
          <p:spPr>
            <a:xfrm>
              <a:off x="10386684" y="3273698"/>
              <a:ext cx="1046935" cy="514350"/>
            </a:xfrm>
            <a:prstGeom prst="rect">
              <a:avLst/>
            </a:prstGeom>
          </p:spPr>
          <p:txBody>
            <a:bodyPr lIns="0" tIns="0" rIns="0" bIns="0" rtlCol="0" anchor="t">
              <a:spAutoFit/>
            </a:bodyPr>
            <a:lstStyle/>
            <a:p>
              <a:pPr algn="ctr">
                <a:lnSpc>
                  <a:spcPts val="4200"/>
                </a:lnSpc>
              </a:pPr>
              <a:r>
                <a:rPr lang="en-US" sz="3000" spc="900" dirty="0">
                  <a:solidFill>
                    <a:srgbClr val="000000"/>
                  </a:solidFill>
                  <a:latin typeface="Marcellus"/>
                </a:rPr>
                <a:t>02</a:t>
              </a:r>
            </a:p>
          </p:txBody>
        </p:sp>
        <p:sp>
          <p:nvSpPr>
            <p:cNvPr id="18" name="TextBox 18"/>
            <p:cNvSpPr txBox="1"/>
            <p:nvPr/>
          </p:nvSpPr>
          <p:spPr>
            <a:xfrm>
              <a:off x="10386684" y="4854433"/>
              <a:ext cx="1046935" cy="514350"/>
            </a:xfrm>
            <a:prstGeom prst="rect">
              <a:avLst/>
            </a:prstGeom>
          </p:spPr>
          <p:txBody>
            <a:bodyPr lIns="0" tIns="0" rIns="0" bIns="0" rtlCol="0" anchor="t">
              <a:spAutoFit/>
            </a:bodyPr>
            <a:lstStyle/>
            <a:p>
              <a:pPr algn="ctr">
                <a:lnSpc>
                  <a:spcPts val="4200"/>
                </a:lnSpc>
              </a:pPr>
              <a:r>
                <a:rPr lang="en-US" sz="3000" spc="900" dirty="0">
                  <a:solidFill>
                    <a:srgbClr val="000000"/>
                  </a:solidFill>
                  <a:latin typeface="Marcellus"/>
                </a:rPr>
                <a:t>03</a:t>
              </a:r>
            </a:p>
          </p:txBody>
        </p:sp>
        <p:grpSp>
          <p:nvGrpSpPr>
            <p:cNvPr id="20" name="Group 8">
              <a:extLst>
                <a:ext uri="{FF2B5EF4-FFF2-40B4-BE49-F238E27FC236}">
                  <a16:creationId xmlns:a16="http://schemas.microsoft.com/office/drawing/2014/main" id="{4CDF4226-A5EB-BF50-371F-EB8F8C4A277C}"/>
                </a:ext>
              </a:extLst>
            </p:cNvPr>
            <p:cNvGrpSpPr/>
            <p:nvPr/>
          </p:nvGrpSpPr>
          <p:grpSpPr>
            <a:xfrm>
              <a:off x="10058400" y="6210300"/>
              <a:ext cx="1669308" cy="1250677"/>
              <a:chOff x="0" y="0"/>
              <a:chExt cx="439653" cy="329396"/>
            </a:xfrm>
          </p:grpSpPr>
          <p:sp>
            <p:nvSpPr>
              <p:cNvPr id="21" name="Freeform 9">
                <a:extLst>
                  <a:ext uri="{FF2B5EF4-FFF2-40B4-BE49-F238E27FC236}">
                    <a16:creationId xmlns:a16="http://schemas.microsoft.com/office/drawing/2014/main" id="{3DAEDF89-224A-5ED0-0F5D-5CE7A55CC191}"/>
                  </a:ext>
                </a:extLst>
              </p:cNvPr>
              <p:cNvSpPr/>
              <p:nvPr/>
            </p:nvSpPr>
            <p:spPr>
              <a:xfrm>
                <a:off x="0" y="0"/>
                <a:ext cx="439653" cy="329396"/>
              </a:xfrm>
              <a:custGeom>
                <a:avLst/>
                <a:gdLst/>
                <a:ahLst/>
                <a:cxnLst/>
                <a:rect l="l" t="t" r="r" b="b"/>
                <a:pathLst>
                  <a:path w="439653" h="329396">
                    <a:moveTo>
                      <a:pt x="0" y="0"/>
                    </a:moveTo>
                    <a:lnTo>
                      <a:pt x="439653" y="0"/>
                    </a:lnTo>
                    <a:lnTo>
                      <a:pt x="439653" y="329396"/>
                    </a:lnTo>
                    <a:lnTo>
                      <a:pt x="0" y="329396"/>
                    </a:lnTo>
                    <a:lnTo>
                      <a:pt x="0" y="0"/>
                    </a:lnTo>
                  </a:path>
                </a:pathLst>
              </a:custGeom>
              <a:solidFill>
                <a:srgbClr val="F6F6F6"/>
              </a:solidFill>
            </p:spPr>
            <p:txBody>
              <a:bodyPr/>
              <a:lstStyle/>
              <a:p>
                <a:endParaRPr lang="en-IN"/>
              </a:p>
            </p:txBody>
          </p:sp>
          <p:sp>
            <p:nvSpPr>
              <p:cNvPr id="22" name="TextBox 10">
                <a:extLst>
                  <a:ext uri="{FF2B5EF4-FFF2-40B4-BE49-F238E27FC236}">
                    <a16:creationId xmlns:a16="http://schemas.microsoft.com/office/drawing/2014/main" id="{5B5D2309-EC4C-E4E8-D1F2-D9DA961D3D84}"/>
                  </a:ext>
                </a:extLst>
              </p:cNvPr>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sp>
          <p:nvSpPr>
            <p:cNvPr id="23" name="TextBox 18">
              <a:extLst>
                <a:ext uri="{FF2B5EF4-FFF2-40B4-BE49-F238E27FC236}">
                  <a16:creationId xmlns:a16="http://schemas.microsoft.com/office/drawing/2014/main" id="{8BEF8E73-0983-0015-37EF-A8A9B2FF39EA}"/>
                </a:ext>
              </a:extLst>
            </p:cNvPr>
            <p:cNvSpPr txBox="1"/>
            <p:nvPr/>
          </p:nvSpPr>
          <p:spPr>
            <a:xfrm>
              <a:off x="10369586" y="6546571"/>
              <a:ext cx="1046935" cy="514350"/>
            </a:xfrm>
            <a:prstGeom prst="rect">
              <a:avLst/>
            </a:prstGeom>
          </p:spPr>
          <p:txBody>
            <a:bodyPr lIns="0" tIns="0" rIns="0" bIns="0" rtlCol="0" anchor="t">
              <a:spAutoFit/>
            </a:bodyPr>
            <a:lstStyle/>
            <a:p>
              <a:pPr algn="ctr">
                <a:lnSpc>
                  <a:spcPts val="4200"/>
                </a:lnSpc>
              </a:pPr>
              <a:r>
                <a:rPr lang="en-US" sz="3000" spc="900" dirty="0">
                  <a:solidFill>
                    <a:srgbClr val="000000"/>
                  </a:solidFill>
                  <a:latin typeface="Marcellus"/>
                </a:rPr>
                <a:t>04</a:t>
              </a:r>
            </a:p>
          </p:txBody>
        </p:sp>
        <p:sp>
          <p:nvSpPr>
            <p:cNvPr id="24" name="TextBox 15">
              <a:extLst>
                <a:ext uri="{FF2B5EF4-FFF2-40B4-BE49-F238E27FC236}">
                  <a16:creationId xmlns:a16="http://schemas.microsoft.com/office/drawing/2014/main" id="{39AB6480-D48C-A3AA-3466-A6C9FA484937}"/>
                </a:ext>
              </a:extLst>
            </p:cNvPr>
            <p:cNvSpPr txBox="1"/>
            <p:nvPr/>
          </p:nvSpPr>
          <p:spPr>
            <a:xfrm>
              <a:off x="12573000" y="6591300"/>
              <a:ext cx="4734165" cy="514350"/>
            </a:xfrm>
            <a:prstGeom prst="rect">
              <a:avLst/>
            </a:prstGeom>
          </p:spPr>
          <p:txBody>
            <a:bodyPr lIns="0" tIns="0" rIns="0" bIns="0" rtlCol="0" anchor="t">
              <a:spAutoFit/>
            </a:bodyPr>
            <a:lstStyle/>
            <a:p>
              <a:pPr>
                <a:lnSpc>
                  <a:spcPts val="4200"/>
                </a:lnSpc>
              </a:pPr>
              <a:r>
                <a:rPr lang="en-US" sz="3000" spc="900" dirty="0">
                  <a:solidFill>
                    <a:srgbClr val="000000"/>
                  </a:solidFill>
                  <a:latin typeface="Marcellus"/>
                </a:rPr>
                <a:t>DJANGO</a:t>
              </a: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TotalTime>
  <Words>268</Words>
  <Application>Microsoft Office PowerPoint</Application>
  <PresentationFormat>Custom</PresentationFormat>
  <Paragraphs>48</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Marcellus</vt:lpstr>
      <vt:lpstr>Tenor Sans</vt:lpstr>
      <vt:lpstr>Calibri</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Creative Greyscale Photography Portfolio Presentation</dc:title>
  <cp:lastModifiedBy>Krishna N</cp:lastModifiedBy>
  <cp:revision>2</cp:revision>
  <dcterms:created xsi:type="dcterms:W3CDTF">2006-08-16T00:00:00Z</dcterms:created>
  <dcterms:modified xsi:type="dcterms:W3CDTF">2023-08-31T09:24:00Z</dcterms:modified>
  <dc:identifier>DAFtFiCZpm8</dc:identifier>
</cp:coreProperties>
</file>