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8" r:id="rId5"/>
    <p:sldId id="264" r:id="rId6"/>
    <p:sldId id="259" r:id="rId7"/>
    <p:sldId id="268" r:id="rId8"/>
    <p:sldId id="260" r:id="rId9"/>
    <p:sldId id="263" r:id="rId10"/>
    <p:sldId id="261"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FC40-E6C5-4C95-AA3B-58383F9D2B2D}"/>
              </a:ext>
            </a:extLst>
          </p:cNvPr>
          <p:cNvSpPr>
            <a:spLocks noGrp="1"/>
          </p:cNvSpPr>
          <p:nvPr>
            <p:ph type="ctrTitle"/>
          </p:nvPr>
        </p:nvSpPr>
        <p:spPr>
          <a:xfrm>
            <a:off x="1876423" y="406400"/>
            <a:ext cx="8791575" cy="2387600"/>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MOVIE REVIEW ANALYSIS BASED ON SENTIMENT USING TEXT PROCESSING API WITH IBM CLOUD</a:t>
            </a:r>
          </a:p>
        </p:txBody>
      </p:sp>
      <p:sp>
        <p:nvSpPr>
          <p:cNvPr id="3" name="Subtitle 2">
            <a:extLst>
              <a:ext uri="{FF2B5EF4-FFF2-40B4-BE49-F238E27FC236}">
                <a16:creationId xmlns:a16="http://schemas.microsoft.com/office/drawing/2014/main" id="{676385BA-F71C-40AE-B827-2D4740FB58D5}"/>
              </a:ext>
            </a:extLst>
          </p:cNvPr>
          <p:cNvSpPr>
            <a:spLocks noGrp="1"/>
          </p:cNvSpPr>
          <p:nvPr>
            <p:ph type="subTitle" idx="1"/>
          </p:nvPr>
        </p:nvSpPr>
        <p:spPr>
          <a:xfrm>
            <a:off x="4155798" y="4064001"/>
            <a:ext cx="8791575" cy="2560223"/>
          </a:xfrm>
        </p:spPr>
        <p:txBody>
          <a:bodyPr>
            <a:normAutofit fontScale="92500" lnSpcReduction="20000"/>
          </a:bodyPr>
          <a:lstStyle/>
          <a:p>
            <a:r>
              <a:rPr lang="en-US" b="1" dirty="0">
                <a:solidFill>
                  <a:schemeClr val="tx1"/>
                </a:solidFill>
                <a:latin typeface="Times New Roman" panose="02020603050405020304" pitchFamily="18" charset="0"/>
                <a:cs typeface="Times New Roman" panose="02020603050405020304" pitchFamily="18" charset="0"/>
              </a:rPr>
              <a:t>                                           </a:t>
            </a:r>
            <a:r>
              <a:rPr lang="en-US" sz="2600" b="1" dirty="0">
                <a:solidFill>
                  <a:schemeClr val="tx1"/>
                </a:solidFill>
                <a:latin typeface="Times New Roman" panose="02020603050405020304" pitchFamily="18" charset="0"/>
                <a:cs typeface="Times New Roman" panose="02020603050405020304" pitchFamily="18" charset="0"/>
              </a:rPr>
              <a:t>TEAM MEMBERS</a:t>
            </a:r>
          </a:p>
          <a:p>
            <a:r>
              <a:rPr lang="en-US" dirty="0">
                <a:solidFill>
                  <a:schemeClr val="tx1"/>
                </a:solidFill>
              </a:rPr>
              <a:t>                                        THADEM HEMANTH KUMAR – 20R15A0221</a:t>
            </a:r>
          </a:p>
          <a:p>
            <a:r>
              <a:rPr lang="en-US" dirty="0">
                <a:solidFill>
                  <a:schemeClr val="tx1"/>
                </a:solidFill>
              </a:rPr>
              <a:t>                                        THOUTA SHYAM SUNDER – 20R15A0223</a:t>
            </a:r>
          </a:p>
          <a:p>
            <a:r>
              <a:rPr lang="en-US" dirty="0">
                <a:solidFill>
                  <a:schemeClr val="tx1"/>
                </a:solidFill>
              </a:rPr>
              <a:t>                                        AKIRI SAI SWETHA – 20R15A0224</a:t>
            </a:r>
          </a:p>
          <a:p>
            <a:r>
              <a:rPr lang="en-US" dirty="0">
                <a:solidFill>
                  <a:schemeClr val="tx1"/>
                </a:solidFill>
              </a:rPr>
              <a:t>                                        BIJJULA PREM KUMAR REDDY – 20R15A0226</a:t>
            </a:r>
          </a:p>
          <a:p>
            <a:r>
              <a:rPr lang="en-US" dirty="0">
                <a:solidFill>
                  <a:schemeClr val="tx1"/>
                </a:solidFill>
              </a:rPr>
              <a:t>                                        MODALI YAGNA LAKSHMI MADHURI – 20R15A0227</a:t>
            </a:r>
          </a:p>
        </p:txBody>
      </p:sp>
    </p:spTree>
    <p:extLst>
      <p:ext uri="{BB962C8B-B14F-4D97-AF65-F5344CB8AC3E}">
        <p14:creationId xmlns:p14="http://schemas.microsoft.com/office/powerpoint/2010/main" val="2415061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9E5B-F38A-400F-82A9-B78EA225F2F4}"/>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IBM CLOUD </a:t>
            </a:r>
          </a:p>
        </p:txBody>
      </p:sp>
      <p:sp>
        <p:nvSpPr>
          <p:cNvPr id="3" name="Content Placeholder 2">
            <a:extLst>
              <a:ext uri="{FF2B5EF4-FFF2-40B4-BE49-F238E27FC236}">
                <a16:creationId xmlns:a16="http://schemas.microsoft.com/office/drawing/2014/main" id="{C9ABF93D-4C7E-446E-9C47-CF75682EE8E9}"/>
              </a:ext>
            </a:extLst>
          </p:cNvPr>
          <p:cNvSpPr>
            <a:spLocks noGrp="1"/>
          </p:cNvSpPr>
          <p:nvPr>
            <p:ph idx="1"/>
          </p:nvPr>
        </p:nvSpPr>
        <p:spPr>
          <a:xfrm>
            <a:off x="1141413" y="2385392"/>
            <a:ext cx="9905999" cy="5062330"/>
          </a:xfrm>
        </p:spPr>
        <p:txBody>
          <a:bodyPr>
            <a:normAutofit/>
          </a:bodyPr>
          <a:lstStyle/>
          <a:p>
            <a:pPr marL="0" indent="0">
              <a:buNone/>
            </a:pPr>
            <a:r>
              <a:rPr lang="en-US" dirty="0"/>
              <a:t>IBM Cloud provides a full-stack, public cloud platform with various products in the catalog, including options for compute, storage, networking, end-to-end developer solutions for app development, testing and deployment, security management services, traditional and open source databases, and cloud-native services. Scalability. Cloud infrastructure scales on demand to support fluctuating workloads . Storage options. Users can choose public, private or hybrid storage offerings, depending on security needs and other considerations. Control choices. ... Tool selection. ... Security features.</a:t>
            </a:r>
          </a:p>
        </p:txBody>
      </p:sp>
    </p:spTree>
    <p:extLst>
      <p:ext uri="{BB962C8B-B14F-4D97-AF65-F5344CB8AC3E}">
        <p14:creationId xmlns:p14="http://schemas.microsoft.com/office/powerpoint/2010/main" val="930773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4991-B1C2-4636-982E-25A0B10F2670}"/>
              </a:ext>
            </a:extLst>
          </p:cNvPr>
          <p:cNvSpPr>
            <a:spLocks noGrp="1"/>
          </p:cNvSpPr>
          <p:nvPr>
            <p:ph type="title"/>
          </p:nvPr>
        </p:nvSpPr>
        <p:spPr>
          <a:xfrm>
            <a:off x="1141412" y="618519"/>
            <a:ext cx="9905998" cy="1478570"/>
          </a:xfrm>
        </p:spPr>
        <p:txBody>
          <a:bodyPr/>
          <a:lstStyle/>
          <a:p>
            <a:r>
              <a:rPr lang="en-US" b="1" dirty="0">
                <a:solidFill>
                  <a:schemeClr val="bg1"/>
                </a:solidFill>
                <a:latin typeface="Times New Roman" panose="02020603050405020304" pitchFamily="18" charset="0"/>
                <a:cs typeface="Times New Roman" panose="02020603050405020304" pitchFamily="18" charset="0"/>
              </a:rPr>
              <a:t>CONCLUSION</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45794C-5CF6-466F-9D0C-3333EBE6179E}"/>
              </a:ext>
            </a:extLst>
          </p:cNvPr>
          <p:cNvSpPr>
            <a:spLocks noGrp="1"/>
          </p:cNvSpPr>
          <p:nvPr>
            <p:ph idx="1"/>
          </p:nvPr>
        </p:nvSpPr>
        <p:spPr>
          <a:xfrm>
            <a:off x="1141412" y="1658142"/>
            <a:ext cx="9905999" cy="4581339"/>
          </a:xfrm>
        </p:spPr>
        <p:txBody>
          <a:bodyPr>
            <a:normAutofit fontScale="92500" lnSpcReduction="10000"/>
          </a:bodyPr>
          <a:lstStyle/>
          <a:p>
            <a:pPr marL="0" indent="0">
              <a:buNone/>
            </a:pPr>
            <a:r>
              <a:rPr lang="en-US" dirty="0"/>
              <a:t>This process of text processing, sentiment analysis is not only used for movie reviews but for other purposes like in taxi service apps like </a:t>
            </a:r>
            <a:r>
              <a:rPr lang="en-US" dirty="0" err="1"/>
              <a:t>ola</a:t>
            </a:r>
            <a:r>
              <a:rPr lang="en-US" dirty="0"/>
              <a:t>, uber, </a:t>
            </a:r>
            <a:r>
              <a:rPr lang="en-US" dirty="0" err="1"/>
              <a:t>rapido</a:t>
            </a:r>
            <a:r>
              <a:rPr lang="en-US" dirty="0"/>
              <a:t>, </a:t>
            </a:r>
            <a:r>
              <a:rPr lang="en-US" dirty="0" err="1"/>
              <a:t>etc</a:t>
            </a:r>
            <a:r>
              <a:rPr lang="en-US" dirty="0"/>
              <a:t> after completion of the ride we will be asked for a review of the driver, ride and the app. In online shopping sites we will be asked about the product. Now a days this process is entering our daily lives in every aspect. </a:t>
            </a:r>
          </a:p>
          <a:p>
            <a:pPr marL="0" indent="0">
              <a:buNone/>
            </a:pPr>
            <a:r>
              <a:rPr lang="en-US" dirty="0"/>
              <a:t>From this project we have learnt about:</a:t>
            </a:r>
          </a:p>
          <a:p>
            <a:pPr marL="0" indent="0">
              <a:buNone/>
            </a:pPr>
            <a:r>
              <a:rPr lang="en-US" dirty="0"/>
              <a:t>API</a:t>
            </a:r>
          </a:p>
          <a:p>
            <a:pPr marL="0" indent="0">
              <a:buNone/>
            </a:pPr>
            <a:r>
              <a:rPr lang="en-US" dirty="0"/>
              <a:t>IBM CLOUD</a:t>
            </a:r>
          </a:p>
          <a:p>
            <a:pPr marL="0" indent="0">
              <a:buNone/>
            </a:pPr>
            <a:r>
              <a:rPr lang="en-US" dirty="0"/>
              <a:t>FLASK APPLICATION</a:t>
            </a:r>
          </a:p>
          <a:p>
            <a:pPr marL="0" indent="0">
              <a:buNone/>
            </a:pPr>
            <a:r>
              <a:rPr lang="en-US" dirty="0"/>
              <a:t>SENTIMENT ANALYSIS.</a:t>
            </a:r>
          </a:p>
        </p:txBody>
      </p:sp>
    </p:spTree>
    <p:extLst>
      <p:ext uri="{BB962C8B-B14F-4D97-AF65-F5344CB8AC3E}">
        <p14:creationId xmlns:p14="http://schemas.microsoft.com/office/powerpoint/2010/main" val="272619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1AB1-B67C-44E8-84AA-AA9FB09EA922}"/>
              </a:ext>
            </a:extLst>
          </p:cNvPr>
          <p:cNvSpPr>
            <a:spLocks noGrp="1"/>
          </p:cNvSpPr>
          <p:nvPr>
            <p:ph type="title"/>
          </p:nvPr>
        </p:nvSpPr>
        <p:spPr>
          <a:xfrm>
            <a:off x="523783" y="2645546"/>
            <a:ext cx="11265763" cy="1412863"/>
          </a:xfrm>
        </p:spPr>
        <p:txBody>
          <a:bodyPr>
            <a:norm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55029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AF49-BBE9-4903-B4B5-55BD46566E77}"/>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29A8B607-B04C-40BD-B7F6-F91FFD8D3BB1}"/>
              </a:ext>
            </a:extLst>
          </p:cNvPr>
          <p:cNvSpPr>
            <a:spLocks noGrp="1"/>
          </p:cNvSpPr>
          <p:nvPr>
            <p:ph idx="1"/>
          </p:nvPr>
        </p:nvSpPr>
        <p:spPr>
          <a:xfrm>
            <a:off x="1141413" y="1851922"/>
            <a:ext cx="9905999" cy="4387560"/>
          </a:xfrm>
        </p:spPr>
        <p:txBody>
          <a:bodyPr>
            <a:normAutofit/>
          </a:bodyPr>
          <a:lstStyle/>
          <a:p>
            <a:pPr marL="0" indent="0">
              <a:buNone/>
            </a:pPr>
            <a:r>
              <a:rPr lang="en-US" dirty="0">
                <a:effectLst/>
              </a:rPr>
              <a:t>ABSTRACT</a:t>
            </a:r>
          </a:p>
          <a:p>
            <a:pPr marL="0" indent="0">
              <a:buNone/>
            </a:pPr>
            <a:r>
              <a:rPr lang="en-US" dirty="0">
                <a:effectLst/>
              </a:rPr>
              <a:t>INTRODUCTION</a:t>
            </a:r>
          </a:p>
          <a:p>
            <a:pPr marL="0" indent="0">
              <a:buNone/>
            </a:pPr>
            <a:r>
              <a:rPr lang="en-US" dirty="0">
                <a:effectLst/>
              </a:rPr>
              <a:t>SENTIMENT ANALYSIS</a:t>
            </a:r>
          </a:p>
          <a:p>
            <a:pPr marL="0" indent="0">
              <a:buNone/>
            </a:pPr>
            <a:r>
              <a:rPr lang="en-US" dirty="0">
                <a:effectLst/>
              </a:rPr>
              <a:t>APPLICATION PROGRAMME INTERFACE – API</a:t>
            </a:r>
          </a:p>
          <a:p>
            <a:pPr marL="0" indent="0">
              <a:buNone/>
            </a:pPr>
            <a:r>
              <a:rPr lang="en-US" dirty="0">
                <a:effectLst/>
              </a:rPr>
              <a:t>FLASK APPLICATION</a:t>
            </a:r>
          </a:p>
          <a:p>
            <a:pPr marL="0" indent="0">
              <a:buNone/>
            </a:pPr>
            <a:r>
              <a:rPr lang="en-US" dirty="0">
                <a:effectLst/>
              </a:rPr>
              <a:t>IBM CLOUD</a:t>
            </a:r>
          </a:p>
          <a:p>
            <a:pPr marL="0" indent="0">
              <a:buNone/>
            </a:pPr>
            <a:r>
              <a:rPr lang="en-US" dirty="0">
                <a:effectLst/>
              </a:rPr>
              <a:t>CONCLUSION</a:t>
            </a:r>
          </a:p>
        </p:txBody>
      </p:sp>
    </p:spTree>
    <p:extLst>
      <p:ext uri="{BB962C8B-B14F-4D97-AF65-F5344CB8AC3E}">
        <p14:creationId xmlns:p14="http://schemas.microsoft.com/office/powerpoint/2010/main" val="3383370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FFDB6-09C5-49E9-9DF2-4B01EDEED56D}"/>
              </a:ext>
            </a:extLst>
          </p:cNvPr>
          <p:cNvSpPr>
            <a:spLocks noGrp="1"/>
          </p:cNvSpPr>
          <p:nvPr>
            <p:ph type="ctrTitle"/>
          </p:nvPr>
        </p:nvSpPr>
        <p:spPr>
          <a:xfrm>
            <a:off x="2154719" y="-948635"/>
            <a:ext cx="8791575" cy="2387600"/>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ABSTRACT</a:t>
            </a:r>
          </a:p>
        </p:txBody>
      </p:sp>
      <p:sp>
        <p:nvSpPr>
          <p:cNvPr id="3" name="Subtitle 2">
            <a:extLst>
              <a:ext uri="{FF2B5EF4-FFF2-40B4-BE49-F238E27FC236}">
                <a16:creationId xmlns:a16="http://schemas.microsoft.com/office/drawing/2014/main" id="{507B4611-7657-4723-A80A-A21DBF54B1D5}"/>
              </a:ext>
            </a:extLst>
          </p:cNvPr>
          <p:cNvSpPr>
            <a:spLocks noGrp="1"/>
          </p:cNvSpPr>
          <p:nvPr>
            <p:ph type="subTitle" idx="1"/>
          </p:nvPr>
        </p:nvSpPr>
        <p:spPr>
          <a:xfrm>
            <a:off x="2228846" y="1438965"/>
            <a:ext cx="9162638" cy="5102087"/>
          </a:xfrm>
        </p:spPr>
        <p:txBody>
          <a:bodyPr>
            <a:normAutofit fontScale="92500" lnSpcReduction="10000"/>
          </a:bodyPr>
          <a:lstStyle/>
          <a:p>
            <a:r>
              <a:rPr lang="en-US" dirty="0">
                <a:solidFill>
                  <a:schemeClr val="tx1"/>
                </a:solidFill>
              </a:rPr>
              <a:t>Movie reviews help users decide if the movie is worth their time. A summary of all reviews for a movie can help users make this decision by not wasting their time reading all reviews. Movie-rating websites are often used by critics to post comments and rate movies which help viewers decide if the movie is worth watching. Sentiment analysis can determine the attitude of critics depending on their reviews. Sentiment analysis of a movie review can rate how positive or negative a movie review is and hence the overall rating for a movie. Therefore, the process of understanding if a review is positive or negative can be automated as the machine learns through training and testing the data. This project aims to rate reviews using two classifiers and compare which gives better and more accurate results. Classification is a data mining methodology that assigns classes to a collection of data in order to help in more accurate predictions and analysis. Naïve Bayes and decision tree classifications will be used and the results of sentiment analysis compared.</a:t>
            </a:r>
          </a:p>
        </p:txBody>
      </p:sp>
    </p:spTree>
    <p:extLst>
      <p:ext uri="{BB962C8B-B14F-4D97-AF65-F5344CB8AC3E}">
        <p14:creationId xmlns:p14="http://schemas.microsoft.com/office/powerpoint/2010/main" val="172108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0E1F-2E78-41B3-8F1B-12A2591C1A10}"/>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3F0F60D-720F-4EE5-95CB-17263FC4E193}"/>
              </a:ext>
            </a:extLst>
          </p:cNvPr>
          <p:cNvSpPr>
            <a:spLocks noGrp="1"/>
          </p:cNvSpPr>
          <p:nvPr>
            <p:ph idx="1"/>
          </p:nvPr>
        </p:nvSpPr>
        <p:spPr>
          <a:xfrm>
            <a:off x="1141412" y="1683026"/>
            <a:ext cx="9905999" cy="4757531"/>
          </a:xfrm>
        </p:spPr>
        <p:txBody>
          <a:bodyPr>
            <a:normAutofit fontScale="92500" lnSpcReduction="20000"/>
          </a:bodyPr>
          <a:lstStyle/>
          <a:p>
            <a:pPr marL="0" indent="0">
              <a:buNone/>
            </a:pPr>
            <a:r>
              <a:rPr lang="en-US" dirty="0">
                <a:effectLst/>
              </a:rPr>
              <a:t>Movie reviews are an important way to gauge the performance of a movie. While providing a Numerical/stars rating to a movie tells us about the success or failure of a movie quantitatively, a collection of movie reviews is what gives us a deeper qualitative insight on different aspects of the movie. A textual movie review tells us about the strong and weak points of the movie and deeper analysis of a movie review can tell us if the movie in general meets the expectations of the reviewer.</a:t>
            </a:r>
          </a:p>
          <a:p>
            <a:pPr marL="0" indent="0">
              <a:buNone/>
            </a:pPr>
            <a:r>
              <a:rPr lang="en-US" dirty="0">
                <a:effectLst/>
              </a:rPr>
              <a:t>Sentiment Analysis is a major subject in machine learning which aims to extract subjective information from the textual reviews. The field of sentiment of analysis is closely tied to natural language processing and text mining. It can be used to determine the attitude of the reviewer with respect to various topics or the overall polarity of review. Using sentiment analysis, we can find the state of mind of the reviewer while providing the review and understand if the person was “Positive”, “Negative”,” Neutral” and so on.</a:t>
            </a:r>
          </a:p>
          <a:p>
            <a:pPr marL="0" indent="0">
              <a:buNone/>
            </a:pPr>
            <a:endParaRPr lang="en-US" dirty="0">
              <a:solidFill>
                <a:schemeClr val="tx2"/>
              </a:solidFill>
            </a:endParaRPr>
          </a:p>
        </p:txBody>
      </p:sp>
    </p:spTree>
    <p:extLst>
      <p:ext uri="{BB962C8B-B14F-4D97-AF65-F5344CB8AC3E}">
        <p14:creationId xmlns:p14="http://schemas.microsoft.com/office/powerpoint/2010/main" val="336289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A65701-B26B-4743-AD7A-328CAFC6B716}"/>
              </a:ext>
            </a:extLst>
          </p:cNvPr>
          <p:cNvPicPr>
            <a:picLocks noChangeAspect="1"/>
          </p:cNvPicPr>
          <p:nvPr/>
        </p:nvPicPr>
        <p:blipFill>
          <a:blip r:embed="rId2"/>
          <a:stretch>
            <a:fillRect/>
          </a:stretch>
        </p:blipFill>
        <p:spPr>
          <a:xfrm>
            <a:off x="1666875" y="1014412"/>
            <a:ext cx="8858250" cy="4829175"/>
          </a:xfrm>
          <a:prstGeom prst="rect">
            <a:avLst/>
          </a:prstGeom>
        </p:spPr>
      </p:pic>
    </p:spTree>
    <p:extLst>
      <p:ext uri="{BB962C8B-B14F-4D97-AF65-F5344CB8AC3E}">
        <p14:creationId xmlns:p14="http://schemas.microsoft.com/office/powerpoint/2010/main" val="217686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A63E-C14D-419B-B2F6-F9D4DB021B41}"/>
              </a:ext>
            </a:extLst>
          </p:cNvPr>
          <p:cNvSpPr>
            <a:spLocks noGrp="1"/>
          </p:cNvSpPr>
          <p:nvPr>
            <p:ph type="title"/>
          </p:nvPr>
        </p:nvSpPr>
        <p:spPr>
          <a:xfrm>
            <a:off x="1182895" y="327514"/>
            <a:ext cx="9905998" cy="1478570"/>
          </a:xfrm>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Sentiment analysis</a:t>
            </a:r>
          </a:p>
        </p:txBody>
      </p:sp>
      <p:sp>
        <p:nvSpPr>
          <p:cNvPr id="3" name="Content Placeholder 2">
            <a:extLst>
              <a:ext uri="{FF2B5EF4-FFF2-40B4-BE49-F238E27FC236}">
                <a16:creationId xmlns:a16="http://schemas.microsoft.com/office/drawing/2014/main" id="{FA55EFC6-AB1F-446B-939A-4BAD2150CE3D}"/>
              </a:ext>
            </a:extLst>
          </p:cNvPr>
          <p:cNvSpPr>
            <a:spLocks noGrp="1"/>
          </p:cNvSpPr>
          <p:nvPr>
            <p:ph idx="1"/>
          </p:nvPr>
        </p:nvSpPr>
        <p:spPr>
          <a:xfrm>
            <a:off x="1182895" y="1478026"/>
            <a:ext cx="9905999" cy="5052460"/>
          </a:xfrm>
        </p:spPr>
        <p:txBody>
          <a:bodyPr>
            <a:noAutofit/>
          </a:bodyPr>
          <a:lstStyle/>
          <a:p>
            <a:pPr marL="0" indent="0">
              <a:buNone/>
            </a:pPr>
            <a:r>
              <a:rPr lang="en-US" dirty="0">
                <a:effectLst/>
              </a:rPr>
              <a:t>Sentiment analysis is also known as opinion mining or emotion AI. It refers to the use of natural language processing text analysis, computational linguistics, and biometrics to systematically identify, extract, quantify, and study affective states and subjective information. Sentiment analysis is widely applied to voice of the customer materials such as reviews and survey responses, online and social media, and healthcare materials for applications that range from marketing to customer service to clinical medicine.</a:t>
            </a:r>
          </a:p>
          <a:p>
            <a:pPr marL="0" indent="0">
              <a:buNone/>
            </a:pPr>
            <a:r>
              <a:rPr lang="en-US" dirty="0">
                <a:effectLst/>
              </a:rPr>
              <a:t>In this project we aim to use sentiment analysis on a set of movie reviews given by reviewers and try to understand what their overall reaction to the movie was, i.e. if they liked the movie or they hated </a:t>
            </a:r>
            <a:r>
              <a:rPr lang="en-US" dirty="0" err="1">
                <a:effectLst/>
              </a:rPr>
              <a:t>It.We</a:t>
            </a:r>
            <a:r>
              <a:rPr lang="en-US" dirty="0">
                <a:effectLst/>
              </a:rPr>
              <a:t> aim to utilize the relationships of the words in the review to predict the overall polarity of the review.</a:t>
            </a:r>
          </a:p>
          <a:p>
            <a:pPr marL="0" indent="0">
              <a:buNone/>
            </a:pPr>
            <a:endParaRPr lang="en-US" dirty="0">
              <a:effectLst/>
            </a:endParaRPr>
          </a:p>
        </p:txBody>
      </p:sp>
    </p:spTree>
    <p:extLst>
      <p:ext uri="{BB962C8B-B14F-4D97-AF65-F5344CB8AC3E}">
        <p14:creationId xmlns:p14="http://schemas.microsoft.com/office/powerpoint/2010/main" val="2092348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5ACCB5-692A-41AE-BDCD-8A595619F4DF}"/>
              </a:ext>
            </a:extLst>
          </p:cNvPr>
          <p:cNvPicPr>
            <a:picLocks noChangeAspect="1"/>
          </p:cNvPicPr>
          <p:nvPr/>
        </p:nvPicPr>
        <p:blipFill>
          <a:blip r:embed="rId2"/>
          <a:stretch>
            <a:fillRect/>
          </a:stretch>
        </p:blipFill>
        <p:spPr>
          <a:xfrm>
            <a:off x="2814637" y="966787"/>
            <a:ext cx="6562725" cy="4924425"/>
          </a:xfrm>
          <a:prstGeom prst="rect">
            <a:avLst/>
          </a:prstGeom>
        </p:spPr>
      </p:pic>
    </p:spTree>
    <p:extLst>
      <p:ext uri="{BB962C8B-B14F-4D97-AF65-F5344CB8AC3E}">
        <p14:creationId xmlns:p14="http://schemas.microsoft.com/office/powerpoint/2010/main" val="66630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951E-C1EA-44D2-BBE7-257D90F6BC7E}"/>
              </a:ext>
            </a:extLst>
          </p:cNvPr>
          <p:cNvSpPr>
            <a:spLocks noGrp="1"/>
          </p:cNvSpPr>
          <p:nvPr>
            <p:ph type="title"/>
          </p:nvPr>
        </p:nvSpPr>
        <p:spPr>
          <a:xfrm>
            <a:off x="1141412" y="618519"/>
            <a:ext cx="10721008" cy="1478570"/>
          </a:xfrm>
        </p:spPr>
        <p:txBody>
          <a:bodyPr>
            <a:normAutofit/>
          </a:bodyPr>
          <a:lstStyle/>
          <a:p>
            <a:r>
              <a:rPr lang="en-US" b="1" dirty="0">
                <a:solidFill>
                  <a:schemeClr val="bg1"/>
                </a:solidFill>
                <a:effectLst/>
                <a:latin typeface="Times New Roman" panose="02020603050405020304" pitchFamily="18" charset="0"/>
                <a:cs typeface="Times New Roman" panose="02020603050405020304" pitchFamily="18" charset="0"/>
              </a:rPr>
              <a:t>APPLICATION PROGRAMMING INTERFACE</a:t>
            </a:r>
          </a:p>
        </p:txBody>
      </p:sp>
      <p:sp>
        <p:nvSpPr>
          <p:cNvPr id="3" name="Content Placeholder 2">
            <a:extLst>
              <a:ext uri="{FF2B5EF4-FFF2-40B4-BE49-F238E27FC236}">
                <a16:creationId xmlns:a16="http://schemas.microsoft.com/office/drawing/2014/main" id="{52F4D081-20AF-40D4-A79C-B79745A67AEE}"/>
              </a:ext>
            </a:extLst>
          </p:cNvPr>
          <p:cNvSpPr>
            <a:spLocks noGrp="1"/>
          </p:cNvSpPr>
          <p:nvPr>
            <p:ph idx="1"/>
          </p:nvPr>
        </p:nvSpPr>
        <p:spPr>
          <a:xfrm>
            <a:off x="1141412" y="2249486"/>
            <a:ext cx="9905999" cy="3989995"/>
          </a:xfrm>
        </p:spPr>
        <p:txBody>
          <a:bodyPr>
            <a:normAutofit fontScale="92500" lnSpcReduction="10000"/>
          </a:bodyPr>
          <a:lstStyle/>
          <a:p>
            <a:pPr marL="0" indent="0">
              <a:buNone/>
            </a:pPr>
            <a:r>
              <a:rPr lang="en-US" sz="2600" dirty="0">
                <a:effectLst/>
              </a:rPr>
              <a:t>In computing, an application programming interface (API) is an interface that defines interactions between multiple software applications or mixed hardware-software intermediaries</a:t>
            </a:r>
          </a:p>
          <a:p>
            <a:pPr marL="0" indent="0">
              <a:buNone/>
            </a:pPr>
            <a:r>
              <a:rPr lang="en-US" sz="2600" dirty="0">
                <a:effectLst/>
              </a:rPr>
              <a:t>In building applications, an API (application programming interface) simplifies programming by abstracting the underlying implementation and only exposing objects or actions the developer needs.</a:t>
            </a:r>
          </a:p>
          <a:p>
            <a:pPr marL="0" indent="0">
              <a:buNone/>
            </a:pPr>
            <a:r>
              <a:rPr lang="en-US" sz="2600" b="1" dirty="0">
                <a:effectLst/>
              </a:rPr>
              <a:t>The text-processing API</a:t>
            </a:r>
            <a:r>
              <a:rPr lang="en-US" sz="2600" dirty="0">
                <a:effectLst/>
              </a:rPr>
              <a:t> is a simple JSON over HTTP web service for text mining and natural language processing. It is currently free and open for public use without authentication, though that may change in the future.</a:t>
            </a:r>
          </a:p>
          <a:p>
            <a:endParaRPr lang="en-US" dirty="0"/>
          </a:p>
        </p:txBody>
      </p:sp>
    </p:spTree>
    <p:extLst>
      <p:ext uri="{BB962C8B-B14F-4D97-AF65-F5344CB8AC3E}">
        <p14:creationId xmlns:p14="http://schemas.microsoft.com/office/powerpoint/2010/main" val="203156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BE10-A5AF-4658-AAF3-A9C83AB61F58}"/>
              </a:ext>
            </a:extLst>
          </p:cNvPr>
          <p:cNvSpPr>
            <a:spLocks noGrp="1"/>
          </p:cNvSpPr>
          <p:nvPr>
            <p:ph type="title"/>
          </p:nvPr>
        </p:nvSpPr>
        <p:spPr/>
        <p:txBody>
          <a:bodyPr/>
          <a:lstStyle/>
          <a:p>
            <a:r>
              <a:rPr lang="en-US" b="1" dirty="0">
                <a:solidFill>
                  <a:schemeClr val="bg1"/>
                </a:solidFill>
                <a:effectLst/>
                <a:latin typeface="Times New Roman" panose="02020603050405020304" pitchFamily="18" charset="0"/>
                <a:cs typeface="Times New Roman" panose="02020603050405020304" pitchFamily="18" charset="0"/>
              </a:rPr>
              <a:t>FLASK APPLICATION</a:t>
            </a:r>
          </a:p>
        </p:txBody>
      </p:sp>
      <p:sp>
        <p:nvSpPr>
          <p:cNvPr id="3" name="Content Placeholder 2">
            <a:extLst>
              <a:ext uri="{FF2B5EF4-FFF2-40B4-BE49-F238E27FC236}">
                <a16:creationId xmlns:a16="http://schemas.microsoft.com/office/drawing/2014/main" id="{2FE76930-5D4B-420F-AF0A-B88B383E8233}"/>
              </a:ext>
            </a:extLst>
          </p:cNvPr>
          <p:cNvSpPr>
            <a:spLocks noGrp="1"/>
          </p:cNvSpPr>
          <p:nvPr>
            <p:ph idx="1"/>
          </p:nvPr>
        </p:nvSpPr>
        <p:spPr/>
        <p:txBody>
          <a:bodyPr>
            <a:normAutofit lnSpcReduction="10000"/>
          </a:bodyPr>
          <a:lstStyle/>
          <a:p>
            <a:pPr marL="0" indent="0">
              <a:buNone/>
            </a:pPr>
            <a:r>
              <a:rPr lang="en-US" dirty="0"/>
              <a:t>Flask is a micro web framework written in Python. It is classified as a microframework because it does not require particular tools or libraries. It has no database abstraction layer, form validation, or any other components where pre-existing third-party libraries provide common functions. However, Flask supports extensions that can add application features as if they were implemented in Flask itself. Extensions exist for object-relational mappers, form validation, upload handling, various open authentication technologies and several common framework related tools.</a:t>
            </a:r>
          </a:p>
        </p:txBody>
      </p:sp>
    </p:spTree>
    <p:extLst>
      <p:ext uri="{BB962C8B-B14F-4D97-AF65-F5344CB8AC3E}">
        <p14:creationId xmlns:p14="http://schemas.microsoft.com/office/powerpoint/2010/main" val="2498156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192</TotalTime>
  <Words>974</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Tw Cen MT</vt:lpstr>
      <vt:lpstr>Circuit</vt:lpstr>
      <vt:lpstr>MOVIE REVIEW ANALYSIS BASED ON SENTIMENT USING TEXT PROCESSING API WITH IBM CLOUD</vt:lpstr>
      <vt:lpstr>contents</vt:lpstr>
      <vt:lpstr>ABSTRACT</vt:lpstr>
      <vt:lpstr>introduction</vt:lpstr>
      <vt:lpstr>PowerPoint Presentation</vt:lpstr>
      <vt:lpstr>Sentiment analysis</vt:lpstr>
      <vt:lpstr>PowerPoint Presentation</vt:lpstr>
      <vt:lpstr>APPLICATION PROGRAMMING INTERFACE</vt:lpstr>
      <vt:lpstr>FLASK APPLICATION</vt:lpstr>
      <vt:lpstr>IBM CLOUD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REVIEW ANALYSIS BASED ON SENTIMENT USING TEXT PROCESSING API WITH IBM CLOUD</dc:title>
  <dc:creator>Admin</dc:creator>
  <cp:lastModifiedBy>chalapathi rao</cp:lastModifiedBy>
  <cp:revision>19</cp:revision>
  <dcterms:created xsi:type="dcterms:W3CDTF">2021-06-06T12:57:38Z</dcterms:created>
  <dcterms:modified xsi:type="dcterms:W3CDTF">2021-06-08T09:32:02Z</dcterms:modified>
</cp:coreProperties>
</file>