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6" r:id="rId7"/>
    <p:sldId id="267" r:id="rId8"/>
    <p:sldId id="264"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CF4FB83C-89C6-4AA3-AA8F-CEC4CA19A4F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75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39757A-1757-4389-B1F4-CD6303AE00EF}"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2753232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706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80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2664564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797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656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891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325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327138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757A-1757-4389-B1F4-CD6303AE00EF}" type="datetimeFigureOut">
              <a:rPr lang="en-IN" smtClean="0"/>
              <a:t>07-06-2021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4FB83C-89C6-4AA3-AA8F-CEC4CA19A4F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13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39757A-1757-4389-B1F4-CD6303AE00EF}"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1314252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39757A-1757-4389-B1F4-CD6303AE00EF}" type="datetimeFigureOut">
              <a:rPr lang="en-IN" smtClean="0"/>
              <a:t>07-06-2021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4FB83C-89C6-4AA3-AA8F-CEC4CA19A4F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8576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39757A-1757-4389-B1F4-CD6303AE00EF}" type="datetimeFigureOut">
              <a:rPr lang="en-IN" smtClean="0"/>
              <a:t>07-06-2021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4FB83C-89C6-4AA3-AA8F-CEC4CA19A4F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448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9757A-1757-4389-B1F4-CD6303AE00EF}" type="datetimeFigureOut">
              <a:rPr lang="en-IN" smtClean="0"/>
              <a:t>07-06-2021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3524674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39757A-1757-4389-B1F4-CD6303AE00EF}"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B83C-89C6-4AA3-AA8F-CEC4CA19A4F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78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39757A-1757-4389-B1F4-CD6303AE00EF}" type="datetimeFigureOut">
              <a:rPr lang="en-IN" smtClean="0"/>
              <a:t>07-06-2021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4FB83C-89C6-4AA3-AA8F-CEC4CA19A4F2}" type="slidenum">
              <a:rPr lang="en-IN" smtClean="0"/>
              <a:t>‹#›</a:t>
            </a:fld>
            <a:endParaRPr lang="en-IN"/>
          </a:p>
        </p:txBody>
      </p:sp>
    </p:spTree>
    <p:extLst>
      <p:ext uri="{BB962C8B-B14F-4D97-AF65-F5344CB8AC3E}">
        <p14:creationId xmlns:p14="http://schemas.microsoft.com/office/powerpoint/2010/main" val="69821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39757A-1757-4389-B1F4-CD6303AE00EF}" type="datetimeFigureOut">
              <a:rPr lang="en-IN" smtClean="0"/>
              <a:t>07-06-2021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4FB83C-89C6-4AA3-AA8F-CEC4CA19A4F2}" type="slidenum">
              <a:rPr lang="en-IN" smtClean="0"/>
              <a:t>‹#›</a:t>
            </a:fld>
            <a:endParaRPr lang="en-IN"/>
          </a:p>
        </p:txBody>
      </p:sp>
    </p:spTree>
    <p:extLst>
      <p:ext uri="{BB962C8B-B14F-4D97-AF65-F5344CB8AC3E}">
        <p14:creationId xmlns:p14="http://schemas.microsoft.com/office/powerpoint/2010/main" val="14364559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hyperlink" Target="https://www.ibm.com/cloud/learn/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terms.com/definition/binary" TargetMode="External"/><Relationship Id="rId2" Type="http://schemas.openxmlformats.org/officeDocument/2006/relationships/hyperlink" Target="https://techterms.com/definition/plaintex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3C30-4730-4A45-8947-FA6D509B0BE3}"/>
              </a:ext>
            </a:extLst>
          </p:cNvPr>
          <p:cNvSpPr>
            <a:spLocks noGrp="1"/>
          </p:cNvSpPr>
          <p:nvPr>
            <p:ph type="ctrTitle"/>
          </p:nvPr>
        </p:nvSpPr>
        <p:spPr>
          <a:xfrm>
            <a:off x="1524000" y="1122363"/>
            <a:ext cx="9144000" cy="155931"/>
          </a:xfrm>
        </p:spPr>
        <p:txBody>
          <a:bodyPr>
            <a:normAutofit fontScale="90000"/>
          </a:bodyPr>
          <a:lstStyle/>
          <a:p>
            <a:r>
              <a:rPr lang="en-US" dirty="0">
                <a:solidFill>
                  <a:srgbClr val="00B0F0"/>
                </a:solidFill>
              </a:rPr>
              <a:t>SMART BRIDGE PROJECT</a:t>
            </a:r>
            <a:endParaRPr lang="en-IN" dirty="0">
              <a:solidFill>
                <a:srgbClr val="00B0F0"/>
              </a:solidFill>
            </a:endParaRPr>
          </a:p>
        </p:txBody>
      </p:sp>
      <p:sp>
        <p:nvSpPr>
          <p:cNvPr id="3" name="Subtitle 2">
            <a:extLst>
              <a:ext uri="{FF2B5EF4-FFF2-40B4-BE49-F238E27FC236}">
                <a16:creationId xmlns:a16="http://schemas.microsoft.com/office/drawing/2014/main" id="{4196A2C4-FE39-4F3A-9B15-CEB415E17018}"/>
              </a:ext>
            </a:extLst>
          </p:cNvPr>
          <p:cNvSpPr>
            <a:spLocks noGrp="1"/>
          </p:cNvSpPr>
          <p:nvPr>
            <p:ph type="subTitle" idx="1"/>
          </p:nvPr>
        </p:nvSpPr>
        <p:spPr>
          <a:xfrm rot="10800000" flipV="1">
            <a:off x="1524000" y="1539551"/>
            <a:ext cx="9144000" cy="4637314"/>
          </a:xfrm>
        </p:spPr>
        <p:txBody>
          <a:bodyPr>
            <a:normAutofit/>
          </a:bodyPr>
          <a:lstStyle/>
          <a:p>
            <a:r>
              <a:rPr lang="en-US" dirty="0">
                <a:solidFill>
                  <a:srgbClr val="FF0000"/>
                </a:solidFill>
              </a:rPr>
              <a:t>AGE AND GENDER PREDICTION USING DEEP LEARNING USING IBM CLOUD</a:t>
            </a:r>
          </a:p>
          <a:p>
            <a:endParaRPr lang="en-US" dirty="0">
              <a:solidFill>
                <a:srgbClr val="FF0000"/>
              </a:solidFill>
            </a:endParaRPr>
          </a:p>
          <a:p>
            <a:r>
              <a:rPr lang="en-IN" b="1" u="sng" dirty="0"/>
              <a:t>TEAM MEMBERS</a:t>
            </a:r>
          </a:p>
          <a:p>
            <a:pPr marL="342900" indent="-342900">
              <a:buFont typeface="Wingdings" panose="05000000000000000000" pitchFamily="2" charset="2"/>
              <a:buChar char="Ø"/>
            </a:pPr>
            <a:r>
              <a:rPr lang="en-IN" dirty="0"/>
              <a:t>UMME AYMAN</a:t>
            </a:r>
          </a:p>
          <a:p>
            <a:pPr marL="342900" indent="-342900">
              <a:buFont typeface="Wingdings" panose="05000000000000000000" pitchFamily="2" charset="2"/>
              <a:buChar char="Ø"/>
            </a:pPr>
            <a:r>
              <a:rPr lang="en-IN" dirty="0"/>
              <a:t>NELLUTLA ARAVIND KUMAR</a:t>
            </a:r>
          </a:p>
          <a:p>
            <a:pPr marL="342900" indent="-342900">
              <a:buFont typeface="Wingdings" panose="05000000000000000000" pitchFamily="2" charset="2"/>
              <a:buChar char="Ø"/>
            </a:pPr>
            <a:r>
              <a:rPr lang="en-IN" dirty="0"/>
              <a:t> GUGULOTHU VIJAY</a:t>
            </a:r>
          </a:p>
          <a:p>
            <a:endParaRPr lang="en-IN" dirty="0">
              <a:solidFill>
                <a:srgbClr val="FF0000"/>
              </a:solidFill>
            </a:endParaRPr>
          </a:p>
        </p:txBody>
      </p:sp>
    </p:spTree>
    <p:extLst>
      <p:ext uri="{BB962C8B-B14F-4D97-AF65-F5344CB8AC3E}">
        <p14:creationId xmlns:p14="http://schemas.microsoft.com/office/powerpoint/2010/main" val="222044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2C0E8-58E5-4B40-B9F1-8AFF8545B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6180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F06C-9D0C-4062-A558-4D4D952FEBED}"/>
              </a:ext>
            </a:extLst>
          </p:cNvPr>
          <p:cNvSpPr>
            <a:spLocks noGrp="1"/>
          </p:cNvSpPr>
          <p:nvPr>
            <p:ph type="title"/>
          </p:nvPr>
        </p:nvSpPr>
        <p:spPr/>
        <p:txBody>
          <a:bodyPr>
            <a:normAutofit/>
          </a:bodyPr>
          <a:lstStyle/>
          <a:p>
            <a:r>
              <a:rPr lang="en-US" dirty="0"/>
              <a:t>DEEP LEARNING</a:t>
            </a:r>
            <a:endParaRPr lang="en-IN" dirty="0"/>
          </a:p>
        </p:txBody>
      </p:sp>
      <p:sp>
        <p:nvSpPr>
          <p:cNvPr id="3" name="Content Placeholder 2">
            <a:extLst>
              <a:ext uri="{FF2B5EF4-FFF2-40B4-BE49-F238E27FC236}">
                <a16:creationId xmlns:a16="http://schemas.microsoft.com/office/drawing/2014/main" id="{10D864B4-1810-4909-A1C8-1AFF8A10DD74}"/>
              </a:ext>
            </a:extLst>
          </p:cNvPr>
          <p:cNvSpPr>
            <a:spLocks noGrp="1"/>
          </p:cNvSpPr>
          <p:nvPr>
            <p:ph idx="1"/>
          </p:nvPr>
        </p:nvSpPr>
        <p:spPr/>
        <p:txBody>
          <a:bodyPr>
            <a:normAutofit fontScale="92500" lnSpcReduction="20000"/>
          </a:bodyPr>
          <a:lstStyle/>
          <a:p>
            <a:pPr algn="l" fontAlgn="base"/>
            <a:r>
              <a:rPr lang="en-US" b="0" i="0" dirty="0">
                <a:solidFill>
                  <a:srgbClr val="525252"/>
                </a:solidFill>
                <a:effectLst/>
                <a:latin typeface="IBM Plex Sans"/>
              </a:rPr>
              <a:t>Deep learning is a subset of </a:t>
            </a:r>
            <a:r>
              <a:rPr lang="en-US" b="0" i="0" u="none" strike="noStrike" dirty="0">
                <a:solidFill>
                  <a:srgbClr val="0062FF"/>
                </a:solidFill>
                <a:effectLst/>
                <a:latin typeface="IBM Plex Sans"/>
                <a:hlinkClick r:id="rId2"/>
              </a:rPr>
              <a:t>machine learning</a:t>
            </a:r>
            <a:r>
              <a:rPr lang="en-US" b="0" i="0" dirty="0">
                <a:solidFill>
                  <a:srgbClr val="525252"/>
                </a:solidFill>
                <a:effectLst/>
                <a:latin typeface="IBM Plex Sans"/>
              </a:rPr>
              <a:t>, which is essentially a neural network with three or more layers. These neural networks attempt to simulate the behavior of the human brain—albeit far from matching its ability—allowing it to “learn” from large amounts of data. While a neural network with a single layer can still make approximate predictions, additional hidden layers can help to optimize and refine for accuracy.</a:t>
            </a:r>
          </a:p>
          <a:p>
            <a:pPr algn="l" fontAlgn="base"/>
            <a:r>
              <a:rPr lang="en-US" b="0" i="0" dirty="0">
                <a:solidFill>
                  <a:srgbClr val="525252"/>
                </a:solidFill>
                <a:effectLst/>
                <a:latin typeface="IBM Plex Sans"/>
              </a:rPr>
              <a:t>Deep learning drives many </a:t>
            </a:r>
            <a:r>
              <a:rPr lang="en-US" b="0" i="0" u="none" strike="noStrike" dirty="0">
                <a:solidFill>
                  <a:srgbClr val="0062FF"/>
                </a:solidFill>
                <a:effectLst/>
                <a:latin typeface="IBM Plex Sans"/>
                <a:hlinkClick r:id="rId3"/>
              </a:rPr>
              <a:t>artificial intelligence (AI)</a:t>
            </a:r>
            <a:r>
              <a:rPr lang="en-US" b="0" i="0" dirty="0">
                <a:solidFill>
                  <a:srgbClr val="525252"/>
                </a:solidFill>
                <a:effectLst/>
                <a:latin typeface="IBM Plex Sans"/>
              </a:rPr>
              <a:t> applications and services that improve automation, performing analytical and physical tasks without human intervention. Deep learning technology lies behind everyday products and services (such as digital assistants, voice-enabled TV remotes, and credit card fraud detection) as well as emerging technologies (such as self-driving cars).</a:t>
            </a:r>
          </a:p>
          <a:p>
            <a:endParaRPr lang="en-IN" dirty="0"/>
          </a:p>
        </p:txBody>
      </p:sp>
    </p:spTree>
    <p:extLst>
      <p:ext uri="{BB962C8B-B14F-4D97-AF65-F5344CB8AC3E}">
        <p14:creationId xmlns:p14="http://schemas.microsoft.com/office/powerpoint/2010/main" val="303307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2040-B0E8-4F3C-A53A-37C31057A19B}"/>
              </a:ext>
            </a:extLst>
          </p:cNvPr>
          <p:cNvSpPr>
            <a:spLocks noGrp="1"/>
          </p:cNvSpPr>
          <p:nvPr>
            <p:ph type="title"/>
          </p:nvPr>
        </p:nvSpPr>
        <p:spPr/>
        <p:txBody>
          <a:bodyPr/>
          <a:lstStyle/>
          <a:p>
            <a:r>
              <a:rPr lang="en-US" dirty="0"/>
              <a:t>Open cv and Caffe model</a:t>
            </a:r>
            <a:endParaRPr lang="en-IN" dirty="0"/>
          </a:p>
        </p:txBody>
      </p:sp>
      <p:sp>
        <p:nvSpPr>
          <p:cNvPr id="3" name="Content Placeholder 2">
            <a:extLst>
              <a:ext uri="{FF2B5EF4-FFF2-40B4-BE49-F238E27FC236}">
                <a16:creationId xmlns:a16="http://schemas.microsoft.com/office/drawing/2014/main" id="{40DA62A5-CA55-497B-A7F2-7AE445C920A6}"/>
              </a:ext>
            </a:extLst>
          </p:cNvPr>
          <p:cNvSpPr>
            <a:spLocks noGrp="1"/>
          </p:cNvSpPr>
          <p:nvPr>
            <p:ph idx="1"/>
          </p:nvPr>
        </p:nvSpPr>
        <p:spPr/>
        <p:txBody>
          <a:bodyPr>
            <a:normAutofit/>
          </a:bodyPr>
          <a:lstStyle/>
          <a:p>
            <a:r>
              <a:rPr lang="en-US" sz="1600" b="0" i="0" dirty="0">
                <a:solidFill>
                  <a:srgbClr val="666666"/>
                </a:solidFill>
                <a:effectLst/>
              </a:rPr>
              <a:t>OpenCV is</a:t>
            </a:r>
            <a:r>
              <a:rPr lang="en-US" sz="1600" b="1" i="0" dirty="0">
                <a:solidFill>
                  <a:srgbClr val="666666"/>
                </a:solidFill>
                <a:effectLst/>
              </a:rPr>
              <a:t> a Python open-source library, which is used for computer vision in Artificial intelligence,</a:t>
            </a:r>
            <a:r>
              <a:rPr lang="en-US" sz="1600" b="0" i="0" dirty="0">
                <a:solidFill>
                  <a:srgbClr val="666666"/>
                </a:solidFill>
                <a:effectLst/>
              </a:rPr>
              <a:t> Machine Learning, face recognition, etc. In OpenCV, the CV is an abbreviation form of a computer vision, which is defined as a field of study that helps computers to understand the content of the digital images such as photographs and videos</a:t>
            </a:r>
            <a:endParaRPr lang="en-US" sz="1200" b="0" i="0" dirty="0">
              <a:solidFill>
                <a:srgbClr val="0A0A0A"/>
              </a:solidFill>
              <a:effectLst/>
              <a:latin typeface="IBM Plex Sans"/>
            </a:endParaRPr>
          </a:p>
          <a:p>
            <a:pPr algn="l"/>
            <a:r>
              <a:rPr lang="en-US" sz="1600" b="0" i="0" dirty="0">
                <a:solidFill>
                  <a:srgbClr val="0A0A0A"/>
                </a:solidFill>
                <a:effectLst/>
              </a:rPr>
              <a:t>Caffe (Convolutional Architecture for Fast Feature Embedding) is a deep learning framework that allows users to create image classification and image segmentation models. Initially, users create and save their models as </a:t>
            </a:r>
            <a:r>
              <a:rPr lang="en-US" sz="1600" b="1" i="0" u="none" strike="noStrike" dirty="0">
                <a:solidFill>
                  <a:srgbClr val="0A0A0A"/>
                </a:solidFill>
                <a:effectLst/>
                <a:hlinkClick r:id="rId2"/>
              </a:rPr>
              <a:t>plain text</a:t>
            </a:r>
            <a:r>
              <a:rPr lang="en-US" sz="1600" b="0" i="0" dirty="0">
                <a:solidFill>
                  <a:srgbClr val="0A0A0A"/>
                </a:solidFill>
                <a:effectLst/>
              </a:rPr>
              <a:t> PROTOTEXT files. After a user trains and refines their model using Caffe, the program saves the user's trained model as a CAFFEMODEL file.</a:t>
            </a:r>
          </a:p>
          <a:p>
            <a:pPr algn="l"/>
            <a:r>
              <a:rPr lang="en-US" sz="1600" b="0" i="0" dirty="0">
                <a:solidFill>
                  <a:srgbClr val="0A0A0A"/>
                </a:solidFill>
                <a:effectLst/>
              </a:rPr>
              <a:t>CAFFEMODEL files are </a:t>
            </a:r>
            <a:r>
              <a:rPr lang="en-US" sz="1600" b="1" i="0" strike="noStrike" dirty="0">
                <a:solidFill>
                  <a:schemeClr val="tx1"/>
                </a:solidFill>
                <a:effectLst/>
                <a:hlinkClick r:id="rId3">
                  <a:extLst>
                    <a:ext uri="{A12FA001-AC4F-418D-AE19-62706E023703}">
                      <ahyp:hlinkClr xmlns:ahyp="http://schemas.microsoft.com/office/drawing/2018/hyperlinkcolor" val="tx"/>
                    </a:ext>
                  </a:extLst>
                </a:hlinkClick>
              </a:rPr>
              <a:t>binary</a:t>
            </a:r>
            <a:r>
              <a:rPr lang="en-US" sz="1600" b="0" i="0" dirty="0">
                <a:solidFill>
                  <a:schemeClr val="tx1"/>
                </a:solidFill>
                <a:effectLst/>
              </a:rPr>
              <a:t> </a:t>
            </a:r>
            <a:r>
              <a:rPr lang="en-US" sz="1600" b="0" i="0" dirty="0">
                <a:solidFill>
                  <a:srgbClr val="0A0A0A"/>
                </a:solidFill>
                <a:effectLst/>
              </a:rPr>
              <a:t>protocol buffer files. As such, you cannot open, examine, and edit them in a source code editor, as you would PROTOTEXT files. CAFFEMODEL files are meant to be integrated into applications that can utilize trained image classification and image segmentation models, using Caffe.</a:t>
            </a:r>
          </a:p>
          <a:p>
            <a:endParaRPr lang="en-IN" sz="1600" dirty="0"/>
          </a:p>
        </p:txBody>
      </p:sp>
    </p:spTree>
    <p:extLst>
      <p:ext uri="{BB962C8B-B14F-4D97-AF65-F5344CB8AC3E}">
        <p14:creationId xmlns:p14="http://schemas.microsoft.com/office/powerpoint/2010/main" val="321806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A7FB-C70E-4BD2-A349-5457A1A1049B}"/>
              </a:ext>
            </a:extLst>
          </p:cNvPr>
          <p:cNvSpPr>
            <a:spLocks noGrp="1"/>
          </p:cNvSpPr>
          <p:nvPr>
            <p:ph type="title"/>
          </p:nvPr>
        </p:nvSpPr>
        <p:spPr/>
        <p:txBody>
          <a:bodyPr>
            <a:normAutofit/>
          </a:bodyPr>
          <a:lstStyle/>
          <a:p>
            <a:r>
              <a:rPr lang="en-US" dirty="0"/>
              <a:t>FILES AND LIBRARIES REQUIRED</a:t>
            </a:r>
            <a:endParaRPr lang="en-IN" dirty="0"/>
          </a:p>
        </p:txBody>
      </p:sp>
      <p:sp>
        <p:nvSpPr>
          <p:cNvPr id="3" name="Content Placeholder 2">
            <a:extLst>
              <a:ext uri="{FF2B5EF4-FFF2-40B4-BE49-F238E27FC236}">
                <a16:creationId xmlns:a16="http://schemas.microsoft.com/office/drawing/2014/main" id="{2812B5D9-842A-401B-A85F-FD098620A525}"/>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 LIBRARIES :</a:t>
            </a:r>
          </a:p>
          <a:p>
            <a:r>
              <a:rPr lang="en-US" dirty="0"/>
              <a:t>Importing cv2</a:t>
            </a:r>
          </a:p>
          <a:p>
            <a:r>
              <a:rPr lang="en-US" dirty="0"/>
              <a:t>Importing flask</a:t>
            </a:r>
          </a:p>
          <a:p>
            <a:pPr>
              <a:buFont typeface="Wingdings" panose="05000000000000000000" pitchFamily="2" charset="2"/>
              <a:buChar char="q"/>
            </a:pPr>
            <a:r>
              <a:rPr lang="en-IN" dirty="0"/>
              <a:t> FILES :</a:t>
            </a:r>
          </a:p>
          <a:p>
            <a:r>
              <a:rPr lang="en-IN" dirty="0"/>
              <a:t>Face proto, age proto, gender proto</a:t>
            </a:r>
          </a:p>
          <a:p>
            <a:r>
              <a:rPr lang="en-IN" dirty="0"/>
              <a:t>Face model, age model and gender model</a:t>
            </a:r>
          </a:p>
          <a:p>
            <a:pPr>
              <a:buFont typeface="Wingdings" panose="05000000000000000000" pitchFamily="2" charset="2"/>
              <a:buChar char="Ø"/>
            </a:pPr>
            <a:r>
              <a:rPr lang="en-IN" dirty="0"/>
              <a:t>Then declare default list of value of model mean value, age list, gender list</a:t>
            </a:r>
          </a:p>
        </p:txBody>
      </p:sp>
    </p:spTree>
    <p:extLst>
      <p:ext uri="{BB962C8B-B14F-4D97-AF65-F5344CB8AC3E}">
        <p14:creationId xmlns:p14="http://schemas.microsoft.com/office/powerpoint/2010/main" val="243202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C1AC-C642-4136-A5E6-EC88D19626B8}"/>
              </a:ext>
            </a:extLst>
          </p:cNvPr>
          <p:cNvSpPr>
            <a:spLocks noGrp="1"/>
          </p:cNvSpPr>
          <p:nvPr>
            <p:ph type="title"/>
          </p:nvPr>
        </p:nvSpPr>
        <p:spPr/>
        <p:txBody>
          <a:bodyPr>
            <a:normAutofit/>
          </a:bodyPr>
          <a:lstStyle/>
          <a:p>
            <a:r>
              <a:rPr lang="en-US" dirty="0"/>
              <a:t>LOAD THE NETWORK</a:t>
            </a:r>
            <a:endParaRPr lang="en-IN" dirty="0"/>
          </a:p>
        </p:txBody>
      </p:sp>
      <p:sp>
        <p:nvSpPr>
          <p:cNvPr id="3" name="Content Placeholder 2">
            <a:extLst>
              <a:ext uri="{FF2B5EF4-FFF2-40B4-BE49-F238E27FC236}">
                <a16:creationId xmlns:a16="http://schemas.microsoft.com/office/drawing/2014/main" id="{6637DA35-073B-4BB3-A9E0-17E5579E93E9}"/>
              </a:ext>
            </a:extLst>
          </p:cNvPr>
          <p:cNvSpPr>
            <a:spLocks noGrp="1"/>
          </p:cNvSpPr>
          <p:nvPr>
            <p:ph idx="1"/>
          </p:nvPr>
        </p:nvSpPr>
        <p:spPr/>
        <p:txBody>
          <a:bodyPr/>
          <a:lstStyle/>
          <a:p>
            <a:pPr marL="0" indent="0">
              <a:buNone/>
            </a:pPr>
            <a:r>
              <a:rPr lang="en-US" dirty="0"/>
              <a:t>For loading the network and for training the </a:t>
            </a:r>
            <a:r>
              <a:rPr lang="en-US" dirty="0" err="1"/>
              <a:t>dnn</a:t>
            </a:r>
            <a:r>
              <a:rPr lang="en-US" dirty="0"/>
              <a:t> from café model file </a:t>
            </a:r>
          </a:p>
          <a:p>
            <a:pPr marL="0" indent="0">
              <a:buNone/>
            </a:pPr>
            <a:r>
              <a:rPr lang="en-US" dirty="0"/>
              <a:t>Which is downloaded </a:t>
            </a:r>
          </a:p>
          <a:p>
            <a:pPr marL="0" indent="0">
              <a:buNone/>
            </a:pPr>
            <a:r>
              <a:rPr lang="en-US" dirty="0"/>
              <a:t>Hence the data is stored into a variable as </a:t>
            </a:r>
            <a:r>
              <a:rPr lang="en-US" dirty="0" err="1"/>
              <a:t>gendernet</a:t>
            </a:r>
            <a:r>
              <a:rPr lang="en-US" dirty="0"/>
              <a:t>, </a:t>
            </a:r>
            <a:r>
              <a:rPr lang="en-US" dirty="0" err="1"/>
              <a:t>agenet</a:t>
            </a:r>
            <a:r>
              <a:rPr lang="en-US" dirty="0"/>
              <a:t>, </a:t>
            </a:r>
            <a:r>
              <a:rPr lang="en-US" dirty="0" err="1"/>
              <a:t>facenet</a:t>
            </a:r>
            <a:endParaRPr lang="en-IN" dirty="0"/>
          </a:p>
        </p:txBody>
      </p:sp>
    </p:spTree>
    <p:extLst>
      <p:ext uri="{BB962C8B-B14F-4D97-AF65-F5344CB8AC3E}">
        <p14:creationId xmlns:p14="http://schemas.microsoft.com/office/powerpoint/2010/main" val="1749331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588B-A107-4F0B-A1A1-53BF928DDE55}"/>
              </a:ext>
            </a:extLst>
          </p:cNvPr>
          <p:cNvSpPr>
            <a:spLocks noGrp="1"/>
          </p:cNvSpPr>
          <p:nvPr>
            <p:ph type="title"/>
          </p:nvPr>
        </p:nvSpPr>
        <p:spPr/>
        <p:txBody>
          <a:bodyPr/>
          <a:lstStyle/>
          <a:p>
            <a:r>
              <a:rPr lang="en-US" dirty="0"/>
              <a:t>Capturing the data </a:t>
            </a:r>
            <a:endParaRPr lang="en-IN" dirty="0"/>
          </a:p>
        </p:txBody>
      </p:sp>
      <p:sp>
        <p:nvSpPr>
          <p:cNvPr id="3" name="Text Placeholder 2">
            <a:extLst>
              <a:ext uri="{FF2B5EF4-FFF2-40B4-BE49-F238E27FC236}">
                <a16:creationId xmlns:a16="http://schemas.microsoft.com/office/drawing/2014/main" id="{84E4EF4F-DC1E-41F7-B02B-248BC1CD16C5}"/>
              </a:ext>
            </a:extLst>
          </p:cNvPr>
          <p:cNvSpPr>
            <a:spLocks noGrp="1"/>
          </p:cNvSpPr>
          <p:nvPr>
            <p:ph type="body" idx="1"/>
          </p:nvPr>
        </p:nvSpPr>
        <p:spPr/>
        <p:txBody>
          <a:bodyPr/>
          <a:lstStyle/>
          <a:p>
            <a:endParaRPr lang="en-US" dirty="0">
              <a:solidFill>
                <a:schemeClr val="tx1"/>
              </a:solidFill>
            </a:endParaRPr>
          </a:p>
          <a:p>
            <a:endParaRPr lang="en-IN" dirty="0"/>
          </a:p>
        </p:txBody>
      </p:sp>
      <p:sp>
        <p:nvSpPr>
          <p:cNvPr id="4" name="Content Placeholder 3">
            <a:extLst>
              <a:ext uri="{FF2B5EF4-FFF2-40B4-BE49-F238E27FC236}">
                <a16:creationId xmlns:a16="http://schemas.microsoft.com/office/drawing/2014/main" id="{EFDD8C74-94A7-481E-8701-AD48839E228C}"/>
              </a:ext>
            </a:extLst>
          </p:cNvPr>
          <p:cNvSpPr>
            <a:spLocks noGrp="1"/>
          </p:cNvSpPr>
          <p:nvPr>
            <p:ph sz="half" idx="2"/>
          </p:nvPr>
        </p:nvSpPr>
        <p:spPr/>
        <p:txBody>
          <a:bodyPr/>
          <a:lstStyle/>
          <a:p>
            <a:r>
              <a:rPr lang="en-US" dirty="0">
                <a:solidFill>
                  <a:schemeClr val="tx1"/>
                </a:solidFill>
              </a:rPr>
              <a:t>Loading the data</a:t>
            </a:r>
          </a:p>
          <a:p>
            <a:pPr marL="0" indent="0">
              <a:buNone/>
            </a:pPr>
            <a:r>
              <a:rPr lang="en-US" dirty="0">
                <a:solidFill>
                  <a:schemeClr val="tx1"/>
                </a:solidFill>
              </a:rPr>
              <a:t>So for loading data we have two input for predicting age and </a:t>
            </a:r>
            <a:r>
              <a:rPr lang="en-US" dirty="0" err="1">
                <a:solidFill>
                  <a:schemeClr val="tx1"/>
                </a:solidFill>
              </a:rPr>
              <a:t>gender,hence</a:t>
            </a:r>
            <a:r>
              <a:rPr lang="en-US" dirty="0">
                <a:solidFill>
                  <a:schemeClr val="tx1"/>
                </a:solidFill>
              </a:rPr>
              <a:t> we give code for both of them</a:t>
            </a:r>
          </a:p>
          <a:p>
            <a:pPr marL="0" indent="0">
              <a:buNone/>
            </a:pPr>
            <a:endParaRPr lang="en-US" dirty="0">
              <a:solidFill>
                <a:schemeClr val="tx1"/>
              </a:solidFill>
            </a:endParaRPr>
          </a:p>
          <a:p>
            <a:endParaRPr lang="en-IN" dirty="0"/>
          </a:p>
        </p:txBody>
      </p:sp>
      <p:sp>
        <p:nvSpPr>
          <p:cNvPr id="5" name="Text Placeholder 4">
            <a:extLst>
              <a:ext uri="{FF2B5EF4-FFF2-40B4-BE49-F238E27FC236}">
                <a16:creationId xmlns:a16="http://schemas.microsoft.com/office/drawing/2014/main" id="{3BED9754-171A-4E46-BEAB-569B8C10156B}"/>
              </a:ext>
            </a:extLst>
          </p:cNvPr>
          <p:cNvSpPr>
            <a:spLocks noGrp="1"/>
          </p:cNvSpPr>
          <p:nvPr>
            <p:ph type="body" sz="quarter" idx="3"/>
          </p:nvPr>
        </p:nvSpPr>
        <p:spPr/>
        <p:txBody>
          <a:bodyPr/>
          <a:lstStyle/>
          <a:p>
            <a:endParaRPr lang="en-US" dirty="0">
              <a:solidFill>
                <a:schemeClr val="tx1"/>
              </a:solidFill>
            </a:endParaRPr>
          </a:p>
          <a:p>
            <a:endParaRPr lang="en-IN" dirty="0"/>
          </a:p>
        </p:txBody>
      </p:sp>
      <p:sp>
        <p:nvSpPr>
          <p:cNvPr id="6" name="Content Placeholder 5">
            <a:extLst>
              <a:ext uri="{FF2B5EF4-FFF2-40B4-BE49-F238E27FC236}">
                <a16:creationId xmlns:a16="http://schemas.microsoft.com/office/drawing/2014/main" id="{8AAC4281-1AB9-4294-BA80-2D001C39EB21}"/>
              </a:ext>
            </a:extLst>
          </p:cNvPr>
          <p:cNvSpPr>
            <a:spLocks noGrp="1"/>
          </p:cNvSpPr>
          <p:nvPr>
            <p:ph sz="quarter" idx="4"/>
          </p:nvPr>
        </p:nvSpPr>
        <p:spPr/>
        <p:txBody>
          <a:bodyPr/>
          <a:lstStyle/>
          <a:p>
            <a:r>
              <a:rPr lang="en-US" dirty="0">
                <a:solidFill>
                  <a:schemeClr val="tx1"/>
                </a:solidFill>
              </a:rPr>
              <a:t>Getting bounding box</a:t>
            </a:r>
          </a:p>
          <a:p>
            <a:pPr marL="0" indent="0">
              <a:buNone/>
            </a:pPr>
            <a:r>
              <a:rPr lang="en-IN" dirty="0">
                <a:solidFill>
                  <a:schemeClr val="tx1"/>
                </a:solidFill>
              </a:rPr>
              <a:t>we will transfer frames to function for getting the box on face, like </a:t>
            </a:r>
            <a:r>
              <a:rPr lang="en-IN" dirty="0" err="1">
                <a:solidFill>
                  <a:schemeClr val="tx1"/>
                </a:solidFill>
              </a:rPr>
              <a:t>frameopencvdnn</a:t>
            </a:r>
            <a:r>
              <a:rPr lang="en-IN" dirty="0">
                <a:solidFill>
                  <a:schemeClr val="tx1"/>
                </a:solidFill>
              </a:rPr>
              <a:t>, </a:t>
            </a:r>
            <a:r>
              <a:rPr lang="en-IN" dirty="0" err="1">
                <a:solidFill>
                  <a:schemeClr val="tx1"/>
                </a:solidFill>
              </a:rPr>
              <a:t>frameheight</a:t>
            </a:r>
            <a:r>
              <a:rPr lang="en-IN" dirty="0">
                <a:solidFill>
                  <a:schemeClr val="tx1"/>
                </a:solidFill>
              </a:rPr>
              <a:t>, </a:t>
            </a:r>
            <a:r>
              <a:rPr lang="en-IN" dirty="0" err="1">
                <a:solidFill>
                  <a:schemeClr val="tx1"/>
                </a:solidFill>
              </a:rPr>
              <a:t>framewidth</a:t>
            </a:r>
            <a:endParaRPr lang="en-IN" dirty="0">
              <a:solidFill>
                <a:schemeClr val="tx1"/>
              </a:solidFill>
            </a:endParaRPr>
          </a:p>
          <a:p>
            <a:endParaRPr lang="en-IN" dirty="0"/>
          </a:p>
        </p:txBody>
      </p:sp>
    </p:spTree>
    <p:extLst>
      <p:ext uri="{BB962C8B-B14F-4D97-AF65-F5344CB8AC3E}">
        <p14:creationId xmlns:p14="http://schemas.microsoft.com/office/powerpoint/2010/main" val="398622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EDA9D-66E5-473D-AE22-345984F36D05}"/>
              </a:ext>
            </a:extLst>
          </p:cNvPr>
          <p:cNvSpPr>
            <a:spLocks noGrp="1"/>
          </p:cNvSpPr>
          <p:nvPr>
            <p:ph type="title"/>
          </p:nvPr>
        </p:nvSpPr>
        <p:spPr/>
        <p:txBody>
          <a:bodyPr/>
          <a:lstStyle/>
          <a:p>
            <a:r>
              <a:rPr lang="en-US" dirty="0"/>
              <a:t>Capturing the data </a:t>
            </a:r>
            <a:endParaRPr lang="en-IN" dirty="0"/>
          </a:p>
        </p:txBody>
      </p:sp>
      <p:sp>
        <p:nvSpPr>
          <p:cNvPr id="3" name="Text Placeholder 2">
            <a:extLst>
              <a:ext uri="{FF2B5EF4-FFF2-40B4-BE49-F238E27FC236}">
                <a16:creationId xmlns:a16="http://schemas.microsoft.com/office/drawing/2014/main" id="{87BE1AAF-080C-4118-BDD1-92E12CEB8577}"/>
              </a:ext>
            </a:extLst>
          </p:cNvPr>
          <p:cNvSpPr>
            <a:spLocks noGrp="1"/>
          </p:cNvSpPr>
          <p:nvPr>
            <p:ph type="body" idx="1"/>
          </p:nvPr>
        </p:nvSpPr>
        <p:spPr/>
        <p:txBody>
          <a:bodyPr/>
          <a:lstStyle/>
          <a:p>
            <a:endParaRPr lang="en-IN"/>
          </a:p>
        </p:txBody>
      </p:sp>
      <p:sp>
        <p:nvSpPr>
          <p:cNvPr id="4" name="Content Placeholder 3">
            <a:extLst>
              <a:ext uri="{FF2B5EF4-FFF2-40B4-BE49-F238E27FC236}">
                <a16:creationId xmlns:a16="http://schemas.microsoft.com/office/drawing/2014/main" id="{5AD5AE1D-E4D7-4C9E-A068-4AD2ED219EB9}"/>
              </a:ext>
            </a:extLst>
          </p:cNvPr>
          <p:cNvSpPr>
            <a:spLocks noGrp="1"/>
          </p:cNvSpPr>
          <p:nvPr>
            <p:ph sz="half" idx="2"/>
          </p:nvPr>
        </p:nvSpPr>
        <p:spPr/>
        <p:txBody>
          <a:bodyPr/>
          <a:lstStyle/>
          <a:p>
            <a:r>
              <a:rPr lang="en-US" sz="2400" dirty="0"/>
              <a:t>Applying blob operation</a:t>
            </a:r>
          </a:p>
          <a:p>
            <a:pPr marL="0" indent="0">
              <a:buNone/>
            </a:pPr>
            <a:r>
              <a:rPr lang="en-US" dirty="0"/>
              <a:t>Here we give code for operations like mean subtraction, scaling for </a:t>
            </a:r>
            <a:r>
              <a:rPr lang="en-US" dirty="0" err="1"/>
              <a:t>feating</a:t>
            </a:r>
            <a:r>
              <a:rPr lang="en-US" dirty="0"/>
              <a:t> features from the input</a:t>
            </a:r>
            <a:endParaRPr lang="en-IN" dirty="0"/>
          </a:p>
        </p:txBody>
      </p:sp>
      <p:sp>
        <p:nvSpPr>
          <p:cNvPr id="5" name="Text Placeholder 4">
            <a:extLst>
              <a:ext uri="{FF2B5EF4-FFF2-40B4-BE49-F238E27FC236}">
                <a16:creationId xmlns:a16="http://schemas.microsoft.com/office/drawing/2014/main" id="{2345D580-BE0A-487A-911C-C308EEB88E58}"/>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0FDDDA9-0485-4936-94C8-09FC4F24370D}"/>
              </a:ext>
            </a:extLst>
          </p:cNvPr>
          <p:cNvSpPr>
            <a:spLocks noGrp="1"/>
          </p:cNvSpPr>
          <p:nvPr>
            <p:ph sz="quarter" idx="4"/>
          </p:nvPr>
        </p:nvSpPr>
        <p:spPr/>
        <p:txBody>
          <a:bodyPr/>
          <a:lstStyle/>
          <a:p>
            <a:r>
              <a:rPr lang="en-US" dirty="0"/>
              <a:t>Printing the results</a:t>
            </a:r>
          </a:p>
          <a:p>
            <a:pPr marL="0" indent="0">
              <a:buNone/>
            </a:pPr>
            <a:r>
              <a:rPr lang="en-US" dirty="0"/>
              <a:t>For printing the result for detection code is given</a:t>
            </a:r>
            <a:endParaRPr lang="en-IN" dirty="0"/>
          </a:p>
        </p:txBody>
      </p:sp>
    </p:spTree>
    <p:extLst>
      <p:ext uri="{BB962C8B-B14F-4D97-AF65-F5344CB8AC3E}">
        <p14:creationId xmlns:p14="http://schemas.microsoft.com/office/powerpoint/2010/main" val="421178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62A3-BFE6-4ECD-A854-03B1EEE30104}"/>
              </a:ext>
            </a:extLst>
          </p:cNvPr>
          <p:cNvSpPr>
            <a:spLocks noGrp="1"/>
          </p:cNvSpPr>
          <p:nvPr>
            <p:ph type="title"/>
          </p:nvPr>
        </p:nvSpPr>
        <p:spPr>
          <a:xfrm>
            <a:off x="2687216" y="702213"/>
            <a:ext cx="7117700" cy="1303867"/>
          </a:xfrm>
        </p:spPr>
        <p:txBody>
          <a:bodyPr/>
          <a:lstStyle/>
          <a:p>
            <a:r>
              <a:rPr lang="en-US" dirty="0"/>
              <a:t>Application building</a:t>
            </a:r>
            <a:endParaRPr lang="en-IN" dirty="0"/>
          </a:p>
        </p:txBody>
      </p:sp>
      <p:sp>
        <p:nvSpPr>
          <p:cNvPr id="3" name="Content Placeholder 2">
            <a:extLst>
              <a:ext uri="{FF2B5EF4-FFF2-40B4-BE49-F238E27FC236}">
                <a16:creationId xmlns:a16="http://schemas.microsoft.com/office/drawing/2014/main" id="{FB8EA800-D07F-4844-9B6F-DFFC8A4640EA}"/>
              </a:ext>
            </a:extLst>
          </p:cNvPr>
          <p:cNvSpPr>
            <a:spLocks noGrp="1"/>
          </p:cNvSpPr>
          <p:nvPr>
            <p:ph idx="1"/>
          </p:nvPr>
        </p:nvSpPr>
        <p:spPr/>
        <p:txBody>
          <a:bodyPr/>
          <a:lstStyle/>
          <a:p>
            <a:pPr marL="0" indent="0">
              <a:buNone/>
            </a:pPr>
            <a:r>
              <a:rPr lang="en-US" dirty="0"/>
              <a:t>Here we have two important steps for building our application</a:t>
            </a:r>
          </a:p>
          <a:p>
            <a:r>
              <a:rPr lang="en-US" dirty="0"/>
              <a:t>Creating HTMLS</a:t>
            </a:r>
          </a:p>
          <a:p>
            <a:pPr marL="0" indent="0">
              <a:buNone/>
            </a:pPr>
            <a:r>
              <a:rPr lang="en-US" dirty="0"/>
              <a:t>We need to create 3 html pages as home.html, index6.html, upload.html</a:t>
            </a:r>
          </a:p>
          <a:p>
            <a:pPr marL="0" indent="0">
              <a:buNone/>
            </a:pPr>
            <a:r>
              <a:rPr lang="en-US" dirty="0"/>
              <a:t>In creation of web page html is used</a:t>
            </a:r>
          </a:p>
          <a:p>
            <a:r>
              <a:rPr lang="en-IN" dirty="0" err="1"/>
              <a:t>Buliding</a:t>
            </a:r>
            <a:r>
              <a:rPr lang="en-IN" dirty="0"/>
              <a:t> python code</a:t>
            </a:r>
          </a:p>
          <a:p>
            <a:pPr marL="0" indent="0">
              <a:buNone/>
            </a:pPr>
            <a:r>
              <a:rPr lang="en-IN" dirty="0"/>
              <a:t>Python Code is given to build the app</a:t>
            </a:r>
          </a:p>
        </p:txBody>
      </p:sp>
    </p:spTree>
    <p:extLst>
      <p:ext uri="{BB962C8B-B14F-4D97-AF65-F5344CB8AC3E}">
        <p14:creationId xmlns:p14="http://schemas.microsoft.com/office/powerpoint/2010/main" val="336086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1437-8A66-4897-9EB6-0426A630F4E2}"/>
              </a:ext>
            </a:extLst>
          </p:cNvPr>
          <p:cNvSpPr>
            <a:spLocks noGrp="1"/>
          </p:cNvSpPr>
          <p:nvPr>
            <p:ph type="title"/>
          </p:nvPr>
        </p:nvSpPr>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7BD71293-7981-4AEC-BB5E-29F514350703}"/>
              </a:ext>
            </a:extLst>
          </p:cNvPr>
          <p:cNvSpPr>
            <a:spLocks noGrp="1"/>
          </p:cNvSpPr>
          <p:nvPr>
            <p:ph idx="1"/>
          </p:nvPr>
        </p:nvSpPr>
        <p:spPr/>
        <p:txBody>
          <a:bodyPr/>
          <a:lstStyle/>
          <a:p>
            <a:r>
              <a:rPr lang="en-US" dirty="0"/>
              <a:t>Output can be </a:t>
            </a:r>
            <a:r>
              <a:rPr lang="en-US" dirty="0" err="1"/>
              <a:t>viwewd</a:t>
            </a:r>
            <a:r>
              <a:rPr lang="en-US" dirty="0"/>
              <a:t> on local:8000 or 1270.01:8000</a:t>
            </a:r>
          </a:p>
          <a:p>
            <a:r>
              <a:rPr lang="en-US" dirty="0"/>
              <a:t>For getting output run the whole code</a:t>
            </a:r>
          </a:p>
          <a:p>
            <a:r>
              <a:rPr lang="en-US" dirty="0"/>
              <a:t>Then go to “ANACONDA PROMPT”  navigate the path and then type “python appname.py”</a:t>
            </a:r>
          </a:p>
          <a:p>
            <a:pPr marL="0" indent="0">
              <a:buNone/>
            </a:pPr>
            <a:r>
              <a:rPr lang="en-US" dirty="0"/>
              <a:t> </a:t>
            </a:r>
            <a:endParaRPr lang="en-IN" dirty="0"/>
          </a:p>
        </p:txBody>
      </p:sp>
    </p:spTree>
    <p:extLst>
      <p:ext uri="{BB962C8B-B14F-4D97-AF65-F5344CB8AC3E}">
        <p14:creationId xmlns:p14="http://schemas.microsoft.com/office/powerpoint/2010/main" val="3855794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117</TotalTime>
  <Words>605</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IBM Plex Sans</vt:lpstr>
      <vt:lpstr>Wingdings</vt:lpstr>
      <vt:lpstr>Organic</vt:lpstr>
      <vt:lpstr>SMART BRIDGE PROJECT</vt:lpstr>
      <vt:lpstr>DEEP LEARNING</vt:lpstr>
      <vt:lpstr>Open cv and Caffe model</vt:lpstr>
      <vt:lpstr>FILES AND LIBRARIES REQUIRED</vt:lpstr>
      <vt:lpstr>LOAD THE NETWORK</vt:lpstr>
      <vt:lpstr>Capturing the data </vt:lpstr>
      <vt:lpstr>Capturing the data </vt:lpstr>
      <vt:lpstr>Application building</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BRIDGE PROJECT</dc:title>
  <dc:creator>20r15a0242 ummeayman</dc:creator>
  <cp:lastModifiedBy>20r15a0242 ummeayman</cp:lastModifiedBy>
  <cp:revision>10</cp:revision>
  <dcterms:created xsi:type="dcterms:W3CDTF">2021-06-07T17:01:24Z</dcterms:created>
  <dcterms:modified xsi:type="dcterms:W3CDTF">2021-06-07T18:58:52Z</dcterms:modified>
</cp:coreProperties>
</file>