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5" r:id="rId15"/>
    <p:sldId id="270"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CBC4"/>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53A4D5-FC88-4E5F-A6C5-DBB9FDA4126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365369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3A4D5-FC88-4E5F-A6C5-DBB9FDA4126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107289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3A4D5-FC88-4E5F-A6C5-DBB9FDA4126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305990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3A4D5-FC88-4E5F-A6C5-DBB9FDA4126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398212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3A4D5-FC88-4E5F-A6C5-DBB9FDA4126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201878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53A4D5-FC88-4E5F-A6C5-DBB9FDA41264}"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108850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3A4D5-FC88-4E5F-A6C5-DBB9FDA41264}"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387637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3A4D5-FC88-4E5F-A6C5-DBB9FDA41264}"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148968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3A4D5-FC88-4E5F-A6C5-DBB9FDA41264}"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262599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3A4D5-FC88-4E5F-A6C5-DBB9FDA41264}"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230239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3A4D5-FC88-4E5F-A6C5-DBB9FDA41264}"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D2C6F-F228-42A5-A267-1DE82FFF8EE5}" type="slidenum">
              <a:rPr lang="en-US" smtClean="0"/>
              <a:t>‹#›</a:t>
            </a:fld>
            <a:endParaRPr lang="en-US"/>
          </a:p>
        </p:txBody>
      </p:sp>
    </p:spTree>
    <p:extLst>
      <p:ext uri="{BB962C8B-B14F-4D97-AF65-F5344CB8AC3E}">
        <p14:creationId xmlns:p14="http://schemas.microsoft.com/office/powerpoint/2010/main" val="14220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3A4D5-FC88-4E5F-A6C5-DBB9FDA41264}" type="datetimeFigureOut">
              <a:rPr lang="en-US" smtClean="0"/>
              <a:t>6/8/2021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D2C6F-F228-42A5-A267-1DE82FFF8EE5}" type="slidenum">
              <a:rPr lang="en-US" smtClean="0"/>
              <a:t>‹#›</a:t>
            </a:fld>
            <a:endParaRPr lang="en-US"/>
          </a:p>
        </p:txBody>
      </p:sp>
    </p:spTree>
    <p:extLst>
      <p:ext uri="{BB962C8B-B14F-4D97-AF65-F5344CB8AC3E}">
        <p14:creationId xmlns:p14="http://schemas.microsoft.com/office/powerpoint/2010/main" val="54016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mple-powerpoint-background-professional-simple-background-for-powerpoint-simple-geometric-background-1  - European Pilot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985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685800" y="1600201"/>
            <a:ext cx="7772400" cy="2000250"/>
          </a:xfrm>
        </p:spPr>
        <p:txBody>
          <a:bodyPr>
            <a:noAutofit/>
          </a:bodyPr>
          <a:lstStyle/>
          <a:p>
            <a:pPr algn="l"/>
            <a:r>
              <a:rPr lang="en-US" sz="4800" b="1" dirty="0" smtClean="0">
                <a:solidFill>
                  <a:srgbClr val="7030A0"/>
                </a:solidFill>
                <a:latin typeface="Arial Unicode MS" pitchFamily="34" charset="-128"/>
                <a:ea typeface="Arial Unicode MS" pitchFamily="34" charset="-128"/>
                <a:cs typeface="Arial Unicode MS" pitchFamily="34" charset="-128"/>
              </a:rPr>
              <a:t>Conversation engine for deaf and dumb using IBM Watson</a:t>
            </a:r>
            <a:endParaRPr lang="en-US" sz="4800" b="1" dirty="0">
              <a:solidFill>
                <a:srgbClr val="7030A0"/>
              </a:solidFill>
              <a:latin typeface="Arial Unicode MS" pitchFamily="34" charset="-128"/>
              <a:ea typeface="Arial Unicode MS" pitchFamily="34" charset="-128"/>
              <a:cs typeface="Arial Unicode MS" pitchFamily="34" charset="-128"/>
            </a:endParaRPr>
          </a:p>
        </p:txBody>
      </p:sp>
      <p:sp>
        <p:nvSpPr>
          <p:cNvPr id="5" name="Subtitle 4"/>
          <p:cNvSpPr>
            <a:spLocks noGrp="1"/>
          </p:cNvSpPr>
          <p:nvPr>
            <p:ph type="subTitle" idx="1"/>
          </p:nvPr>
        </p:nvSpPr>
        <p:spPr>
          <a:xfrm>
            <a:off x="5334000" y="3429000"/>
            <a:ext cx="3352800" cy="2209800"/>
          </a:xfrm>
          <a:solidFill>
            <a:srgbClr val="CC99FF"/>
          </a:solidFill>
          <a:ln>
            <a:solidFill>
              <a:srgbClr val="CC99FF"/>
            </a:solidFill>
          </a:ln>
          <a:effectLst>
            <a:glow rad="228600">
              <a:schemeClr val="accent4">
                <a:satMod val="175000"/>
                <a:alpha val="40000"/>
              </a:schemeClr>
            </a:glow>
          </a:effectLst>
        </p:spPr>
        <p:txBody>
          <a:bodyPr>
            <a:normAutofit fontScale="32500" lnSpcReduction="20000"/>
          </a:bodyPr>
          <a:lstStyle/>
          <a:p>
            <a:r>
              <a:rPr lang="en-US" sz="5100" b="1" u="sng" dirty="0" smtClean="0">
                <a:solidFill>
                  <a:schemeClr val="tx1"/>
                </a:solidFill>
              </a:rPr>
              <a:t>Team members:</a:t>
            </a:r>
          </a:p>
          <a:p>
            <a:r>
              <a:rPr lang="en-US" sz="5000" b="1" dirty="0" err="1" smtClean="0">
                <a:solidFill>
                  <a:schemeClr val="tx1"/>
                </a:solidFill>
              </a:rPr>
              <a:t>G.Gayathri</a:t>
            </a:r>
            <a:endParaRPr lang="en-US" sz="5000" b="1" dirty="0" smtClean="0">
              <a:solidFill>
                <a:schemeClr val="tx1"/>
              </a:solidFill>
            </a:endParaRPr>
          </a:p>
          <a:p>
            <a:r>
              <a:rPr lang="en-US" sz="5000" b="1" dirty="0" err="1" smtClean="0">
                <a:solidFill>
                  <a:schemeClr val="tx1"/>
                </a:solidFill>
              </a:rPr>
              <a:t>CH.Swetha</a:t>
            </a:r>
            <a:r>
              <a:rPr lang="en-US" sz="5000" b="1" dirty="0" smtClean="0">
                <a:solidFill>
                  <a:schemeClr val="tx1"/>
                </a:solidFill>
              </a:rPr>
              <a:t> </a:t>
            </a:r>
            <a:r>
              <a:rPr lang="en-US" sz="5000" b="1" dirty="0" err="1" smtClean="0">
                <a:solidFill>
                  <a:schemeClr val="tx1"/>
                </a:solidFill>
              </a:rPr>
              <a:t>sree</a:t>
            </a:r>
            <a:endParaRPr lang="en-US" sz="5000" b="1" dirty="0" smtClean="0">
              <a:solidFill>
                <a:schemeClr val="tx1"/>
              </a:solidFill>
            </a:endParaRPr>
          </a:p>
          <a:p>
            <a:r>
              <a:rPr lang="en-US" sz="5000" b="1" dirty="0" err="1" smtClean="0">
                <a:solidFill>
                  <a:schemeClr val="tx1"/>
                </a:solidFill>
              </a:rPr>
              <a:t>Lavanya</a:t>
            </a:r>
            <a:endParaRPr lang="en-US" sz="5000" b="1" dirty="0" smtClean="0">
              <a:solidFill>
                <a:schemeClr val="tx1"/>
              </a:solidFill>
            </a:endParaRPr>
          </a:p>
          <a:p>
            <a:r>
              <a:rPr lang="en-US" sz="5000" b="1" dirty="0" err="1" smtClean="0">
                <a:solidFill>
                  <a:schemeClr val="tx1"/>
                </a:solidFill>
              </a:rPr>
              <a:t>Vineesha</a:t>
            </a:r>
            <a:endParaRPr lang="en-US" sz="5000" b="1" dirty="0" smtClean="0">
              <a:solidFill>
                <a:schemeClr val="tx1"/>
              </a:solidFill>
            </a:endParaRPr>
          </a:p>
          <a:p>
            <a:r>
              <a:rPr lang="en-US" sz="5000" b="1" dirty="0" err="1" smtClean="0">
                <a:solidFill>
                  <a:schemeClr val="tx1"/>
                </a:solidFill>
              </a:rPr>
              <a:t>Kalyani</a:t>
            </a:r>
            <a:endParaRPr lang="en-US" sz="5000" b="1" dirty="0" smtClean="0">
              <a:solidFill>
                <a:schemeClr val="tx1"/>
              </a:solidFill>
            </a:endParaRPr>
          </a:p>
          <a:p>
            <a:r>
              <a:rPr lang="en-US" sz="5000" b="1" dirty="0" smtClean="0">
                <a:solidFill>
                  <a:schemeClr val="tx1"/>
                </a:solidFill>
              </a:rPr>
              <a:t>(</a:t>
            </a:r>
            <a:r>
              <a:rPr lang="en-US" sz="5000" b="1" dirty="0" err="1" smtClean="0">
                <a:solidFill>
                  <a:schemeClr val="tx1"/>
                </a:solidFill>
              </a:rPr>
              <a:t>Geethanjali</a:t>
            </a:r>
            <a:r>
              <a:rPr lang="en-US" sz="5000" b="1" dirty="0" smtClean="0">
                <a:solidFill>
                  <a:schemeClr val="tx1"/>
                </a:solidFill>
              </a:rPr>
              <a:t> college of </a:t>
            </a:r>
            <a:r>
              <a:rPr lang="en-US" sz="5000" b="1" dirty="0" err="1" smtClean="0">
                <a:solidFill>
                  <a:schemeClr val="tx1"/>
                </a:solidFill>
              </a:rPr>
              <a:t>engineering&amp;technology</a:t>
            </a:r>
            <a:r>
              <a:rPr lang="en-US" sz="5000" b="1" dirty="0" smtClean="0">
                <a:solidFill>
                  <a:schemeClr val="tx1"/>
                </a:solidFill>
              </a:rPr>
              <a:t>)</a:t>
            </a:r>
            <a:endParaRPr lang="en-US" sz="5000" b="1" dirty="0">
              <a:solidFill>
                <a:schemeClr val="tx1"/>
              </a:solidFill>
            </a:endParaRPr>
          </a:p>
        </p:txBody>
      </p:sp>
    </p:spTree>
    <p:extLst>
      <p:ext uri="{BB962C8B-B14F-4D97-AF65-F5344CB8AC3E}">
        <p14:creationId xmlns:p14="http://schemas.microsoft.com/office/powerpoint/2010/main" val="3698211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39" y="838200"/>
            <a:ext cx="8538567"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99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152401"/>
            <a:ext cx="7772400" cy="838199"/>
          </a:xfrm>
        </p:spPr>
        <p:txBody>
          <a:bodyPr>
            <a:normAutofit fontScale="90000"/>
          </a:bodyPr>
          <a:lstStyle/>
          <a:p>
            <a:pPr algn="l"/>
            <a:r>
              <a:rPr lang="en-US" b="1" u="sng" dirty="0" smtClean="0"/>
              <a:t>Test the model</a:t>
            </a:r>
            <a:br>
              <a:rPr lang="en-US" b="1" u="sng" dirty="0" smtClean="0"/>
            </a:br>
            <a:endParaRPr lang="en-US" u="sng" dirty="0"/>
          </a:p>
        </p:txBody>
      </p:sp>
      <p:sp>
        <p:nvSpPr>
          <p:cNvPr id="4" name="Subtitle 3"/>
          <p:cNvSpPr>
            <a:spLocks noGrp="1"/>
          </p:cNvSpPr>
          <p:nvPr>
            <p:ph type="subTitle" idx="1"/>
          </p:nvPr>
        </p:nvSpPr>
        <p:spPr>
          <a:xfrm>
            <a:off x="533400" y="609600"/>
            <a:ext cx="7239000" cy="1864659"/>
          </a:xfrm>
        </p:spPr>
        <p:txBody>
          <a:bodyPr>
            <a:normAutofit fontScale="77500" lnSpcReduction="20000"/>
          </a:bodyPr>
          <a:lstStyle/>
          <a:p>
            <a:r>
              <a:rPr lang="en-US" dirty="0" smtClean="0">
                <a:solidFill>
                  <a:schemeClr val="tx1"/>
                </a:solidFill>
              </a:rPr>
              <a:t>Now we test the model by passing an image to get predictions. While test the model we should make sure that the test image should meet the target size of the model, dimensions need to meet, and should undergo rescaling before giving it to the model.</a:t>
            </a:r>
            <a:endParaRPr lang="en-US"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48" y="2319297"/>
            <a:ext cx="8134350" cy="4573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46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39" y="1141459"/>
            <a:ext cx="8538567"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87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228601"/>
            <a:ext cx="5334000" cy="838199"/>
          </a:xfrm>
        </p:spPr>
        <p:txBody>
          <a:bodyPr>
            <a:normAutofit fontScale="90000"/>
          </a:bodyPr>
          <a:lstStyle/>
          <a:p>
            <a:pPr algn="l"/>
            <a:r>
              <a:rPr lang="en-US" b="1" u="sng" dirty="0" smtClean="0"/>
              <a:t>Application Building</a:t>
            </a:r>
            <a:br>
              <a:rPr lang="en-US" b="1" u="sng" dirty="0" smtClean="0"/>
            </a:br>
            <a:endParaRPr lang="en-US" u="sng" dirty="0"/>
          </a:p>
        </p:txBody>
      </p:sp>
      <p:sp>
        <p:nvSpPr>
          <p:cNvPr id="4" name="Subtitle 3"/>
          <p:cNvSpPr>
            <a:spLocks noGrp="1"/>
          </p:cNvSpPr>
          <p:nvPr>
            <p:ph type="subTitle" idx="1"/>
          </p:nvPr>
        </p:nvSpPr>
        <p:spPr>
          <a:xfrm>
            <a:off x="838200" y="838200"/>
            <a:ext cx="6934200" cy="4495800"/>
          </a:xfrm>
        </p:spPr>
        <p:txBody>
          <a:bodyPr>
            <a:normAutofit/>
          </a:bodyPr>
          <a:lstStyle/>
          <a:p>
            <a:r>
              <a:rPr lang="en-US" dirty="0" smtClean="0">
                <a:solidFill>
                  <a:schemeClr val="tx1"/>
                </a:solidFill>
              </a:rPr>
              <a:t>Now we will be building a Flask application that is used for building our UI which in backend can be interfaced to the model to get predictions. Flask application requires an HTML page for Frontend and a Python file for the backend which takes care of the interface with the model.</a:t>
            </a:r>
            <a:endParaRPr lang="en-US" dirty="0">
              <a:solidFill>
                <a:schemeClr val="tx1"/>
              </a:solidFill>
            </a:endParaRPr>
          </a:p>
        </p:txBody>
      </p:sp>
    </p:spTree>
    <p:extLst>
      <p:ext uri="{BB962C8B-B14F-4D97-AF65-F5344CB8AC3E}">
        <p14:creationId xmlns:p14="http://schemas.microsoft.com/office/powerpoint/2010/main" val="205091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3" y="1575577"/>
            <a:ext cx="8991600" cy="547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u="sng" dirty="0" smtClean="0"/>
              <a:t>HTML FILE</a:t>
            </a:r>
            <a:endParaRPr lang="en-US" u="sng" dirty="0"/>
          </a:p>
        </p:txBody>
      </p:sp>
    </p:spTree>
    <p:extLst>
      <p:ext uri="{BB962C8B-B14F-4D97-AF65-F5344CB8AC3E}">
        <p14:creationId xmlns:p14="http://schemas.microsoft.com/office/powerpoint/2010/main" val="344343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44000" cy="656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84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57447" cy="55650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u="sng" dirty="0" smtClean="0"/>
              <a:t>PYTHON FILE:</a:t>
            </a:r>
            <a:endParaRPr lang="en-US" u="sng" dirty="0"/>
          </a:p>
        </p:txBody>
      </p:sp>
    </p:spTree>
    <p:extLst>
      <p:ext uri="{BB962C8B-B14F-4D97-AF65-F5344CB8AC3E}">
        <p14:creationId xmlns:p14="http://schemas.microsoft.com/office/powerpoint/2010/main" val="134563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8" y="914400"/>
            <a:ext cx="8743950" cy="49160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94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1756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a:xfrm>
            <a:off x="457200" y="6400800"/>
            <a:ext cx="8229600" cy="457200"/>
          </a:xfrm>
        </p:spPr>
        <p:txBody>
          <a:bodyPr>
            <a:normAutofit/>
          </a:bodyPr>
          <a:lstStyle/>
          <a:p>
            <a:r>
              <a:rPr lang="en-US" sz="1800" u="sng" dirty="0" smtClean="0"/>
              <a:t>This is the local host</a:t>
            </a:r>
            <a:endParaRPr lang="en-US" sz="1800" u="sng" dirty="0"/>
          </a:p>
        </p:txBody>
      </p:sp>
      <p:cxnSp>
        <p:nvCxnSpPr>
          <p:cNvPr id="7" name="Straight Arrow Connector 6"/>
          <p:cNvCxnSpPr/>
          <p:nvPr/>
        </p:nvCxnSpPr>
        <p:spPr>
          <a:xfrm>
            <a:off x="2819400" y="5791200"/>
            <a:ext cx="7620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663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fontScale="90000"/>
          </a:bodyPr>
          <a:lstStyle/>
          <a:p>
            <a:pPr algn="l"/>
            <a:r>
              <a:rPr lang="en-US" b="1" u="sng" dirty="0" smtClean="0"/>
              <a:t>Output</a:t>
            </a:r>
            <a:r>
              <a:rPr lang="en-US" b="1" dirty="0" smtClean="0"/>
              <a:t/>
            </a:r>
            <a:br>
              <a:rPr lang="en-US" b="1" dirty="0" smtClean="0"/>
            </a:br>
            <a:r>
              <a:rPr lang="en-US" sz="2000" dirty="0" smtClean="0"/>
              <a:t>We </a:t>
            </a:r>
            <a:r>
              <a:rPr lang="en-IN" sz="2200" dirty="0" smtClean="0"/>
              <a:t>o</a:t>
            </a:r>
            <a:r>
              <a:rPr lang="en-IN" sz="2200" dirty="0" smtClean="0">
                <a:effectLst/>
              </a:rPr>
              <a:t>pen the browser and navigate to localhost:8000 to check your application.</a:t>
            </a:r>
            <a:endParaRPr lang="en-US" sz="2200" dirty="0"/>
          </a:p>
        </p:txBody>
      </p:sp>
      <p:pic>
        <p:nvPicPr>
          <p:cNvPr id="15363" name="Picture 3" descr="F:\set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 y="2362200"/>
            <a:ext cx="9144001" cy="32575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1676400" y="1143000"/>
            <a:ext cx="1524000" cy="1676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80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Free Powerpoint Backgrounds and Templa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Free Powerpoint Backgrounds and Templat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Free Powerpoint Backgrounds and Templat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Free Powerpoint Backgrounds and Templat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Free Powerpoint Backgrounds and Templat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ctrTitle"/>
          </p:nvPr>
        </p:nvSpPr>
        <p:spPr>
          <a:xfrm>
            <a:off x="612775" y="312739"/>
            <a:ext cx="6092825" cy="1135061"/>
          </a:xfrm>
        </p:spPr>
        <p:txBody>
          <a:bodyPr/>
          <a:lstStyle/>
          <a:p>
            <a:r>
              <a:rPr lang="en-US" b="1" u="sng" dirty="0" smtClean="0">
                <a:solidFill>
                  <a:srgbClr val="002060"/>
                </a:solidFill>
              </a:rPr>
              <a:t>INTRODUCTION</a:t>
            </a:r>
            <a:endParaRPr lang="en-US" b="1" u="sng" dirty="0">
              <a:solidFill>
                <a:srgbClr val="002060"/>
              </a:solidFill>
            </a:endParaRPr>
          </a:p>
        </p:txBody>
      </p:sp>
      <p:sp>
        <p:nvSpPr>
          <p:cNvPr id="8" name="Subtitle 7"/>
          <p:cNvSpPr>
            <a:spLocks noGrp="1"/>
          </p:cNvSpPr>
          <p:nvPr>
            <p:ph type="subTitle" idx="1"/>
          </p:nvPr>
        </p:nvSpPr>
        <p:spPr>
          <a:xfrm>
            <a:off x="917575" y="1524000"/>
            <a:ext cx="7464425" cy="4953000"/>
          </a:xfrm>
        </p:spPr>
        <p:txBody>
          <a:bodyPr>
            <a:normAutofit fontScale="92500" lnSpcReduction="20000"/>
          </a:bodyPr>
          <a:lstStyle/>
          <a:p>
            <a:r>
              <a:rPr lang="en-US" b="1" dirty="0" smtClean="0">
                <a:solidFill>
                  <a:srgbClr val="7030A0"/>
                </a:solidFill>
              </a:rPr>
              <a:t>In our society, we have people with disabilities. The technology is developing day by day but no significant developments are undertaken for the betterment of these people. About nine billion people in the world are deaf and dumb. Communications between deaf-mute and a normal person has always been a challenging task. It is very difficult for mute people to convey their message to normal people. Since normal people are not trained on hand sign language. In emergency times conveying their message is very difficult. </a:t>
            </a:r>
            <a:endParaRPr lang="en-US" b="1" dirty="0">
              <a:solidFill>
                <a:srgbClr val="7030A0"/>
              </a:solidFill>
            </a:endParaRPr>
          </a:p>
        </p:txBody>
      </p:sp>
    </p:spTree>
    <p:extLst>
      <p:ext uri="{BB962C8B-B14F-4D97-AF65-F5344CB8AC3E}">
        <p14:creationId xmlns:p14="http://schemas.microsoft.com/office/powerpoint/2010/main" val="3087273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telegram.org/1e9c6343-e4ed-434c-b072-385135e2615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web.telegram.org/1e9c6343-e4ed-434c-b072-385135e2615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blob:https://web.telegram.org/1e9c6343-e4ed-434c-b072-385135e2615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blob:https://web.telegram.org/1e9c6343-e4ed-434c-b072-385135e2615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F:\index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312738"/>
            <a:ext cx="8607425" cy="624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1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22"/>
            <a:ext cx="9188823" cy="713039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914400" y="609600"/>
            <a:ext cx="6858000" cy="914400"/>
          </a:xfrm>
        </p:spPr>
        <p:txBody>
          <a:bodyPr>
            <a:normAutofit fontScale="85000" lnSpcReduction="10000"/>
          </a:bodyPr>
          <a:lstStyle/>
          <a:p>
            <a:r>
              <a:rPr lang="en-US" b="1" dirty="0" smtClean="0">
                <a:solidFill>
                  <a:schemeClr val="tx1"/>
                </a:solidFill>
              </a:rPr>
              <a:t>We have also trained the same model on </a:t>
            </a:r>
            <a:r>
              <a:rPr lang="en-US" b="1" dirty="0">
                <a:solidFill>
                  <a:schemeClr val="tx1"/>
                </a:solidFill>
              </a:rPr>
              <a:t>IBM Cloud using IBM Watson Studio Service.</a:t>
            </a:r>
          </a:p>
        </p:txBody>
      </p:sp>
      <p:sp>
        <p:nvSpPr>
          <p:cNvPr id="7" name="Rectangle 6"/>
          <p:cNvSpPr/>
          <p:nvPr/>
        </p:nvSpPr>
        <p:spPr>
          <a:xfrm>
            <a:off x="1143000" y="2362200"/>
            <a:ext cx="7010400" cy="3352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THANK YOU</a:t>
            </a:r>
            <a:endParaRPr lang="en-US" sz="8800" dirty="0"/>
          </a:p>
        </p:txBody>
      </p:sp>
    </p:spTree>
    <p:extLst>
      <p:ext uri="{BB962C8B-B14F-4D97-AF65-F5344CB8AC3E}">
        <p14:creationId xmlns:p14="http://schemas.microsoft.com/office/powerpoint/2010/main" val="7525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274638"/>
            <a:ext cx="8229600" cy="6049962"/>
          </a:xfrm>
        </p:spPr>
        <p:txBody>
          <a:bodyPr>
            <a:normAutofit fontScale="90000"/>
          </a:bodyPr>
          <a:lstStyle/>
          <a:p>
            <a:r>
              <a:rPr lang="en-US" b="1" dirty="0" smtClean="0">
                <a:solidFill>
                  <a:srgbClr val="7030A0"/>
                </a:solidFill>
              </a:rPr>
              <a:t>The human hand has remained a popular choice to convey information in situations where other forms like speech cannot be used. Voice Conversion System with Hand Gesture Recognition and translation will be very useful to have a proper conversation between a normal person and an impaired person in any language</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3392011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381000" y="304801"/>
            <a:ext cx="8077200" cy="1066799"/>
          </a:xfrm>
        </p:spPr>
        <p:txBody>
          <a:bodyPr/>
          <a:lstStyle/>
          <a:p>
            <a:endParaRPr lang="en-US" u="sng" dirty="0"/>
          </a:p>
        </p:txBody>
      </p:sp>
      <p:sp>
        <p:nvSpPr>
          <p:cNvPr id="4" name="Subtitle 3"/>
          <p:cNvSpPr>
            <a:spLocks noGrp="1"/>
          </p:cNvSpPr>
          <p:nvPr>
            <p:ph type="subTitle" idx="1"/>
          </p:nvPr>
        </p:nvSpPr>
        <p:spPr>
          <a:xfrm>
            <a:off x="609600" y="1524000"/>
            <a:ext cx="8077200" cy="4648200"/>
          </a:xfrm>
        </p:spPr>
        <p:txBody>
          <a:bodyPr>
            <a:normAutofit fontScale="85000" lnSpcReduction="10000"/>
          </a:bodyPr>
          <a:lstStyle/>
          <a:p>
            <a:r>
              <a:rPr lang="en-US" b="1" dirty="0" smtClean="0">
                <a:solidFill>
                  <a:srgbClr val="002060"/>
                </a:solidFill>
                <a:effectLst/>
              </a:rPr>
              <a:t>The  project aims to develop a system that converts the sign language into a human hearing voice in the desired language to convey a message to normal people, as well as converting speech into understandable sign language for the deaf and dumb. We are making use of a convolution neural network to create a model that is trained on different hand gestures. An app is built which uses this model. This app enables deaf and dumb people to convey their information using signs which get converted to human-understandable language and speech is given as output.</a:t>
            </a:r>
            <a:endParaRPr lang="en-US" b="1" dirty="0">
              <a:solidFill>
                <a:srgbClr val="002060"/>
              </a:solidFill>
            </a:endParaRPr>
          </a:p>
        </p:txBody>
      </p:sp>
      <p:sp>
        <p:nvSpPr>
          <p:cNvPr id="5" name="Rounded Rectangle 4"/>
          <p:cNvSpPr/>
          <p:nvPr/>
        </p:nvSpPr>
        <p:spPr>
          <a:xfrm>
            <a:off x="918882" y="304800"/>
            <a:ext cx="5943600" cy="990600"/>
          </a:xfrm>
          <a:prstGeom prst="roundRect">
            <a:avLst/>
          </a:prstGeom>
          <a:solidFill>
            <a:srgbClr val="41CBC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002060"/>
                </a:solidFill>
              </a:rPr>
              <a:t>AIM OF THE PROJECT</a:t>
            </a:r>
            <a:endParaRPr lang="en-US" sz="4800" b="1" dirty="0">
              <a:solidFill>
                <a:srgbClr val="002060"/>
              </a:solidFill>
            </a:endParaRPr>
          </a:p>
        </p:txBody>
      </p:sp>
    </p:spTree>
    <p:extLst>
      <p:ext uri="{BB962C8B-B14F-4D97-AF65-F5344CB8AC3E}">
        <p14:creationId xmlns:p14="http://schemas.microsoft.com/office/powerpoint/2010/main" val="2050586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pPr algn="l"/>
            <a:r>
              <a:rPr lang="en-IN" b="1" u="sng" dirty="0" smtClean="0">
                <a:effectLst/>
              </a:rPr>
              <a:t>Architecture:</a:t>
            </a:r>
            <a:endParaRPr lang="en-US" u="sng" dirty="0"/>
          </a:p>
        </p:txBody>
      </p:sp>
      <p:sp>
        <p:nvSpPr>
          <p:cNvPr id="6" name="AutoShape 2" descr="data:image/png;base64,iVBORw0KGgoAAAANSUhEUgAAAlgAAAEUCAYAAAD3FEhWAAAgAElEQVR4Aey9B3QUR9Y2vOf853zn/G/4dvfd3fd9d22Cs732mrReZxvjRM42GAcccM5gomHXOWITBAaUBZKQAJElcpRIJikgcs45I4l4v/PU6M7UtLpnekaT59Y5NdVdXamf7ul++tate39DEgQBQUAQEAQEAUFAEBAEAorAbwLamjQmCAgCgoAgIAgIAoKAIEBCsOQmEAQEAUFAEBAEBAFBIMAICMEKMKDSnCAgCAgCgoAgIAgIAkKw5B4QBAQBQUAQEAQEAUEgwAgIwQowoNKcICAICAKxikD+whL6Tf2XY/X05LwEgYAiIAQroHBKY4KAICAIRC4CAwfnKYIEkqTHeg/2sjVoXwmWVX/eOvvt394mu2Py1pYcFwTChYAQrHAhL/0KAoKAIBBGBECwmnb9LqgjYIKFlAPIkzcpGJM/riOpIBCNCAjBisarJmMWBAQBQaCWCBgJFvZ18sMkh1N0p0uwQM4gZeLjSI3BjGAVrt7qJFhtewxzq//BZ1lkzEObeh9m/Rj7lX1BIBIQEIIVCVdBxiAICAKCQIgRAFHRJVjYb9BikOkomNQYCRbnoxK2cVwPZgSLy+rlsI2xcHtIedtYzqwfYxnZFwQiAQEhWJFwFWQMgoAgIAiEGAEQFSPBYoJ08MgpU6lRIAiW3oZRWsWkCilvAxbe51SfcgwxbNKdIGAbASFYtqGSgoKAICAIxA4CICtWBEuXJjHZwpnr5Egvg2Nojwkao2QmwTJOQzJZgvQMbXBbvK33yce4DvcjqSAQiQgIwYrEqyJjEgQEAUEgyAh4IlisJ4UyHDEcnez4QrC4DU751HQdLp14QRdLL8vbnArBYgQljWQEhGBF8tWRsQkCgoAgIAgIAoJAVCIgBCsqL5sMWhAQBAQBQUAQEAQiGQEhWJF8dWRsgoAgIAgIAoKAIBCVCAjBisrLJoMWBAQBQUAQEAQEgUhGQAhWJF8dGZsgIAgIAoKAICAIRCUCQrCi8rLJoAUBQUAQEAQEAUEgkhEQghXJV6d6bM8nlUfBKGWIgoAgIAgIAoKAIMAICMFiJCI4FYIVwRdHhiYICAKCgCAgCJggIATLBJRIyxKCFWlXRMYjCAgCgoAgIAh4RkAIlmd8IuKoEKyIuAwyCEFAEBAEBAFBwDYCQrBsQxW+gkKwwoe99CwICAKCgCAgCPiDgBAsf1ALcR0hWCEGXLoTBGIMgTPnquiLpBX09rfzQhbf/GYuLS85QBcqL8UYmnI6goA9BIRg2cMprKWEYIUVfulcEIhqBMbklVDdVilUp8WY0MeWiarvvYfORDWGMnhBwB8EhGD5g1qI64SDYLXtMYzg3b5sy346eOSU8myP1E74YUyBKm+nrJQRBASB4CFw+lxVNblKpBcHFVDfYUtCFvsnLKU6LZOoTgsHyaqouhy8E5WWBYEIREAIVgReFOOQ7BKs39R/WREbTkdnLTI2ZXu/adfvVFv5C0ucBMtTZfTJQQgWIyGpIBBeBPoPL1RSq9e/nBuWgZw4U0mdek9TY/ghY3VYxiCdCgLhQkAIVriQ96FfXwgWCBFCvQd71UqKpBMsO0PVCZad8lJGEBAEgo/ACwPzFbn5MmlF8Duz6OGDHxaoMbz//QKLEpItCMQmAkKwouC6+kOwmCDh9EB+GrQY5JRIvdQzSW2zpKtw9VaFAqYEOY+3mbDpBIrLIIWUTN/H1OLAwXkqD43y9KJeBvloV8/DNqYjJQgCgkDgEBCCFTgspSVBwFcEhGD5ilgYyvtKsEBUQFggxULANggTB+xzYCLGdTjfimBZScb0NnWCZdY3CB4TLO4P5TAWCYKAIBA4BIRgBQ5LaUkQ8BUBIVi+IhaG8r4QLBAVjiyZwj5IDwc+rqdGwsPEyyjB4jrcFqfI52AkWDpxQjnsG/vjfG5DUkFAEKg9AkKwao+htCAI+IuAECx/kQthPV8IFhMifXggL0aCpR/HtpHwCMEyIiT7gkD0ISAEK/qumYw4dhAQghUF1zIYBAs6WQjZ01Y6yReI2AefZTnJFvaZsGEbgfW3MKUICRlWDCLgOPaRr0uwmKhBF4v1tVDGSOhQX5d0qUblRxAQBGqFgBCsWsEnlQWBWiEgBKtW8IWmsi8Ei6cF9ZGBvDARQj7IDiu966SGSQ8U1XUyhDpMsLDNBIpJGvKYeKEfo5kGkDbUh/4WyBUCxqm3iW30K0EQEAQCh4AQrMBhKS0JAr4iIATLV8TCUN4uwQrD0KRLQUAQiGAEhGBF8MWRocU8AiEhWCAIEj1j4OlOE4LlCR05JggIAlYICMGyQkbyBYHgIxBSghX804nNHoRgxeZ1lbMSBIKNQLQQrEtXrtH8jSeDDYe0LwiEFAEhWCGF27/OhGD5h5vUEgTiHYFIJ1ggVu9kblEzHHlrj8b75ZLzjzEEhGBFwQUVghUFF0mGKAhEIAKRTLA+ytkak6ojEXgbyJDChIAQrDAB70u3QrB8QUvKCgKCACMQyQQLYzxdcZleTt0YExKso2cvqfNg7CUVBIRgRcE9IAQrCi6SDFEQiEAEIp1gMWQgWtOLj/FuVKZCsKLysgV10EKwggpvYBoHwZLowiAwqEorgkDsIxAtBCsWroQQrFi4ioE9ByFYgcVTWhMEBAFBIGIQEIIVukshBCt0WEdLT0KwouVKyTgFAUFAEPARASFYPgJWi+JCsGoBXoxWFYIVoxdWTksQEAQEAV8I1qLVe2nm0h21jstLDrgB/8EPC6hOizH0/vcL3PJjbUcIVqxd0dqfjxCs2mMoLQgCgoAgEJEIvPTPAkVuvkxa4XV8D76aQ3VaJtU6PtIj160vIVhucMhOHCEgBCuOLracqiAQrwjE2iIRT9dxZdlB6tBrKt3SLkWRK0iPHumRQ6XbPK/S27jzOBVvOVrruH3vKbfhCcFyg0N24ggBIVhxdLH9OVUsn5YgCEQ7AvFAsFZtOET1WlVLoFqMcZIrECwVWyZRgy5j6eipCtPLee7CJTp7/mKt44VK92eGECxTuCUzDhAQghUHF9nfU5xVdkIM5/kLntSLKASYYEXUoAI4mEkLtjqm9phMeUjrtkqhJs9n1uj9gVdyCMdqG9v1nObWthAsNzhkJ44QEIIVRxfb11Pll5L4CPMVOSkfaQjwvRxp4wrEeGYW7rBFrh56dTzVbZXslGx1+mS6W/eDx66mASMKax3H5JW4tSsEyw0O2YkjBIRgxdHF9uVUWXoVyy8mX/CQstGNQCzfx3VbpTpJk3M60CDBevytCeoCLl23z0XGWibRkrX7gn5hhWAFHWLpIEIREIIVoRcm3MPiFxKn41YcCveQpH9BwG8E+D72u4EIrZg0pdQruXri7Yluo/91wyG6/+VsVQ8ph24D8qnp6zm1ju8ZzDEIwWKEJY03BIRgxdsV9+F82ds97LtIEASiGYFYJVgNumTUIFh1YWqhWoJlJFe4hnc+m0F1WjqmCqFvde3aNXVpYaahbus0V2yVrKYUMa3oSxQdrGj+p8jYA4mAEKxAohljbQnBirELGsenE6sE66a2LjIFUtXu46lUtu2YIkRPvzvJ7YqDR93RKd1JvhwkLJFKth51KxfoHZFgBRpRaS9aEBCCFS1XKgzjFIIVBtCly6AgEA8Eq13PqU7sNuw47tzmjds7phnIFcw3JCpCxmWCkQrBCgaq0mY0ICAEKxquUpjGKAQrTMBLtwFHIHYJVvWqwJaJNGn+Fkvcbu9kRq4cBEskWJaw+XRAXOX4BFdcFBaCFReX2b+TFILlH25SK/IQiFWC1aHnVKdUqm7LZJo4z51kQbvqNlPJlcP4qEMHKzDX6/KVq2SM5TuP02Nv5Kox/nP0ssB0FKGtCMGK0AsTxmEJwQoj+JHetRCsSL9CMj67CMQqwcqYUa6m+VipHb4EJ8x1kKyjJy8oo6HOYwbTDchv/t5kuxBalltRepDqtkw0NVCqfBu2GEMwJXG1WpnesqEoPyAEK8ovYBCGLwQrCKDGSpNCsGLlSsp5xCrBwpWt0zLRKcVSZKplEo2csN65UtCSYLVMps27T9b65uAViVb9QEq2dtORWvcT6Q0IwYr0KxT68QnBCj3mUdOjEKyouVQyUC8IxDLBgg9ClhS5SI6BdJlIr3p8MccLat4PQ38LivKufqv9Hlb392iPnKCvUvQ+ytCUEIIVGpyjqRchWNF0tUI8ViFYIQZcugsaArFMsADaHZZK7O6Ex0mEWibTkRPna4136bZjHggWFO+31rqPaGlACFZ4r1Th6q30m/ovh3cQht6FYBkAkV0XAkKwXFjIVnQjEOsEC1fnoVdzPJCdaqX2lsn06mez6dipioBcUEuC1TKRRuSuD0gf0dKIEKzwXqn8hSVCsMJ7CaR3XxAQguULWlI2khGIB4IF/OFrsPFzY6sVzmHCoXr6rmUSPfXOJDp84kJAL5MpwarWAQtoR1HQmBCs8F4knWCxNCt72kpFutr2GKYG16DFILX/Us8k52CxDcnXb//2NpVt2e/M57I4xpKxg0dOUb0He6n9gYPznGWtNkSCZYWM5JMQLLkJYgWBeCFYfL0qqi7T6XNV1KXvDKUf9U3KSj4U0LQGwWqZSKMmFge0j2hpTAhWeK+UTrB4G8QKpIlJEggSky+kKPfDmAI1cJRlIoWUSRm2UQ4B2yiPdnjb01kLwfKETpwfE4IV5zdADJ1+vBEsvnQvDCxQBOur5GARLE3JvWVS3JIr4C0Ei++68KRMqtC7vo19kCFd4qSTI5ZgIQ+Ry+sEC5IwbpPLIYU0y1MQguUJnTg/JgQrzm+AGDr9eCVYK8sOOlYYtkymBb/uVbpX0L8KRDxxupI++HGhYwVhyyQak+f4yo+h28anUxGC5RNcAS/MBAgN69vYBxkyEizs8zQgJFJ6HUwX8jGupx+3O3ghWHaRisNyQrDi8KLH6CnHK8HC5fz4p0XVuliJBGvvgYxqVWLLZEqZWhajd4790xKCZR+rYJTUCZC+jb68ESyUAalCOS6PbUQQLdbNwj7rb43OWqRImapg8SMEywIYySbRwZKbIGYQiGeChYs4e/kueuiVbKrTIslJthwK8FCC9zcmUesPJ9ORACvOR+tNJwQrvFeOdaswCn0b+yBGrGvF+5j2Q2BJFSvEIw9kCwRKP45tEC1WcucpRFXI4kcIlgUwki0ES+6B2EEg3glW7FzJyD0TIViRe218HZlOyJhQ+doGygvB8ge1OKkjU4RxcqHj4DSFYMXBRQ7zKQrBCvMFCGD3kF7xlKEdSZVV10KwrJCRfJkilHsgZhAQghUzlzJiT0QIVsRemrANTAhW2KCP/I5FghX510hGaA8BIVj2cJJS/iMgBMt/7GK1phCsWL2yATgvIVgBAFGaiAgEhGBFxGWI6UEIwYrpy+vXyQnB8gu2+KgkBCs+rnM8nKUQrHi4yuE9RyFY4cU/EnsXghWJVyVCxiQEK0IuhAyj1ggIwao1hNKAFwSEYHkBKAiHsdqPY9Ou3ykXNkHoxu8mhWD5DV3sVxSCFfvXOF7OUAhWvFzp8J2nEKzQYw9yxQEEC/uwgeUpwDK7Xs9TWbvHrNoTgmUXwTgsJwQrDi96jJ6yEKwYvbARdFpCsEJ/MYzEhk0rYCSw5s42rNj6OsrrEWQMxkPZ2KhukgGmGlAWxziwhXjkYxtBb0+vr45xxWCm8nALJrrBa1sIVvCwlZZDi4A8g0KLdzz2JgQr9Fcd5EYPunQK5ArkCX4GUY4tuetlUBekjKVeKMckCduoDyKFiG09D9sc9G3OQyoSLB0N2XZDQAiWGxxuO/hD8Z/S7YAfO3gQIEoIHgJCsIKHrbTsQEAIVujvBCOx0cmTLplCOUwhIuhlsA8CxtOLKMdt8ja71DGWwXF2p8N1jAgIwTIiIvtOBGKVYPEfR0+dJ21zA3VZRGyzirMYvqT0PyTIlS6GdhaUjYAhIAQrYFBKQxYICMGyACaI2fpzFN3wM523WWqFfCuChWPGKUQe8gefZak2cZwJFh/TU+M4+FjQCRY/2Dhds/ss9y1phCMQywTLX3LElwx/KH/bMH5BcZuSBg8Bfv4ErwdpOd4REIIV+jtAJzaY2sM+JFcI2Ib0Cc9pbDPBMn7g4hiIFE8BYh9Bl06hLutksUSLSRn3xfpcqnL1T9AJ1u7jlcQPN6QSogeBeCJYunIkrhD+ZPyHwjZH/c/LBIv/kFyP97kOp5BS4U/I+0j1fdQ39olxIeAPDkmXXlcdkB9bCPAzyFZhKSQI+IGAECw/QKtlFf15yLpT3CQ/S/HsRNQJESu1Y3qQCRjy8PHL6hqog/b1drlN5KMsB7SNPJaYcX7QCRY64oebSK8Y9uhIY5lg6X9MkBx8lSAPQd/Wr5T+p8K2N4Kl19WlVvo2yvBYeJv/uKycCVLHf3ZuU++f8yS1RoCfQdYl5IggUDsEhGDVDr9YrB0SggUplpCr6Lt9YplgMTnSrwpIC75A8AXDkiOWbDEJAtFB0AkOtjlwOS7D+5wi3xvB0seGetgXgsUI+5cKwfIPN6llHwEhWPaxipeSISFY8QJmrJ1nvBEsfQqO59lBcDhg2y7BAinS67KyJNryRrBYzMwSLNQRgsVXwb9UCJZ/uEkt+whcuXqNQLIkCAKMgBAsRkLSGgjEMsEC+dEjTt6oD4U8vQykWVYEi8vx3L5ZXZRB0JUpmYjxMZ7L19tDHSFYCjq/f4Rg+Q2dVBQEBAE/EbBFsFg7nx/6eAnwi8HXfo0vCrP66AcvOw661r++zcclDQ4CsUqwgoOWtBoOBPLWHqV3MrfQpSvXPHYvBMsjPHJQEIgoBK5du0aIV69e9WlcqONrQB/+1LPTjy2CZUaKgk2w0D4HfUpF3+bjkgYHASFYwcHV2Cq//CUtdy6I8QcLT0SL2zNiL/uCgCAQeQiA9PhDrsyI0v7jp2hS8Wb6dN4aenl6EXWZWkSd8pbSy1OL6JflJTSpZCuhjN1g1odV3YARLJZyQY8FuiMImArBtAoiS6R0ssbTIcbBQYIlBMuISuj3hWCFBnN++UtaO4L1cupGOl1xucZF23jwvJO4YVuCIFBbBI6dqqBVGw5RUfEBypq1kbINMWVqKSVNLnGL6dM3UNH6/XTyTGVtu4/p+rpEyS6Z0ctVVVbSlwvWUIPcImo8dxM1mb2BGheUUuP8EhUb5ZfQP2asoy4LS6nRjBJ1rBGOz91Ed48vVHUvXbxYA2O9Dxw07teoABUTs0xjnk6K+JguwYJUCfYhEFhRGNsgSjgGwsW2JLgt1ndh4sXtcj0hWDoi4dkWghUa3EGsJPiHAKYIrYgVt/hSykYnwRKsGRVJfUXgzLmLNHv5LkqeuoGSp22gxMkllnFo9lr6OXONaRw6fj0NyVpHkxdspVNnq3wdRkyX18mVfqJ2yMzaXfvonglLqdGcjdRoZrGTUDGx4vTvM4vpmQVl1GSmg3Bxvl4HbdwzoYjQJoJZ/8gzy+dx41x8Ilisg4UVVjrBQoMsweIyyONtXhWFPCZYOMYrtXhAnOKYECxGI3ypEKzQYC8v/eDifPjMRSfBgskYCYKALwjsPXyW0qZvoBQvpEonXJ4Ilk68QLZG5K6nXQfO+DKkuCxrNWW47+gJaghp1ayyGqSqydxyapBfSvePL6Lnpy2ngXPW0Jfz19E3i0tp4Ny19Py0ZepYg/wSajJno0PCpZOzWRuoQc5S2nfshCXmZiSL83wiWHoPOsFixXMmVEgRdKunLOHSCRa2zYIQLDNUQp8nBCs0mAvBCj7OwFhwDj7OsdbDnkNnCFN7SVPLLKVVOrHibbsEC2RrSPY6GplbTDv22dcDijWc7Z4PExeUB+G6eukSPZi71DENWD0FCIlUk1kb6O6CMmqdu5iy12ykQydOE10zUZi/epUOnTxNWas3UuuJhdSwoIwaGYhao4IyejB3ierLapz6uPTtgBAsECImS7q9Hx4MS7cgsWKCxQSNXY9wWaRoD/pZHNjYI/ZFyZ1RCX4qBCv4GKMHefEHH+cxSw4QogRBwA4Cly9fpfGzN1HSFN+IlZFgDR672nSaUJdi8fbQ7PU0Nr+cLl8xIQJ2Bh0nZZjATFi7iRrP2eSUWkG3CvtPTlhKWw8e8RkNXn+4Zf9hejx3Cd0zp9x9qnHuZpq4brPHdnlsXCggBIsJFIiRToawz5EJGBMsDEDX1+IBIdUlX1yfFeeFYOlIBXdbCFZw8eXWhWAxEvbTa1evUem2ozQydz29//18+iJpBW3aBTE+Pybtt4WSVZeuKEnF5t0nfasopWMOgd0HzlDqjM0+SayYWHEKCdb36auo6uIV+j7tV9skC2QrIbdMpFkWdxUTmJcmF7pNCTaZXU5P5S6li1U1ldPRFNezaNY0u6qyip7KWUqNoSTP0rFZG+jlKUWm5c36sUWwLFuTAzGNwLYjFYRVV95sDMU0CCE4OSFY9kG+eu0avf/DAvrLU6PphtZJdFuHFLqtQ6qK9VolEmLJtmO2Grx05SpNmr+V6rdKpOubj6Yb2yRRneaj/SZptjqVQhGNQEHRDq8K7EyiPKVDstbS/iPnnOeakLPOK8nSpV2QZk1Z6LIF6WwojjeYJDWbuIQaF5Q4pUvQsSrbe9AUGa6Dg/q2aeHqTGO50j0HqOFM1ypEkK1mExdbNqHXF4JlCZMcEARCg4AQLHs44+v+5nbJdEv7ZFq8xrG6R6+JqZXu/5xFf35qFH2euFw/RFevXqOPf1pEb389jxav3Ud/ezad/vfJUXRr+2R64u2JtHWvQ/8F7XfpO8OtruzEBwJ5C7bWSmqlE66hWWvp0DF3kyDpMzZYkqwfx66miqrLStn9+3SXxCuzIL5WGOvkRL/rOP+JCUtc0qT8Enowxx7RMWtLz+Nt7of39fTBnEK3vjEWq8DtCMGyQkjyBYEQISAEyzvQsB/0p8dH0n3dsxRZ8lRj4eq9VKfFGOr+r1nOYh/8uFDlIb9uizH04CvZVLa9pqRr18EzdN3TY2jJ2poEztmYbMQcAoEgVxkzy6vNOJQSpgi37nVNN585X0U/ZLiIE+tdcfpT5hrntCCmFYePX0c/jXOYecgs2BhzeHs6ISYnXIb3u08tchGcglLqNrmQi7ilSvndiwV4blOvaJanH8d210lF1CS/jBrOLKEu84rptalLjUXc9oVgucEhO4JA6BEQguUd8wdezqZ/jlpGZy+Y61gYW9i65yT9vukIypq1SR1665t5ToL14qB8Y3G3/b7Dl6qpxo8GL6Q+Q5fQ9KU73I7LTmwhEAhyBenVlEXbFDDj8ssVwcqd41CIxov7u7RVltIrJlmfjXGXuu49fIYg2cLxcfkbCcZN4yUw2eE0Fwrt2uq+bpPN9aBArriOHay4LKd26nTLW0Kd5sHOVrEa06T11orvISNYp89V0fHTlXTijHm8eOmKnXOTMoJAzCEgBMv7Jb21fQqVbDnqvaBWon3PKfTa53NUDlyUNeiaQfd1z6bKizWtvWvVCGXv6JRK17cYo0gZphxnCMnSIYqZ7YKinTQmrzggU4NJU0oprdpWFptpSJxcSrpuFZMpY5o6rcwU03Wbj9BP4xwka3hOKeE9Gi+BSc/VSxepydzNTunVwxZTc1euXPGJXAFH9MH92MGVyz4Mu1us+D5nk6UJh6AQLAzizPmLtKL0IGEu+pMhS6hvwnLqm7CM+o1Y7hY5r8+wparc0Ox1tLz0gKrPJ2PnxKWMIBCtCAjB8n7l7uiURkvX7ScoudsNz/adQS8OKnAWb/PhZPo8cYVz39PG9MXb6X+eHKUI1nVPj6afs9Z4Ki7HohCB3QfPKDMM5y5cVBbVt+09RZheBtn5ZcJ6Gj3Jf+LFBMtIpIz7kFAhjp7k8r1rhBLvUa4HZflYD8b3/kOTXGSmwYyaOKE8yBUHY33ON6ZWhkuN5Xgf7ep1Gua7DJs+PMF8qjCgBAs+lmD+v/fQpYpEgVQNGFFIuCkK1++n4i1HCIx87Sb3WLL1qLJmOyJ3HfX6ebGjLojY8EKCT6fjp+NHNMoXM5JS2ISRYI0A/nh474cyWo8mNo88+noOQSJ19OQF2ydoRrA+Myi/mzUGKfvvHklQEqz7u2eJ0rsZSFGehwURbIph1KRiggJ6+Y7jbtKMS5ev0oJf9yhTILoCu51tOwQLOlZHbN7PmfnlTh2uaYu3Rzn69oe/bvc+59QgTDGU7qm5WtBsWtAbyTI7bpbHI0UfOolDfsnu/a6xzdpAGKse0F5ACBYeSD+O/ZX6JSxTUirYpJm7YreSQukd2t2GGHTRmn00aNQy6ju8iPoML6IvE1fQsVP2H652+5Jy1gh8l75KSQBu7ZBKLw6aRUdPCNE1QwtfoM3fmUQt38+jlu/lUYvqFNvOiLz386gFjldHdaw631nOpI6zXPWxDj2n0s79p82GElN5R09WUMaMciVJgL2r/3niF+rUe7rtcwTB6vapS98KEixvBAsfif/VdITSwXrn2/k1+lqz8Qg98loOPTdgJolaQw14oiYjZ84W02lBSK6gVH7uwiW3cynddowgALBDrlDGDsHCc8O+PJaoeMtRJckaNn593EwVNsxdpqbiYES0xcRlbtcEO1VVlVRZWUkXLlxwi1VVVXTu7BnTY2fPnqGKigq38qiPds6eOU0XLpx3O3b+/HmqUMdrvv9aTFxOjWauV2OEux4OTNZqRbCuXLlGP49bo4gVSBBsygTaeSXIFqYZ0T6mEzGfHU/z0HzBQp2uKT9Mt3VIV7aBnn53Et3ULpkefT23VsPAywti+V37T9PZ8/aUlWvVYZArQ7L6Q/qvVKdlsrLJdHO7FLqlXbJ6OcO2kp14U5skZXrAWPaG1ol0Y+skFbFdv1USoSxsP93aIY2+SVkZ5LMLb/NJk0vp3x4YRn9/IZOefHsi/ddjI+j65mOUvSp8vNkJz/WfaZtgQYEY9+QfHxtJt3VMpYoq15SD3tddz6SraeszH28AACAASURBVEOMBboxEqIPgb2Hznp1fQO9LBAtmPfQw7yVe2jURO9Th3YIFt5lFyo96wPqfWN7WLUT6eQp5jpbxvLRvL/ryDGC1Eq5vpmziSorKt0kjLt376H6Twyg+o/38xD7Uv3HEftR/WbVqcfy3BaX5bSf6mv3nj1ukF6oqKTG1c6lMVaMmckVCvpNsFaWHVSkp8+wQpo4b0uNG9FtFAHYwY0+ftYmR5/DC5XoNgDNShMWCKwuP0TXPZ1IrT+cQstLDqpl7bUhWJBA/LVTGt0C0tY2nRp0yVDSnSuGB5jFcCIue//Rs/To6xOoTssxilDhfDDVjdVrwYrb956iwWN/pfptUunb1FURh0mgBjR9yXb69weGERSQOWDpOiTjIDZ/bDaSNmw7zocs0+cH5NPzNiRYnftMV1Kr/37iF7q7S7qlMXisYISZB8S/PD2axs7cYNm3HIhcBOC42a4kChKtNRsPu50MJJfJU0ot2xiTV+LUmWLdKaSYEmSFdd4/fNzdVpZbRyY78DgAcw9DstbFvBS7bd5ypyL5kxNdJhmYwGzdvpPqPdaH6j32icdYv1lvuvHJflTn0Z5U99GeKq3T1LFdF+ljvVX9Oo/2IrX/aE+6/uH36aan+qny1z30IdVDmWZ9aNsO1zOJLw/GBhL492nrqd1k95WgPhMsnBxsdECi9OnIopD7Tdpz6CwNHIlpw0L61+jlFK0vaL44gUyxsCBQYe3GI3Rj2zS6oU0SNeyaQTe1TSHYEvIn4KvrlvZp1Oi5sWrq98CRc/Tq57Ppprap6mHhT5vhrHPg6Dl68LUcZU+pS78ZBAVsECy7JgRqM3boitRtlRLTBAtSIhhbtApvfzOPmr+bZ3XYmf/SoALCNCEHsynCwycvKNLGxKnKYoUhpK+wGI+xQXXh3pey6J4XMrlpSaMEgd0HT3uVXpmRr5ET1tc4wy27T9LYmeWUmFfiRrZKtx5T6jHfGkwzbNx5gk6fr6IfM1z+CXVbWTU6sMhgg6UJOTXHZFElKrMhGVLSq1kbaMsBB8llcoUUZMcOwQIxOn7M+oPsyJEjVP+J/nTxYqUlTvUe6GFJsDbvP0SN8ksJ05gNZrl/dPlEsDAl2Hd4oVJCn7WsJpOzHF0QDsxZvov6Dl9G/YYXEcYVz6GoeD81fT2H7nxmrNIPGT0xMH+81eWH6c2v59JNbZPpra/n+gUxrs2Dr4xXL6YLVe56DZh6xJQavsqiIeBPvfDXPfTQazl01zMZagEGxv3Xzg6JXCgIVsaMDVQvhgkWVnL9//cPpdPnav+x8Mpns70SLFy/ui0TlVTqt48kEBSbjWHDjuNq6hD3MU8ZXai4pOp06TfTWFz2IxiBCfPMda/MSJWe94uHZyostoOAcXncwwhG21f4MINyvU6wHP4zfQMMEjTobw0dv55OnbUmBb61Glmly/cdpSbVdq8a5DumQ5lc8Ui3btuhSI9XCdbjfejwYXeCxm0gPXT4sCJYFZUVbtN7epl691sTLJTDGBUZLNhAm/YfcbZjm2BBUtQ/AZKjZXQkQpSdy7YfV3pZ/UcUxa0kC6szb+uYQbAThOmQ1h9OVhKObgMC8+DHcvX6bVLcpmv0G8/b9vmKS3RbhzTq2s8lSeA6HXpNU+TNVz0Erh/qNGH8WrqxXTrd1C6FUqp1IGCh+d6XMkMqwYrlKcKx+eVKzyoQ1/blf9kjWLCLNbNwh5sE8uuUlYT7ExLK3z06gl7/suYHxs4Dp+kPTUfQFzZWJgbifKSN2iGA1dAp0zc6iRATIjsppv1OnvVsg2rBqj2EFYnQ0TKz2g7CpbvBwZThwaMuf4W+nN2QLIeV96nVxk19qRvJZZlE9Zq90jk92C4P0241hSi2pwg1gsXnzv1gHwSrbrN+SrGdjxvTeve/ZirB4nZaV08TgmT1muNS37BFsFhy1WtoIR05EVkr+Y6euEB9hhVR/4RCuhxnkqzKi1eU0jN8qWGbQ+7czYoUYSq3tgF/4Lqtkim/yD9r1nh51W+dRN0GuFZz8Ziwmg5Tj9FAsIZlr6Mb26fT/S+Pp/TpLjHwmXNVaqqooUwR8mWtVYqXE6aSAxHe+nqeLQmWsS8sxLiu+WinvlXHXlONRZz781bupt8+MlwpRDszZSMiEcAqvEQPulOeiBYWXdgJkIBCx8uOkjsIl78BJiWUHldmbNpnuzfHYfvqoYISmrbe4Y3BiJVOsOo27WWph1XfhGDpbR0+coSefPMntYpQz9e3FcF6rLebDhaTK5TLXL2RGhc4HELfN95lE8sWweqXUKh0ruza7NAHFoptLOeGZG0AJFlXaor4QzGGcPSBFS23dkhXiwyM/UNH5MFXxxuzfd6fsdQhwZq9fJfPdbkCJGu3tE+hT4a4HHPCDcltHc0lW1wvElJ8UGDFXt1WqQR3LSfPVqppJExrQvH66KkLynHw3UKwAnK5lpUcUFOEgWgMBKuzZtbBTAfLrJ/dh8449bKgVN/jC4c1eLOyyMP0EIyR3vlMGr32xWyrYpIfZgTGFfgnvcL04KXLrg9YnIb+cjWeFu4HOwRr6Tp3u0nGdrztf5f+Kw0bX+y3OSRv7YfzeOP8Umoxp5gem1NOB487plyN49EJFqYJ6z/Wi+o17WlKtO544n26t+1HbvG+dj3pvrYfUNt3f6Sbn+pDdz31gdtxLn9fu4+dSu7bq5XcjdcfY2wye4OSujUqcJFxrwRLKbQnLFNubownGEn7mMtWphyGu1YbRNL4gjEWEKwb2qQo8xjG9u9+Nl3ZWzLme9uH6QFYFW79wWR64JVs+tsz6Wr6Eel7PyxQNolg7Rjkwm6A3spDr+bQDa1TVJv/eDFTkatmb0zwyTK33f4CVQ6S2xbvT1ZSNrhOgRmG+7tnK6IFsnXfS1n0jxezqH7rZGrQZSzBInSwAxRc67VOoW9ieBUhTFZgSqa2AQSr0yfTnM3YJVio8F0azG+MIawwNJmdcLaJDZh4gCNqKMrDVtf+I/5N+7g1KjsBRyBlWrlf04OQUuph084TilTvOnBGz1bbUxdvV33YIVh4t2LRlr+BVyhCTSTWQudF5dRsVjE1nruJyMJxMxOsuk0/pDf6/kw9ev9Ir33yA73aC6kjtnl5INVr1ptavPCpM4+Pv9rrB+o/OIU6vP4vVabNKwOdZRz1f1Dtvd7nJ1ISMqwi3L7TnFxfuaLGqvSwMObq4JFggWH3G7mCdprcSNxAJKV48cNsBFZ2xEPAtCB0rx5/a4Lbak7Yb7mhTapa3WIXB5gYaPnBZLqpXSrd0i6Vbmufqtq+vUOqWiWH9Nb2yWq6r37rFCWRgg00b37duH+QLFjxv71jmlqNlTo18u24QGfjkR4ghknKxMT9L2fT7R1TVbyzc7pKQbxwDV4aWGCqIM3nH6g0llcRHjp+nj4evFDhClMMrFDuL3bvfb/AFsGCK6+GXceq+5P7WrXhEN3UNok8KTdzWUgzr6+eUvzdowkxKVHgc43W9My5i5RS7SfQ01Sg8ZjZ6kHd4CiOs6I69E3ZvY4dgsUEaeoi/yyzT1m4TU0Tpk/3/VkKneqeuQ7n1JF3Ta/R/XMc0qCGszdaDo8JVr0HXnUro0uXzp07pxTYWcndVdDlg/Dw4SNU7/G+XqcIYc6BzTSgD70ftAsyCILVaD7G7DhuSbBOn61SVtTZQ7hrYJG99VPmGrXK8XCE6YoFCzVMX8HS+kOvjqdn+sxQL5Qb26bSDa2Tae9h719HMK546cpV5aro5rbJhCXw0EGxCpgmXlFyUEnHbmjrkOr48hV21zNp1PC5DKvmIyqfCRamNzfvPqlenJBWqHiygo5xPFURMqveIFg3tUuLOTMNP2b8qvSe7nkxUymUQxr0ZZJ3v4HvfDdfGcMF8W3fcyrp0ob3TQjWQ6+Npx5fzlZTeZjOw2IQTAOiPzh15ofmyjIHwTK+YLfuPkmTFmytcZ8ePHaeMGUTKQuAagwwzjOwItof/at9hmdo3oKtplIw6F3pTqOH55bQkKy13mP2OmUfC8IBXwPs7TlI2lqfqv5r2k6C/1PEueUnKG/tURXHLDlAHL8t2E1fzXTEj3K2EuJb4zY763H92qboQw/K7c3ly9RkXrVz57mb9cNu20yw6j/oTrBQiP/HZ00IFo7p7nWcqwgralpq5w69KbmjHBMsjP3qpctqDJYECwp4cMDMA+WOIj2FkiGkWNAbg1JjPIQ+w5YoQlW3VZKaroKLD+gEYfXe4ePWixLwxYXpugEjCwlkwq40ijGdt2q36gdmHDJsGl3827PpAVNi5nEEK2WCdXO75IiZ9oGZhlizg7V6wyH6Y7NfaPzsTc7ZOPiAgzTIG3nHNC5MOqBuh15TlS5UvVaJ9OuGQwSCBdLFAVOEuP/gyqj5e44IwnU9Gw99arTzeWdGsOav3E3XPQ1r8mOoozb1yO1LGrkIwDC2UTrlbR+kSQ/4GB2d592KO5xF49lhJ6zfckSZW2Bplp06XOZcxSVluHRotr3FTEfPXgoIQXopZaMiXCBdTMKQMjljwoZ0yZZTKpbtP08bDzoixoF4ycOitCbzHNKgxhrBMnIRTNfBxpUZwWKMzpw96ybBMraBck6CVekgWGZlrAgW94O0UbUEq/EcTGs6VGhMCdbmXSeU+QM4ZTYLRof2O/adpt7DimyJ083aC3QepG4gh72GLHU+sAPdR6S1d77yklpmDtKEAHdCdz6TrnSdsJzcGKAnAj0t6BV5klgZ6xn3YdwUkgBIVRI9rLSBv0p85TfomkENA7RKzDiWQO/jIflojxxlSmK/xXJqK1IKEbw/Ruorq64ofUcrHTdIsDD9G0uW3GF/6jkTsyLtPp5K93bP8umyYpHLhz8uUBIp2LcyEiwzX4Swyv3EWxOUZJI7MyNYn41Z7lxZCH+F0bD6lc8n3lMryZMVycLUsNGINay6W5XX8/MLfVtxXaxIVrGSRn2butK2fivew7CHBavuvoTdxyudRMuXeqEs27iaYDWa45hu47518sMSrLoPvMaHa6SnT5+i+o/3p337rBcU7N27T7nBgR9Cq1D3gddNzTS4yl8jjFXpYM3zooMFe1f9R9R0rIjGzpytos8TVyixJtgLROYQhfYeuoSgy1AjXHOJ6/gYQIJ+hT9RB5jbM6ZXr12jXkOWKGvv+EKI1wC/kH97NkOtNGzcbSz9/flxSjH7/u5Z9NdnxirypYvAR+SupybdMlU5I2ZQpJy8cJt64UGxu93HU9yKvP3tfGrQNVMpfTd5fhw16eaIjbuNI8R6rZKoXutkZR0+3EZq3QbuYQcE6+HXPBOsUZNK6XePJBBIAiQunGL794+OUC5Yfv9oAv3hsZHKn97vmzry8ILmbdT/42Mj6C9Pj6I/PzmK7uicTucqzBXmY03J/fipCvq/Dw831fO8eOkq/ffjv1DyVNeqHA+Xy+0QzD1g2s8OwXKrWL1jRrCgdoDrAyX8m9okq/Yff3MC7Tty1qsivFkfkhc6BNKml9kiR0yUjFN2cJfDx7yl/qjVKJKVvb6aZK1ySlK9IYSZJtjT8iecOO9u+NmfNoJVB1IgkBVYc6+qcn8WXrnikA4xwcIKwrrN+pvGeo/3p/rNPqFbW39pehz1UEYZK23W12EZvlkfqtesF93ydH+q+1gfqot9uOOxcJUDDCorq+ih+VuoCXSwIMGqDjUkWNCx6TdiBUHh1CyAxYNMqTjM4bIG231AsIYuoR8yHA5Q8XVXUXmZ5q/aQ/1H/kr9Rq5yxj7DlxPH3sOXU6+hRYZYSD2HmMfew5aZmiUwjjW/cCd9MmQp9YujVYVGDLBfWXVZmRmAnTBI9RJy1tG9L2UrvS31YqiuBDc4MJvw9DuT6NMRRQQ3I7d3BgkbS0++M1GRNLiD+dfoZfRsnxlqZR3clehfeW98NVcpsb/waT71T1hK/RKWOtLhS2ngLyDthcrRs9k4IzHPDsFau+kwNeo2Vk2VYiUhpmaNEQrUyGtQnart6nLOOs9mUJPnM5WEr9X7eZbSkVhTct+x/7QiLVbXH4YbQT79kbKCxNaGYN3eMYW+T7e2VbR93ynlSgpEDk6pN+8+ETcSc6vrFan5WJXqjRjx8ZEGq+2QFEEXj497S/0hWMBt/eYjNDR7vSJMPBPhDU92x+OtXLQdv3tStaHRWWW0emdN6RMELWqK8LE+dP39r9K1q5epqrKCqqoqHCm2Kytoy7btaopw7foSt/zKygq6WF12fXGZIk+KRIFIaTa13OxreSBYv+7YR41nlVGjmcX0twku3dEaBGtMXikNGGFt6gBMHi9qkCq4zckq2Eg5czarFLpADvK1tNpkQpG6rnARAEmJWVSKwqw4XJ1CbwhTXHqE0/ELF6/S3FX76JOhhQQ/UJ4CpGPTFm9XU51QSpbgQGDp2v1qOk9X1MUqKLz0YfhTD6s3HqZmb05Q7myefHuifojmrNhFN7ZNocHjHIQaB2HpGCYLenzu2W6QW0MRvAOC9YgXCRaGj4fhuQve41kvZXAc0cofHvqKNYIFqdAfHxup8LO6FZ7pM11JuSqqLlsVMc1/9bPZfhEsfBxC4R3ECQZHk6Z4lqDhoxT/E5S/rUMKFa7bH/fuu0wvSBgzvZEiPg4idsigt4p3HB+3k+oECx8QY/M3EjwUwL3bzKXbacaSbQR9LrOAviCRineC1XriUocEK7+E+s0x90vq8EXY21IHCyTMuIoQecZZMKWD9Xi1lEojV0y44CDamwSrj5vleRd/qkGwQJDgzd4qYKUMyrCkylgO+Q6StYT6JiynPR5WpBnr2t3/PHE5/TKh2GtxkKzew5bSSBtlvTYWIwXu655Fd3fNcFsCX7btGNVvnUqnztR0BYGlwDe3TydIBPUAn1pYxv7UO5P0bHrn23mEVYyRZvHfbZA2d+xIsGw2FbBijinC2NHBOnz8PGEKFVM4ngKmtTGVOGOxff0W+CL0R4K1Zc9JRZZAmBCfMnxcWI0TqgnwWACl+f94cHhIzHZYjUXy3RHInr3JFkkymvjB/emL9AsETCdYMH8zq2inWywo2kl7Dpmv1M7ML/eJYMElz0/aR677WUffHpOfcWs2OC2jNxjvIiz6GfEUYf0HXtGz1TZPI5qtIkQB7gfbTLDcpFWQZOlRES+XmQZug/tplL3MQQgLSilrjcO0BPpwI1jb955S04NGBVus1IHLlMkLtimpla5gu3LDQeWnbnnJAXVi+Pku3bECceK8Lc68QG7gTwA9MDthaNZac90wO5VjrMz6zUcV+cE0oR7g5R1K6vjCMgZ4gLpQecnthkQZ3BNwadL8PXeCBWnhrR3SqMeX0S/FikSCFUvOng8cPU//+dBwZYMKK1EveJFQQY8QkqWBI4sILz5ItCAJ2LD9GG3afcJ46xIIlj+GRjElBIOyMP1w1zPpbj4Ka3RikoGXKux4wSmvhMhAYFnxAa8EC4rtIMl60G1e2ZFeGQmW3padbV8IFt7TmEH42UcldzvjCHeZi1VV1KRaadyxKq+m9NqMYIHUMOnBOZw951hFeOiQw9mzfl5MspQdrGa93QmVTq54u1kf2r5jl3oX6mYesGKwyVyHWQmM+fJFl26bG8EakbOe+g53+dHhweBCwhVN76GOqT+2r5Q8uVSZREB+72GFNGqSw/oyROx9E5ZZSrm4XX9TuG2xK5Vat+mIsouFVWzxHnB9b2mfRidOu2ORMrVUKaE//6l9B9G4BlBcf+yN3BqwYkUWLJ1HewDBavp6LsE+mNUqwlCfIyRYseDsGe+xui3GUJuPHIsl7nk+k/7aOc2r5BNT01AyxyICkDNIteq2HEMdNHMMfE38JVhc398UC0KEYPmLXnDqQQDgjSDpQgKMYtHqvV7r6G2ypEuXYK0oPUhjZ26gcfnllhF6yhx8IVh7D51V0i5fVxFyX5GeNoYe1swSJRn6aYm7UABjZ4JV95GPKCFpPCVlzaQx46bRkFFZNGRUpkr7fDFC6Vd98OnQ6rxMGorjvziOD0/MoY8GJThc4TCRskoVwdrpZkML4/hpyVrndOZdue6CHzeCBXJlpm8AfadPQKKgzD58mdPfH1YN8nSgI3WQM0wffTKsiHr9vNjrA9PqIu/Yd4owf20Wd+4/TfsP23NHcex0BfUdvozmrnA3aGbVb7Tlw0dW9qxNlDGjXH3Rexp/93/OItjKgoNiDkUlB5RU677u2QRpn7ewcedxevT1XEWulBXzDmk0IMFdhPvmV/MI1t6PG4icse2CZbto3Mxy2rbX3NeUsXyo90GwYKZB2cGyMNMQ6jHFih0sEFZIozhgOr/l+3n0bw8MUxJxzjemuHdhhwpK73B4i3sH18ksmBGsL5PdH4Bcb+3Gw9Tmo8nkiwNeSKgmzNtMkxduVXFm4Q5ChE2jP4kEi6GNiBSS9eSpGywJE1ZQ6wHvMEi0dAKlb2OVqr6fkLuOQKyRpxMs3Oe4TzdsN8ZjKg8mkc5qLrZ8IVhzVuxW9xqIXawFSJeGF5U5iUuDGe7XB+e7bccux6q/xz6he7t8QY92/47qPorVfpBGcdSn+jiPUxzrTfWa6mWst9H2jt17lQSLpV8YR0OsdqyOIwvdbac5CRYq9BlWpFbCWF0sXEgQLNx8CD1/WmQgWA4zDTgOu1ggXSA3MPLmS/gufTVNmLuZBoxcSf1HLK8RB/6ynKYv3u6mYO2pfTgZjkXfbRBm39EpTSmb/+XpMdS4W6YiWcDfGS9fVbogMMD65ldz1SpBxgpShKfenUT/eDFbLSjgfE8pyNyjb0xQf2y8FN/5Zh7d8cxYN8XQJWv3UZMXxyu7Qnj5OceCcV2+qqYXO/acSje1TaU6LRKVP8VIJFkYK1zleCNYB4+eV4ZIYVsM/ghhABDTqlBUdaWX1cpASHcdEcfcxd68IhO4Wil0O3Swot8XYVbBJmW+w3ivgUCy6xHjMZhtwGILmAGxE4wEq/WHU6oXc0yiFu+5R3Z1A50ru6ZdHukxXrl9gn7Y318Yp8aFscGYKcxLyBShnasUmjIXL1+lZAtfhLDAbvwYTJlqbtYBuoJ4VmGFPFtuHzO5RD3rlLV4A8FSUrC8EqXHhfcnR9heg6pG5uwdyiguo+ALwRqWvVY9h40GUbmtaE118tJk7ia1Mq9xQSnlrq2pcnRPy3epVY/PqVnXXtSkxbvUpMU71KT5O9Xb2DfJU8e5THV55HE9TlVbjjaadv2UOrz9hRukmCbMWbOZ4NxZESzNByEXdBKso8o8w3I6fMLcPAMq4OsMU38oiwDRpC7B+inTIQGBsT8QK5ZqwaaML4FXMf5z1DKCcT9jnDTf4aoCU5N2AiQsaCPWAiR58B3YpNtYevT1HLqlQxoNGrVMGZ+DATpErEgZlr2OBo9bQ01fz6G2H7ssW+MFUL91orJZhZe6nQAJFh4+/PKAwiaU2nUXJXArU79NipIGoH8eC1KMA3bT7uycRvVaJhLsZ93ULkU9bOz0H8oyIFjeJFgwtPrJz4sJfu9gORxW9LHces7y3YRp1BlLdxDsfmFqC1+cs5Y5Ulgqx/HlpUeoqOQwzVu1nwqLD6v9jbvPWBJeJcFqnRL1hkbHTCpRXgR8uZ5wbg7yAumBndB9UIGbDhast8OB81+eGu0WIUljdzkgWLlzrN1zcL+L1+yl/3hwGH06opBmFu6kSfO3qI9CWJSHXoxIsBipyEmtnD1Dz8oYrMwyrNB0jfUykFTBe0DSFHcJ1vjZm2nwuLX0Y3UcnLmOfsnbQsNyShwmGTLXui0q84VgQcEd0lKjzS7juUTTvk6uMO6GucuoEWxL5ZdQ84k1bXNWVVbSufPn6Pz583ThwgUVKyoq6NzZM3Tp0iVnHh9DevHiRTp//lyNY+fOnaXLly/XyK+srKwuX5MbPZ1b6JReNcx1WE1gvHEuToJ18Og56j9ypdvqMi7IKV4WMNGAJaccYBep15DFys4R54Hlwy4W8t//YQFhGstugJLhl0meydDF6vbs2rjCqkNI1Az6i3aHFLHlMHcPPShIlaDECafEIFx1WyVTvep4R+cMZeDz/pdzlFNiuAvRA2wzvfLZLD3Lp224Mrmvew4l5LqmF8t3Hlc2n2BYFFbHb2iTosw3YNrwhtYpipDd2CaJPhm6WEk3r3t6NP3jpUyf+g1FYSXB8mKmAdJUXAO8oFVUPu1G05/xEm+e6Ix1WiXTX55OpOubJ6n0uuaJhKjKPJ2o2sDxm9ul0s3t0ywdBisdrNb2VhHOKjuhLDaHAitf+8CqVJgG8SXAAwBsW0FCaCc8PyCfuvSdoRXFEm2sIHKPKAC7bzAXAcfd3gI+GEGu+o8w/8Dbuvekaos/Qry1J8dDg8A4C3MLuwyeLrJmmZtlgMRKN6/A0qhR1XazzAiW8cy8fcjaJViYFcAH67DxxZbPCmPf0bi/bvc+ajLb4fi50awyKt3jWkyH8zESMm/niPL+1DFrF2NpMrucGs5Yr8ZYvGe/sxj34SRYsNLt0K8yl2TAKCUU2SGV6jO8iH4tN5dKrdt0WFlQh86WvwGSK09h6ToHyGYK+Wb1QEAgeeOTNisTjXmYRvrHS1lKyffG1kl0e6c0gph6467jBEkTUky3wCAijCDCcOITb7nbs4JEoFU16QJZwhfRD+nmdkfMMMK1atQti3YdcC07hmTmnhfH06oNh1T/GIMeodMH+1JQTr6pTRKBBKJOpAU7BAsGeVkqNXvFbrUSE/p+C3/do6R6WJlpN0IKuGDVHirZZu1D05sOFvx7MbGqrSPWQNfXHbvC/tWfHv/FtikDeCX4nyd+oQ49p9m+TUCwnnUjWJ6rwv4eT9OalUyaUkbP9J2ubGO9/e08syIqD2YeQNaEYFlCFJYD8E1rdPicMs3dPAgWAHnyNwhD2zBjhPsRJmxgCDe32l8eFlQlGaYIs2dvoZ+zimlw5noVf8oqphETy93ilEUus0h2CRakVnhW0eEnygAAIABJREFUYzYg1sNDucudUqK7Z/ivb+bL+99O2Ub51VOD+SX0UI7Li41e10mwJszboqx0W10sKJX2HuogWFBuB8lKn16ullbjRY+IaRDkQ8qFKRB/gzeCBWVCBLsEa1z+RqVfpp+4v2OLtHrQS3lx0Cx6ts90gsKkp/DSP2fR429NcLM2vXjNPrrz2bHKyCisUd/WMZV+HOudYGERQt9hS+ih13KoSz9dSkD06chlytG0J2N5MEr68U+LqUu/mZRZ4LAb4mns4TjGBMubDlYox8arCK10Ck9XXKZxKw45fY0FmiTVpj2dYEGKBHINY6B2Al56/989P6sPCDvlUQbkSidYkHxVXrQvTdf7wccHVgZiCvEPj41w6qHqZXhbCBYjEVkp/s8p01zSKZAjIwmGfUVded3bNqRXbNpBETgDwYLECqvwPUVdpGGXYPH0IBZYxHq4eumi0wwCdJ2emsiLqnTkPKMAfSlfAriCpzoPT6i2ewXl9rmb6Nrly27mIbgvJ8GCDsFnoz1PzUHfZvKibUp61Q+uV6pXFfZLWKaMivYZ7iBgkHLhxvQn4Eb05J4CJ15U7JsECyvVolWCBY/lAybbN67oCXN8dd/38vgaVoJh8b7Rc+PogVfGWypXG9uFePy2DmnU6oPJNaZesfjhkVdzjFWibh8PZG86WIE4KXg4wBcpJC5wM/TKv2ZTtwEzlQ4bHKnrwZsESy/LREvPi6RtSLthZBRulLwF2F3DSjCzjyTYwcLXPDw/6KFz72lOgjV18Xa1ahFTjLq+oF7e0zY+MJlgwTSEJ7UHmSL0hGR4j0GQwKQJ5mn0YMdWFtdFipWD81a5VqdjtSDy9VWEevt2tu0QLCym+SlzDQ0dv55OnXU3uWOnj2gsM2HtRqcrGuhjdXWSLHtng+eG2bPDW22zOl3zXOSqyawyylu/2UnGjOV9IljGwcAMg1JkH1ZIUPpcuHoP9fx5iZpKhGFSf0Jl1RWPCs84gdoSrLy1RyPyC9+bdKC2RKt06zFq8FwWwbO8Hsq2H6cGz2USvsDsBrzwINmBs1s94IsNkomuBqmWXiZatpUEq4dnZ8+1ORfYsek9dLHyZ1e/VRLd3D6F6rRMpLqtHDpZt3dMo7otE+n5T/Np7UaH0/JFa/bGhB0sxi2/cIciLpje/mjwImXx2tcVpZiO/bf7hzqNlsK1DnQ/YSi026f5qisYHIX0CRFmRowBL8Vn+82gJWv3Gg859/G/werDuStdL1XnQW0Diu7wn2iUjmhFZDNMCOw+eJqSqlcIKsOi1Yt7sMpaV1rXiZRxGx+X+kIfPhWoQRiV3PmY3dQOwYLldnxQGE1L2O0jWsu9PMWlUN4kv5S65nn/MAvEueqk6dmJhYS+2SzDq1M9qzM5CRaYva8r7eATEO5wMDXIAT7Z4HvQ3yAEq9yS/NWWYOGaPPRKNrX92GHcka/Rhh3H6fZOGVTqQfeHy3J65epVpVTf6gP3tqCDcHeXTJq62D+Cze0b0wsXryjdImN+MPd5ihBWxgNtaBTE6pZ2KXRDm2RlzHTaou20quyQM0JhdkXpAXp+wExlVbx+6yTCFO/no5dTvdaenRAHE5NAt/116kplyBVmDf7w2EhlQPT/3DuEyrYf86krPAR3Hjit/KK+/fU8ZX7kb8+k04sDC1Q7eEn+9xO/KMfSkALqAfpgf35ytCJf//ukyzaXXsbu9srSg/SXp0fTz3GgG2MXk0grB7MGTJowJQiyBN0qzrNKQaxGTyq2NCOydffJGjpYvp67N4KFjw+le5W9TunW+tp+pJfXyYw+Vs5/YsJiJ7kByXlogn+63tye3oebdXb9QPX2Qzkugoe+H89dbFLKlYU+nAQLy8p9IVjQoYC0wpOo3NWV/S3YFzG6ctFrY9C+SrCg49N3OFYR2p+z1fsM57a/U4TOOf9LVwjOnBHxRQ2H3LDmXrLV9QKDzsjdXTOpf4JLUc/bOYMA3NVlHOk2WC5duaqW0f/9+XFOY7Te2vF2HMTq9YzNinRC8hjKwFOEgSZYWF17c7sUavpGjnJIzjocZueGWxYuZPASgDkM+LmDZOv7DO96cmbtRVIeXlhQXJ+2ZIf6KDt+uoIQj51ymIGp7Vif6z+TXhzkIFhoCxJ36CAaw9a9pwgrWVnCZTzubR82luAoHV4NYHrkXzFoEsYbBtF0HP5xky3sXJmRKxDyk2crlWI7TBBZBUzn4wMTq+39Dd6cPcMQLghWQk5Nw5v+9hlp9fT3NEiPURfqiVx3ktUgv4RK97hsber1PZ2bXs7Yh14PqwUbQmo1s9hJ7kD07AQnwYLUCQ9+uyG/aCfZNZNgt02Uu3gx8FOEWQXlMWmmwQrX7v+apdyJwHwAXsaNn8+khs/BEGImNeg6jv7+YmYNKda3qSvpgVdy6YVPC2h58QGCVMsYLl+5RkXr96uXPUhUk27j1EOHy+FrEO03e3MC4UseZRGxKKFw/T5lSuLIiQou7jUFufQ2bRrI48YBgWA97MVMw8kzlQRdIti+8hZLtx5VPjQx7ffRT4vUB4qxT0/76dM3KBMcsBum+wP1VCdSj0Ff6r8eG0HB8leK84aC+8uaCZJ+w5dSa4OZEsbnu9RV9PtHRyiSdeBYTXs3XM4shYcEJmdIJUQ+ArlzXbpYZqRKzytY5u7o3ursYJcQ9WBEVH95W5U35mMFK7xpwHagcYEQPo7hgxfkatj49XTm3EVj9Zjb9yRRUtOFsxzmG9R03ewN9FT2YoLNKl8CrpNVP5WVVfRk9hJqXG0mQvUzq4xemcJK9t57chKs/UfOKkfPnpYp681B4R1K7oEOkLwEWoIFhfwvbDqHDvT5hLo9LCGGs+V7X8qkb9NWEewNwQQCTAcghWd3GHK9rWMG/Zix2m1436f9quwxQVIC21XvfbdASRRQCGYf7uiUrlzgQALW+qMpdPKMS6kYRiBv7ZCuyoDUwf4VprJg+0ql1fu3dUyjgz68wMItwfJGsDC1UL91svKrB9te/KKFvzxswzYZUpikQAqzGK9+PttvCV/qtDJlS+zel7KU1Xi3CxhFO//8pYgadvXNDhas6lsRJLNT79R7GvX4cq7zEPRF2fehM9Ow0bnPdILE0pfw2hdznNf99g7e7Wj50raUDQ4CsCOVOmOzx2lB6NrhXWRXlw4LIZiYDc8pViYUYEbBboTSOggUCBY8QOjh+3SHUVEcx6KkWA9w2OyNpE5ct8ltdWETrOibvZEez11Cmw/UdO5sxAztm/Wz+cARapa7hBqzs2l2hTNnE01at8nYjMd9J8FCKZhYsKtgCoL1ZZK5Xy+PPXo5GAyCBXMCMNUQDwGLCzBNAemLpwA9lZvbp6rVKHo5/LHh7w1TKSBZMMmBAAvlN7ROJrzgzxtcvGAly93PjlXk6tCx8wQ9PFe86HAfc+Gickdx5zMZ1LGXfVtGPLZI1cGCu5sRucX0VcpK+ip5pXLJhP/F4LG/0lfJKxSx/zp5BQ3NXkN3dExVErHaTqv/mPEr1WuTRkYbPoxVpKeY9oTOlS8qCTinf7yYqerBBpGdADKmEyxI6Dt4ufcwtv95YhTd2iGFGnTNUC5w4AYHxFiPdz2Tpj5UMA7oIz706nilVK/7lbMzRikTPgRAiMz8E7Ku1cadns3emI0cVuFRH6QKRMmfaJz+/2VisSJeIFexrtjOEiUzbM3yrl2+REo3SpMyNcJU3qwN1KCgjFrlLqXM1eV08MQpoqsmJlquXlHHxq0qp5YTllLDgjJVV0mrmFjN2qDsXMFchB68EUCUdSNYWC4NMaSdAIL1TVpwjJx5kmBhbOz13I4dLEx9Qv8K442HALsomILCqhhPASLoxt0wXZhFg8e6S7JQD1OFsAb/4Y8LVTNvfzNPvUSMbeJl99dOaconIpbRewsNumSY+qDzVi8cx5WSewBWEcLm1/g5m+j6Fkk0YW5Nf1q+ntvRkxXKCvr9L0enFAv3JgxxYhrZl7Bm4xFq1G0c9fjCnu0sfCS89Y3LIChWKWKFobcA0vz0u5PUNDoWhCA2f2+SUl6HBIzzoBB//ytZNaZzvLUvxyMHAbwXWOqEFErseKZBwuVvgJAA9tb8jXq/GTMc04IgVwkTygKu86z3FQnbkCiZBW9kphh6UrnLXFbfNX2pxtCfAgGbu0nFv8/dSM3nb6RGs8oJvg7dpgCZVOWXqLYaTSiikr3u1uP18VmNi/PdCBaU8waOtLf0sWDZLvo6NTgECzeTndAvwfsKAkyNwQYWdGXiIUxZtJVubJPslWABi8qLl5WD2ts6ptM3KSvd4HlhYAHVaZlEH/7gIFiQYD3wSrZbmdPnq+ieFzKVeYFjp+zhe/ez6dSo61i3diJ1J1AEa1nxfsJ01YOvZNuebmBM8Ec1U6yFDlb9Nmm2P4i4vUhIMeUCm1IlW31ftABbQ/AdCM8S3gLMMRgJFkxe+BPwofbbRxLc7MThBQqpGsYzb5X/hpX9GY/UCRwCML+hk6xJBjM2gevJt5aSppQ6JVdYqGXnA9a3HqKrNJMWT6Pec+Q4tZ5QSI1ml1OTgg0OR9EaaYJbGzfplHYM+U0KypUUq/WEJbTnqEOC6a1f43Fdp8uNYEHxtN+IFbbYO4zpwUQDHniBDFiZiPlmPeCL12i7CcftSLDgrykYyvj6+CJpG1OEWKHmTYLFY8bXVqPnxtJdz46jLbtdInEQLPgSZAkW9LEeeNlFsKCrh2XwsIVl54+PmxDK7nd1TlfSF7tT0TzOcKR2lNztjOudb+cR9LNe/XyO0+qznXoogylZrFBjB+tcD47Xb26X5tPCFK4b7hSrJmENHXaIrALKGD0EcFm4h/rfp0aZEk8ug/SeFzPdCNa73y1QNsX0Mna3mWBVVl2uUeXTkUV0XfMx1G2Af+StRoOSEXIEjCQL7q3CGSBk4Bipni7CgY+RzHgaw8b9h+mTOSvpH5mL6G/T11GjOeXUZN5G+vvcTdRk3maH9GruJmpUUEb35SylT2avJNRxBIfFAV/6Qz2U1+u4ESwUwFJmOBG2EybO26z8F34ytIjsxl5DlpJphBue4Q6dLjjQXfjrXioq3q8iVizmLdyuDJlyHtLPxnjWAYOuS59hhcrTvZ3ziYUy8I8FxWq7BAvnjLJ/7ZxOrT7Ic0IA57eQbH380yKVB8OND2nW2WEz64a2qZQ3391oqbMBbQPWju/ukk4wptmh51S6UTl/TlFKzovW2LvXtOZCthkogvXW1/PUNcE9bRasjIckTS6lWztm0H3ds+i0YdXQuQsXqXG3sYQp12jU+4EJhSffdveLqWPz4Cvj6a+d0/Qst20c+98nRikXJG4HtB04h37nm/nOHBAsWMnXA4jc/F/3EHxKegqvf+lQZG/38VTTYvD1iUUMkHLZ+eAwbUQyw4qAkWTh48buoq9ADRxW2iGddpEreyo7geo/GtqxmkYM5NhBknztR5dc8VhqECw4rsRqG7sB9pW27TmllOMhlTDGrXtO0dFTFeoBhq9wSJ2U9fehS1zpsKXKdgh7NYfH8ryFW2nSgi0qwvha3sItNDa/XO1je8nafR4friANOXM2Kykb/PXFS8AUYb2WIFjmc9lGHKA0Cf2Sm9smK+IDfaq/PZtB9VsnKgvjN7ROpLueSVfTjjCKCakVXm63tk8mGL+8vUOaUoQ/cdpc/wpGaLGSENOWM5Y4Vr+cOX+R0qZtoH+8mEU3t09zs6VlHF849wNJsLCq0OzDBVLDh18bT6s3HlYSGRiWhn4c/KQ1eWG8UrI2mw7DIoK7u2QoxWv8X6ItFG89SlZGPZu/O0lNu5lJi/TzxHQz7Gi99sVsZe4BttnKth1TH2VYaQVCrxOsN7+ap0w3wNk4ym3Zc0qRfBCjvzw1ig5aGEgG+cJYUe5Pj4/0aEgZTswxZbj3sPcpTP1cZDsyEIBOVvI0lyHSkRPX0/JSax2cQI0aL3TYuoNSPMgVVhROiQM/g/7ip0uJPLWhl9O3A1kH7YJcmYUaBAsvlf4jVxJsegQiQN8C+j19hi9TsQa5qiZakDT1Hb4sYP0uXbePPhmymP7lxb9iIM4xktrAFKFDyd07wRo0apkyrQBJCKYJYdvqnhfGqZc6dKuw3eT5cUpS0ui5DKWDBYv/Q/AAyFpLQ7McBu9AwG7tkErGFz1I7l3PZtDN7VKVlW0znODr75Z26XTsZGCMS5r14W8e/gt4YXoyNIovXEyzVl28bOrQFW1AgoU2zBygw4/e9S0SlZmHHdX/uU9HFtLtndLpwVezCeZTzIKLYGXUwN2sfKTlQRUApBN6aRxOnKlU99x1zUeTXVtU05Zsp/tfzlZEE5bxMWV9a/sU9ZGA1bQ6werxxRzHR0HHFLqtQ4pa9cfmM0CeMi1WGkN14k+P/0LXNx+jiNblavcqPG49xQcLLMbXRklab0+2Q4/A7gNnaphwgDkWkPJAB7yc8TGgm2FIyC2j7XtPBboraS8MCNQgWBjD0Oy1ASMmWGJqRarM8j8Z4l1x3Q5OvYctVasHYaU8nsK0xTDTkGTrAY9VVp0+MZ/y8AWz79OgcJ1Sw8QHDO5BerVmE89r12x1ZdlBqtcqRX211Twa3hyWYEG6Z+UqB6t8IIl7oHsWwTbVfYjds9W0HhYFQAkahkHrtkymRavNp0NhYwzSKOjxYOEGdOigP+Rp2grTgpgebN9zqs+K8+FF1dX7kRMX1Mq8e54fR+9/v0DpZUGStH6Lw++iq6QPW5q3hnteHEfvfeeaIoRB0I8HO6a8ucXXPp+tiNOdndOVtwPON6ZYufnR4IUE/5GeAqRqkEJIiG4E8N+HT8mkKWVuCvAg0DOX7iBI4WsTcB+NnlRCP2S47FsNzV6vZmmEnNcG2ciqa0qwYNeo34jlyvp2bYcL5dCePy92SrBYkmWW9hq6lGCturZh6br91C9hGX2e6L4yrrbtRnJ9TIPOXrGTWn0wWUmMRuSst5zy4PPAywXGQWGXClavO/SaShPnO8wIYBoF0hUsicfx1h9MVhHtO7bzVNr2o6lqmuWuzmk1FLiHZK5VkgXuzyq985l0ZRXe6ni48pUEy4uZBqxSfe3rpfT8oLnUbdBcemHQXHru09mO/YFz6c1vFtLDPSbQTW1TTM1h8Llt2XWS/to5lRp0GatI2oGjnnWCNmw/Trd3TKHh44OzkpfHFewULyqs9oMdqb88NbqG8dva9A9nzwNHuqwumxGs2rRvrFu0/gD97pEEOnPenp0uY33ZjzwE9hw6o95J7CCaVxvC1lVC7jpFviBF3brnpCXpwpQ//GRiYQok/zAAzTpWSIdkr6ORucW0Y59IrSLvDqjdiEwJFprEVBCkQIEI+KiEj0Fv0RfFbKtx4WbuPayIho9fZ3nDW9WN1nx4cccLHBbYoesE3RMoksNQ6IeGL3b9HOE9/s5nM+jGtklq6gRTNqgD3SpYJ6/fytFWvVaJhHiDsszuyEMfKI+yUJCHBMaoEDo8Z52yj6X3abZ9R6c0NT1pdiyceSzB8jRFiPHB0CTOHRHuhK5ccaT4EsX0EqzcY6oRhio9KUBv3nVCmUmBoqu3kDB+vbK6b6bX5a1uJB7/PHG5kgAGcmzQm4LvNg5YuAFfnL4GfCRC4fnwcc/T2E+8NYFavu9aKOJrP1I+chGA/0LoJ6dM20iJk0vdpFou0lWs7GjhuQrJ1Pfpq1Q6eNxqp24VEysYIh02vphSp5YFTC0mctGL35FZEixA0nd4IcH5ZDSFr5JWKqVrbwqy0XROnsYKcnVj22S6qX2aUuqvrLqibPXAOSkMK8I58FPvmK/W2rTrOD3+1kRlEK+i6rKqZ5XCZhYHdh7t0D26Ql8kLaeb2qbStr3u07F4iDTomqm+7riuMT188oKDCFYbNDUeD+e+XYLlbYxw1owHKXSDvktzN0Hira7Zcei6YQoRenJYTRgLoUHXsWoFs91zKd5yhLxZ2saKPt0UBGxgwU2UL+FcxSX69weHqf8RPkSwenbNxsM14qoNh+hPzUZS2bbAmq3xZaxSNvgI4KOpZOsxZX8ueVo5qTjVpRTPZAtqNkymlJQKOqvj19PQ8cUE59Gryg7SpVoYMw3+mUoPgUDAI8GC3gnsYrHybSA6DGYbk+Zvpb4JRQG3zRXMMdem7Wt0TU2tQFoFG1NmATooWP2XPKXM7LByBp08tVRJVnTpCiQjsOrPMX3GBvohY7X6IkMK6+/wZYgU1q3he3CPQT8FFveR38ZiaTsG9MZXcwm+DfHAibSgpghfgxJ+iqUOlt0xQ3oLHS3o6NiRUHlqt9fPi+j2jumKsMHrgT8GOz21H45j93XPpPe+X2C761c+m6UUz9mrg1nFf3tgqNt937XfDIKkzJeAZx+mLqEEf33z0fRfTUcoK/SwRK9HkKs/Pz3al6albAwggFkXrI5fXnqQVmgRi6yw0p3j8uIDBNUbCfGFgEeCBSiwsgb6WJFOsrDqERbbx82MLolbbW43TF1gahA2qjwFGAgFSdD0f53FVRvtM5Si+Y1YhdU+g25om+5w0Nyq2llzK5hwSFUK61BaR7ytQ6qSnGFK8dYOGZS3wNwFDJSXb2iTRM3fy3NzKeLw4beObmqbRu9oisjOgUXABkuwIHk6drr2D0c44sbqNSi/+7uMf/WGQ2r1G2yUQeoDMxcNnxunHu7GKdoIgND2EPCVj3sK1tHtho9+WkR/fnKUpYQUBGvq4m3O5uAm5zMLggUH5I+/OUEZdT17weVoF/+ZTr2n0+8fTaB3v5tPWEAIfUezCJtaEgQBIPB8ktivkjvB4IvQCpCxMzdSv4QVtOvAGasiYc3feeCMIlf/jDOTDPD2fmPbFGUDyNMFeLja1ACWxpuFXQfPqJcHiBMWCGDacdNOi7jrOMGoIl5GeCFCerLdi3LmW1/PVasMseqt5Qd51PajKcqyOciBN3JoNt5Q5YFgNXsjV5GiL5NX0M+Za5UTV0x9QlkVqZ04PHsdDclao6aV0B5MCcCBsLcVafp5gjz9Wn5Y6brBSffs5buUeQZIGmFKA1i+/sUcWr/5SA2jpHo7kbqNqRfoqMHkBxyG2w2vfT7H1J4W9OD+/YFhyogot/VsX2uCBZMkkFIhopwEQaA2CAjBqg16sVPXqwSLTxXzxnCNEyj7WNxubdMd+xySK9h0ireAlyvc2eTO2ezx1B97I1cRGk9f2HD3ASV5SLTshGZvTlAky+5HOyzvvziogKBo3KXfTMKKrs273XW27PQbyjIgWFjdBjtedVulUv02SFMcaesUqqvFeq1TSY8op8q2dtS585lxdGPbNKrTIknpnGFa9+8vjiNMvXrSowKxgn2onj8vUhIrrIyD8VY9QJEelsZx/e7olK4kZGs318LUgd54CLexohB4/+fDw5WuFHT8vAXcf//z5CilUKyXhQ4mCNbq8kPObJi0sJJgwVckE6y+wz0rwmNcn49ZTvmF8eFA3gmgbNhGQAiWbahiuqBtggUUMmaWK5LlTWIRKsQwDpC+Qb/EH7kCxpjzv7ldulrR4glz6P7A+ronS7awuYQXdO+hiz01pY6tKD1Et3RI89qv14YivABe3jmzN9OYScU0emIxjdKit31n2UnFagUabIKlTKlefZRXogwLNuiSTje3T6d7X8pUq912HzityBQI1fEzlcqa+xtfzqU7OqXSTe3SqeFzmUr6BemVMYAMLis+QF36zqA7OmfQXc+m09qN1vbHjPUjaR/2h2Cs8/8+PFwR8eItnp1Ct+s5Vdkb088BZO0/Hhzmpp8GN01WBAt14ePwCQ/ue7h9GMeFzTIYHzXzkcrlJI1fBDwRrN/Uf5nyF5bELzhxdOY+ESzgMnZGOfVLWE4waBnOkLdwm9IN+2yMb0qr4RxzMPp+7PVcatgtkzBdaBbyi3bQnc+MJTsOQ1/5DHax0tRSY7O2kMcWxDE9eNiL/zarNiTfgQBcSMEmzr3ds+iWDhlKygh7YtD5uq1jKt3acayyot/k+UwlLYHtK0yhtfloMoFQmQVIV+Co9q+dM5SJjLWbok+ShfOC8jDclkBf7XePJljqWaHsm1/NrWFvDSQVBAv2iTi0/nAyDUiwXkXY9uMp9PpXc7m4ZQqzIiztgu6YBEHAiIAQLCMi8bnvM8ECTPhShkI5xORG9yjBhhH9gVT1H7FCjSPY/UV6+/sOn1VSDVhDH5HrsP2FKSN8wcMWGJwFd/pkmq3TQJ0Gz41TJhegz3bqjKMdbq9w3X5q2HWsspGVNt18VaKtjqSQGwIwjTFj6Q4al1+ulnDDOjwI8biCcnUdcZwDvB/Ua5VEs5Z5np7CcbjbwZSiTjK4nWhKsUij33Brm3yYeob+lh4On7igCNapcy6jn/BNCkOg2bM36UWd23YJ1u0dUtVqQkiy4ApMgiBgRMAuwYI0S48ffJbl3P/t395WzbbtMcyZx2VxoGzL/hr5yHupZ5JbfuHqrcbhyX6IEPCLYGFsWAUGr98w45A6bYPH6adAnAsMiMK1QL8Ry5R+Bl76EhwI7D50hu58BgZDU6keVvy1xWrAVLqhbRp17j3DJ5jgguWFTwvUqkKYT4CuEFYQwtQDlODv7JxB4yx8tvnUkRT2CwE4Vv/785nU9sPJyoipp0YgAYLhWZg/8KR/56mNSDj247jV9LtHR1gaDoaBT+hu6QHOpP/zoeF6ltqGE+0/PDaCpi/ZUeOYHYLV6+fFBP+F0bxis8aJS0bAEfCFYB084rDgDvJU78FeaiyjsxYpkmQ2MJRDaNr1O2rQYpBzm/M55TL6viosPyFDwG+CxSPEirO+w4sIzpph4fZCpWuJM5epTXqh4hLBThMkZr2HFdK8Veb+3GrTRyzUxQt0zKQSemFgAb04aJZKV9dCB2fr3pNK/+XFgQXUbcBM6vZpPkFR3XwdYiwgGD3nAEnXDW0z1FThmXPWhkYPHjunzHM07ZFrOaUYLWd9e6dU5Uo8ahf/AAAgAElEQVQIrkuM4b7uWdT9X7Pcsgf9UqRWarplVu98kbiC/veJUbTO4PPQG8GCbaM/NB1BnmxvmfUnefGHgC8Ei9EBEQJpQoCOFhMjMwkWjhslWNnTHK7hUE+PLAnjfiQNHQK1JlgYKlazYeoC0iz4aIIhRU8K1XZODyYFYCoAPvWg8wUCZ6VnZKe9eCgDvRU40HXEilqfMhzcutrz7Cak1p1JA7YR2L7vtFJ4v7VDijLXYFURhoLh5uexNyZEPcHqNiBfKb5jOtAYsAign7byDysIYRS0Sz9z6S2kTze2SVImQ/RVsN4IFtpr0DXD2L3sCwI1EAgkwQJZgqSKp/qwD4I1cHAegTxhHySMA/YlRAYCASFYfCpwEAxzCVjZB4kTVvdhKb5dtzWwJI7ysC3UJ8HRDpSA560yV+DmfiUVBOINgfIdxwkEq+3HU5VCuNn5Hzh2nm5um0RNX49+CRbOD/4u4V8Q581eB0CQrntqlPI4gDKL1+5T5Am6Z54CFmvAvyZIFQdPBGv8nE30x2YjldNeLi+pIGCFQKAJFiRbmEpk/SoQLCZXIFTYxrQiAvZ56hBSLRAxCeFBIKAEi0/h0uUrSoz+ZdIKRbb6j1xJfYYXUe+hhdRryFL6RKWFamqR9zHN2G/kSrUy8NMRhTR18faoNJjIGEgqCAQbAegD3dI+1VJpG05mYXcLRlFjJRw5XqE8CEAPCt4J4I8RK/ogqYPHALi1setwGYrwaOfW9qnKaC4IV/3WiWobq2T1eF3z0UrnNFZwlPMILgLeCJYujeKRgCSxJArHWRKFqUAmU0ywWJmdidQPYwqc5UHEkI/6POXIfUgaWgSCQrD0U4BuEKb74JgVUVkJ33WCyncep407jzv3cQzlolkZVz9v2Y4+BCANgbeCaIi7D55VNp5ubotFDcn0zrfzaeueU7T74BllIR7kCqvd7nspm+D4e9+Rc27npU+NRduVwthhYBg2re7snEZ1W4yh9r2m0axluwgfd74EPI/6JSyh/iOWeoyfJcanrT1fsJSyLgQ8ESxXqdpt6ZIqXn1YuxaldqARCDrBCvSApT1BIFgIfPDjQvprp1Sq3yqRbmhdHds4Ukg2jJHLmOajXhtXHb2s2rZoF8eM7Zntoxz8GoJcQYID0w03tE6iW9ol001tk5REBysIIZWBJEZvA/pHHw92TCcEC0tpVxCIZwRCQbAgxWJJFVJejRjPuEfauQvBirQrIuMJGwJTFm0juAB68u2J9MRbE+nJ6ojtx00i8j0dc9Z/272+3rbeLufrecZtLsNjfOqdSWqcyNcj+tb3YaGc68KsQbgNBYftIkvHgkAIEAgFwQrBaUgXtURACFYtAZTqsYUAVpjFQ4ytqyZnIwhEFgJCsCLreoRrNEKwwoW89CsICAKCgCAQkwgIwYrJy+rzSYWNYF26co0uXPRNIdXns4uzClB6RDTOxcM6MPLZEJ1dWLg9T+VRBkuGJQgCgoAgIAg4EBCCJXcCEAgbwXoncwu9nrFZrkIAEQDZwXJeXrqLpkG2mCj5umSX63kaohAsT+jYO3a6wuVr0F4NKSUICAKRjIAngsXPVaQwuxALAe8WnI8EdwTCQrAgvcINiChSLPcLUps93OCQUuk3OsgWrzTRCRa7X9DJGPrmsrobBh4TH9MfCuhLJFiMkH+pp4exfy1KLUFAEAgnAp7+0/zM1D9+wzlW6Tt4CISFYEF6xQRLpFiBu7hMrJDydCC2mSwxwUIeEysmTRgFG7PTt/U2mVghjw3iYVsIlv/XcFbZCfVfyFt71P9GpKYgIAhEFAJ2CBYGrEt+8Cxl0oVnNgI/n/Hs5Tw8exFhoR11YAMLgY2Tcj7n8XOdy6nCWtts6R19szoJUuwjoF+0gcgGUrkPfqfohk55fBgzxsftoy3OQz4inxOPKdbSsBAsvEyYYMmLJXC3FG5YBP6T6B7ZcYz/DFyOe+Z9pPqfAfv6Md7nFPWxLQSLkfQ95f+Bpwey761KjVAgoL9UQtGf9BE9CHj6P+vPTCY/ODN+rvJxpPpHLfYRmJTh/sOzF/l41vM29hFBXpAin4mb/g7QP7K5f7SJskyEOB/vBeSDPDGRwz6752HCpY8Px/R3kG4MFefNY0GdWA1hIVgAk18ssQpsOM4LfyYE/gNgH38IBGzzDc3l1IHqY1zGE8Hi8nqKtoRg6YjY32bpFf8X5GPDPnZ6Sf3Fwvn6A5/zAp2Goo9Aj1naCw0C3ggWnpscWSqEfbPnL5dDCtLEBIvPBPnI4/8B5xvL6fuooweuq/fFZTgP5AuByZqZRAvH9X6wj/poXydtqMsETzUaoz9CsGLowvIfgm9q7OPPwPu48Xmbb24WQXM+t4GUIx/jOroDUZTBn0eC/wh4ehj732r81NRfDvyCCgX5CUUf8XMVY+tMPf2nrZ6ZyOf7F2hg3yyYERjk8f+A6xjL6fvGto11uQ1OWRKl12PChGP6f0HvB/VRB+2jDEvs+MOf24/VVAhWDF1Z/ebXiRPf5DwHD9LFx403OqYX8Sdg8TL2EfQ6+ANxQJ/8BcZ5kvqGgKeHsW8txWdpfjnoD3l9W5fo4n7Vp134XuY2gCDy+H/A/ymkekQ5vY/4RF7O2goBT/9p3Ee434wB+binOGBf/6jlexUpjulThLjH9XsYbfA+Un6e8ztAb5vbRR7/N/C852c/53G/aE/X8cWY9f8Cl9PPA3WYXKEfbIOYxXoQghXrV1jOL+IR8PQwjvjBR8AA+UWCoeDhbXzgcx6OG8vyy0XP5xcEv9yMp4j2EPSXirFMJO5fu3aNroY4RiIOoRiTp/807h+zj1Lk8zQcxmj8qGVCwvcnS5BwHyLwh4R+frrkietz2yBQep8gYZyHFP8JBO4H/weMCYE/0Jl8Ydz8v8BHO2+jLLYxNpTl/5ReXjUYoz9CsGL0wsppRQ8Cnh7G0XMW4RupTo74haKTHzzgjRGjRZ4ngsUvGLxUzOrrfYTv7L33fPnKVXpuQD7VbZlEdVslhzTe1j6V3vxqnvdBxliJYP6nmWBFG2T4DzHB0hXeo+08fBmvECxf0JKygkAQEAjmwzgIw424JnWChcHxgxwp7/OXtj54HGeCpZMlfoExweJ91GWyhW29jt5upG3f1C6F6rQYQ3VAsFomhzSqfluMoU69p0caLEEdTzD/05AQYYot2gIkZCz5QsrSsGg7D1/GKwTLF7SkrCAQBASC+TAOwnAjrkkjweJ9Jlgs1cI+R5wEf0Ujj6dGkM+EigkWT71wXaQI0UCwZi3bSXVaJFKdlmOoMgyuyd79br4idnVaJtLKsoMKt3j4kf90PFxl7+coBMs7RlJCEAgqAvIwDiq8cd14twH5Snr1dcrKsOHw0eCFagwgW/ES5D8dL1fa83kKwfKMjxwVBIKOgDyMgw5x3HbwwkAHwfoyaUXYMPjghwWKYL3//YKwjSHUHct/OtSIR2Z/QrAi87rIqOIIAXkYx9HFDvGpCsEKMeDV3cl/Ojy4R1qvQrAi7YpE8HjgmFuccwf+AsnDOPCYSosOBIRghedOkP90eHCPtF6FYEXaFYng8cAxtzjnDvwFkodx4DGVFh0ICMEKz50g/+nw4B5pvQrBirQrEqHjgeQKDw1EkWIF9iLJwziweEprLgSEYLmwCOWW/KdDiXbk9iUEK3KvTUSNDJIrJlgixQrspZGHcWDxDEdrbLohHH176lMIlid0gndM/tPBwzaaWhaCFU1XK4xjzVt71EmwsC0hcAjIw9g+lkYbV6hpxx4VDDPC1lWwghAsa2RlFaE1NnIkthEQghXb1zegZ8cSrIA2Ko0p4iow2ENAJ1ggVgh2CBYbCbXXi++lhGBZYyYEyxobORLbCAjBiu3rG9CzE4IVUDidjYkEywmF1w0mWDqp0reNVtfhIoedzzLJ0t3doEPOx7buhNbYFpMo7k+vx8fQH297PZkQFJApwhCAbNKF/KdNQInDLCFYcXjR/T1lIVj+Iue5njyMPeOjH2WChTwQGZAdJjx6HraNZXXig224yuE6fIynErOnrVTts69CLge3O/+vvTNtkuK407i/gT8ByBt+JTsc2tgXuy9sh/VqdxkcWkfINnNICBDWYWuxrY2QmWkYcUgsQvKhsGSLOUDCAoQECBa6ezg0hMQxCAQCBhAMAgTiZi5GA3PPf+Op4d9d3dNHdVdWd1X3kxFFVVdlZmX+sqf1U2ZWlt4Px5Awvab389M71ihYVvMU/B/+TRccuS9vSMHyZbP4s1AULG/ahT/GzrmqxCAF5lRBiFR4cA6ilLzZz+udEAfpNT8VLOzRC6V5Yq8B1/BZr+l57HENZdF87NeKeUzBKg59/k0Xh7vf7krB8luL+Lg8FCxvGoc/xs65qhBpCpUeFRv9rNd1j/MaB+f0Rc/oodJj+/CgSlQugqVDitqrpfcu5p6CVRz6/JsuDne/3ZWC5bcW8XF5KFjeNA5/jJ1zTRash6YtjPVYIRcVKQzTtZ+9YvUq4Xyq3iV7XJ07pRKG9PY0KlzIy36sJdd0Wh49X+w9Bas4LcC/6eJw99tdKVh+axEfl4eC5U3j8MfYOVftJbKngNxAhjTopHbIDiQLQYXJHk8FS6/js33OFc6reCEvnVtl7+myMr8vdvZjlMEPgYJVnFbg33RxuPvtrhQsv7WIj8tDwfKmcfhj7A1X5ipCwSrOt4B/08Xh7re7UrD81iI+Lg8Fy5vG4Y+xN1yZKwWrWN8B/k0Xi7y/7kvB8ld7+Lo0FCxvmoc/xt5wZa4UrGJ9B/g3XSzy/rovBctf7eHr0lCwvGke/hh7w5W55iZYP35yvTxQ0eB6m/ZcfGkLtEG2ldzx8vhoe1dJNRf/pkuqOfOuDAUrb3Tll5CC5U2b88fYG67lnOvdgWH55OjX8h+/2ShTpq2URSsPZMWBuA8+usr1Vl23PeFe6QQLYqUvkS+195vybzrhK1C2HyhYZdv0uVecgpU7Mycp+GPshBLjOCGwZvspefDR1TJ1epNMmdZgyRUEa0pFg/xz5Ro53lH4F7WnEqzfvdcRe3m8/q6U2t5JezFOaROgYJV2+xqtnf4AGs2UmfFlz/wOGCHw0Ix3EqUKYpW8VTTKzPqIfHb6xqR7PvPyLvnZ81tcb7V/3ZuQdyrBQoRS7sFKAMAPZUug6IJ1o+uuNH54QlZuOh7b8Bnnr3f2S1fvvbJtHL9VnILlTYuAKwMJuCHw/Z9DrlIIlf1cRbxHa2pFs+w5fDnhlj+c/Z5MrWhyvf3s+a0J+aYTLI1UinOwtG7clzeBggjW6Oi4dHzVLe/vOitLGtpk7tIdUlUXlepQVB5b0CLVdZFJm3U+FLXiIT7SIX3vN4Pl3WJFrD0Fyxv4FCxvuJZLrv/53KascjV1erO0f3lb/vXxtbG4GEYsRMgmWIUoA+9BAsUg4Klg3ekfklfXHJaZCydkqiYUkWpsdeHct1BEkL4qFJWnX9op+49dlfFiECvje1KwvGl8CpY3XMsh15PnO2VKRWNMmlL1YkGujp+Lz736tyfWWb1UiPtSU1sMU9edAbnVfdf11tM3EMsTBxSsBBz8UEYEPBGsU+c7Zd6KVqkOteQvVFkkrCYUlScX75DmLe1yb3CkjJqseFWlYHnDnoLlDddyyBX/s5pKqmLnpjcJJMweWtouyk/mvmelm1rRELtkaojwv36/JZYnDihYCTj4oYwIGBWs3v5BeanpoDX0l1cvVRapSplnKCK//ENY9h67IuPj7NPy8rtLwfKGLrje6hvmRgaOvwP6TfzuI3haMD73Cr1VDz+1YUKepjfLyfO3Naq137DzTGKPV0Wj3OqemOe6amu7hN7ca211b+yVP689In9697Octw07ziTck4KVgIMfyoiAEcGC2Gz75LxU1upcqjyGAPORK1sa9GjhKZhrt/vLqPkKW1UKlje8lSv3p0r+0X1TbazfxO8+Eh8enDp9lXz5dY916Se/2iCnLiT2XK1vSZIrS8wapP1cooRp3qb2FCxTJJlP0Ai4Fqy+u0NS//d91vyolD1MNgkqxHVI3uEUjyAHrWH8WF79j4Mfy8YykUA5EogJVkWjdFzqTotgbfR0bN6VvccLa2VRsNJi4wUScEXAlWD1fjMklbWF763KKmqhqDRuPiEoH4M5AhQscyyZEwmYIPC9R1fHhggf/PnqlFm+GzmdOCxoG1LEBPkbnd72+v/utVarjL9Zvjtl+XiSBEqVQN6CheUSHluQ5xOBBejVwhOHKB+XdTD31aVgmWPJnEjABAH8ztl7pL7/i7cTsn3hLx+nl6tpK+WfftqYED/fD1hBfs7ilkmbNZkeTzlWNMrRMzfzzZ7pSCCQBPISrJ6+QXkcSy8UQJTc3gPlRHkZ3BOgYLlnyBxIwCSBzt4BwcR2u2ThVTkIM+ujCeftcfTYvkxDvuX60Rw8kRhfxFTztu8x8Z6BBMqNQM6C1X1nQGYuxOKgPhwaTFMmlBflZnBHgILljh9Tk4AXBH7xwrZJIjV1enzyu1107McPTHffe4VJ9ZnW4dKnGr2oN/MkAb8TyEmwsHDoxKrrZuVqYgFSrNqOhUijnkyYR94oP0P+BChY+bNjShLwkgB6rezylPW4okludrmfe3Xi3O0MvVcNsnF3h5fVZt4k4GsCOQnWwr/tM95z9fr6I7L/2BW5fKNPvr7RZ+3xGedN95Kh/Az5E6Bg5c+OKUnAawJOhurwrsE5i1rkdo+Zd7ymFayKBnljw+deV5n5k4CvCTgWrK17zhnrWcJSCpgUOTw6lhEOrq8Jn5Iqa30t971m6Cnbsof/R5UReoaLFKwMcHiJBHxA4JOjX8u/VK2x5mXhXYOxuVEVjfLvv94oN7ruGi1lSsGqaJQ336dcGQXNzAJJwJFgYYX2iUVE3UuOtRhojo8FX+vstxYRNdGjhXrwycL8vqsUrPy4MRUJFJoAXh+G37kZf5iYn7Ws+aAnRZgkWBUN8vcPjnlyL2ZKAkEj4Eiwlja2uR+uu/+S5rGx/F5ng3RPv7zTfTnqwrKk4UDQ2skX5aVg+aIZWAgScEwAS9VgPhZeYeZFOHHuVkIvGeXKC8rMM6gEsgpW+5e3Xb9bsCYUlr+sOyJY9d1NwCT1yloDy0OEooJ6MeRGgIKVGy/GJoFiEzjYfm3iKb+KJvno0GVr7hXmX5nYunoHZN6rE4uI4knClZuOF7u6vD8J+IpAVsGat6LVda8R1mMxFaIHLgjeO+h2uBD1YsiNAAUrN16MTQJ+IPD7P+6538vUYL0uBxPdTW3W04oVTdK8pd0PVWUZSMBXBDIKFhborAm5XfMqIrs+vWSs0uPjYmQFedSLC5Dm1iwUrNx4MTYJ+IVAy4GL8qPZ62TKNKyPhUVBTWyN8tPfbpabhifO+4UZy0ECbglkFKxXVh9yve7VrBfN9V5pZaP7LxroxYoI6sfgnAAFyzkrxiQBEiABEihvAhkF6+mXdrkeipv9Yotxwp8cuWJAsMKC+jE4J0DBcs6KMUmABEiABMqbQFrB6u4blGrXw4NhWfCm+cU9r9zoc92zZs3hCrUI6sngjAAFyxknxiIBEiABEiCBtIK1fscXBhYWjcjq/ztpnPLQ8JhUzt/uuncNC4+ingzOCFCwnHFiLBIgARIgARJIK1iLVxpY+6ouIqu2mn+6xJRgoRcL9WRwRoCC5YwTY5EACZAACZBAWsGas9jt04NY9T0iDZvNr40yODRqZoiwLiyoJ4MzAhQsZ5wYiwRIgARIgARSClZn7z2pqou4HoJDD9ETBtfA0ub6+Mhl14uf6jpaqCfqy5CdAAUrOyPGIAESIAESIAEQSClY127fNSYwePefaYFZ2nTQiPxNTHSPCurLkJ0ABSs7I8YgARIgARIgARBIKVhb9pwzMMH9/ouhQxHZ3HrOGO3hkVGpqnU/wV17sDDRHfVlyE6AgpWdEWOQAAmQAAmQAAikFKy/fXDMXA9RXdiStXEswW4gbPyow8gaWCpY2KO+DCRAAiRAAiRAAiRgikBBBAsS83Jzm3TdGXBVbqSvrHP/HkK7XFGwXDUJE5MACZAACZAACaQgUDDBqlkQtSa83x0YSVGM7KeQDhPmk+XIxGf2YGXnzxgkQAIkQAIkQALOCRRMsFSEZi/aIcc7bjkvoYgVH+k0D9N7ClZOzcHIJEACJEACJEACWQgUXLAgRzWhqCxf/ak1ZJhuZhbOY0hw2apPpcbAK3sySRkFK8u3hJdJgARIgARIgARyIpBSsD5sxURyM+tgZRKbqtqIPLd8tyxpaJPDp2/IoVPXrf2SxjbrPK5nSm/iGuqJ+jKQAAmQAAmQAAmQgCkCKQXL5DpYTiSopi48se5WKGps/S0n97XihLgOlqkvE/MhARIgARIgARKYIJBSsK7e6pcqD57Wcyw9EK4Cbagn6hukoOtRcX9KwICBBEjAGYFvfWeWpNqcpc4cy57vAz/8H1m39WDmBLxKAiVOIKVgoc6zXvTmiT0VJwzNYS5WzYIWwWrvv5wfjm34jPPWdY+HKlHPoAVKRbzFyCLOgkck4JTAw5XLLdFyGl/jLXhtU9p0ECzki/DW2j1WvIemLZRrN3s0eco90oVbzb+zNuXNeJIECkggrWBhHpTKkMk9Jqw/tXSnrI2clgMnrsrdgWHpvzd5w3lcRzzE92qi+6KVBwqI28ytKBVxjmQRZ8EjEnBKIFmw2s9ekW//4FlLiiBHGh6Z+7p1bubzjbL3cId1rD1V+GwPdsHCeUgTziFfhBUrI7H0eg/Nyx5P74lesGxyZr8/j0nAbwTSCtb6HV8Ym+iOnqi5S3bI0sY2ud2T34uVkQ7pH1+InjUzk9/Ri4Z6Bi1QKuItRhZxFjwiAacEkgULggMhgmjhGPKkooM8IVgITnuwtBwqUPY8VLzscbQHC/mrfEGwkJ6BBIJKIK1gdfcNSrXL5REgMDPro9J66JIxPvcGR2RZ86dmJCvUIqhn0AKlIt5iZBFnwSMScErALlgqTSpD2EOo9Dziak+Snkt1H6RDXHvQPHEO4qS9ZDivUmU/RjwVO3tae548JoGgEEgrWKjAM8t25z1MiCG9v7531DMOpy90ya+Wult8FPULYqBUxFuNLOIseEQCTgmkEqxUadGjZe9JykWwMMkdkqQT3nGsw4p2qUo+1iHFTPdKVVaeIwG/EcgoWPs+v5rXi5Ura8MSPXDR87qOjI7JnEWYDJ/7kCGGLVG/IAZKRbzVyCLOgkck4JSAXbB0WBBzpBAgNgjoScI1vY5zOo/KipD0D0RJe7BUrjDJHUE/oycMvWPJUoV89T4qWIiDjYEEgkogo2ANDI3IjPnbc+rFqlkQkW6XL3XOFWbThycE7zrMZTI+6oX6BTFQKuKtRhZxFjwiAacE5i1amyAvGK7T4Tudb4XeJj2n86KQP6QJ4qPDhnpPFSLsEUeHAPW6ipXuIVQI2lOF88gTPV64L+5PwVJ63AeRQEbBQoUaN5+Qaoc9RDNqw9LZm98kdrfwXlmdw7ysUMSql9t7Fiu9SanQ+Q7Fqovb+5pk4bYsTE8CJEACJEACSiCrYN0bQC9W9oU/0YMU3e/9sKAWPHk/PDImTy5xNicL9UG9ghpMSoV9qCCIPEyyCGL9WWYSIAESIAF/EsgqWCj2O9tOZZznhFfd/PHdz4pewzv9Q1KV5clHzNdCfYIcTEqFXbDQLY+5ENqrpSsx62edoIpufE2ncyzAE13+OqSgwwU4j+EFfMY1HRYwxd8kC1NlYj4kQAIkQAIk4EiwgOnZ/03/ROET9S2+IRndfyHjxHzUI+jBpFSoKIGJShFESqUK5yBFOu8C8ZBG5UvFSdNj3oV97oTKFaQs0wTZfNvEJIt8y8B0JEACJEACJJBMwLFgXbn1jVTVpnhaLxSRHW1fJedbtM9j4+P3FyOdPKyJ8qMeQQ8mpSKVYIEPRAnyhOv2z8pO06mU4TyOkwVLr9v3JnuxTLLQunFPAiRAAiRAAm4JOBYs3GjN9lOTJrw/Ue+/d/ml7MUKRazyuwXmh/QmpUJFCfVSCcJxJsFCPB0aTE6va+YgfXKe1gnD/5hkYbhozI4ESIAESKCMCeQkWODUsOl4wirqc5fslJGRMV8hDO+7mDRMGOynBpPhmpSKZEGCPCFkEyykw7CfXcr0GHtcR9BHsnX+lp63Lhr4xyQLA8VhFiRAAiRAAiRgEchZsM5f6ZHKuviaU1V1eHrQP0OEQ8OjMntRS8KaWCgvyl0qwaRU5CNY2ksFkdJJ7WBrFywcY30bu4TpdZPtYJKFyXIxLxIgARIggfImkLNgAdfOtotSHYpLFl6LgyUaxovM8sxXXfLU0l0JcoVyorylFPwoFbpSs3L2QqY0b/vejyzs5eMxCZAACZBAeRLIS7CAqmX/Ramqi/cU4dUzL7z+sdzsLs5Co5h3VWkrD1Z1R/ki+y6UXMv6USowcV2lSvc6LOhlA/iRhZf1Zd4kQAIkQALBIJC3YKF6F672Sk1d4pOFeAXN5tYOGR8vTH/WvYFhmffqRwlzrrDWFVagR/lKMVAq4q1KFnEWPCIBEiABEvAPAVeChWp03RmU365oTViIFILzzLJdcvTMTc9qendgWN54/3Opqk1ajqGEnhZMB49SESdDFnEWPCIBEiABEvAPAdeCpVV55e1DUm2b/G69eDkUtURrXcsXMjpm5knDc5d75OXmgzJj/raEuVaQuicXt0jHpW4tUsnuKRXxpiWLOAsekQAJkAAJ+IeAMcFClXq/GZR5K1oTJsBbolUXlscXRqzttXcOy5mvuuXS9TsyOpZ5GBHXEQ/xkQ552CfXI2+IVWVtWP4RPl30SfaFalZKRZw0WcRZ8IgESIAESMA/BIwKllbr5PlO+e8VH1kyBAFSydI9XgxdVReRmfVRmVUflcdCYXlr43F5e9tJa4/POI/riIf4mlb3yBfXmre0y73B4L64WZnlsqdUxEqig6sAAALpSURBVGmRRZwFj0iABEiABPxDwBPB0upBtF5955DMmD8hSalkS4Wp2posDxmbLGQax0ofisqcxS3y4Z5zMjA0qrcqqz2kglucQVk1PitLAiRAAiQQCAKeCpYS6OsfsuZGfbD7rDy1dKfMrMfyDlF5bAH2KlWT9xPX0ZPVYqVD+p6+Ic2WexIgARIgARIgARLwJYGCCFZyzYdHxuR6Z79cv90vDZuPW6/fsfY4tn3GdcRDfAYSIAESIAESIAESCAqBoghWUOCwnCRAAiRAAiRAAiSQDwEKVj7UmIYESIAESIAESIAEMhCgYGWAw0skQAIkQAIkQAIkkA8BClY+1JiGBEiABEiABEiABDIQoGBlgMNLJEACJEACJEACJJAPAQpWPtSYhgRIgARIgARIgAQyEKBgZYDDSyRAAiRAAiRAAiSQDwEKVj7UmIYESIAESIAESIAEMhDwRLC+9Z1ZsvdwR+y2K1ZGBOewZyABEiABEiABEiCBUifgmWCFW4/H2C14bZMlWNgzkAAJkAAJkAAJkECpEyiKYL21do8lXA9NWxjjCyFDLxc2lTP0eH37B8/KzOcbrX0sMg9IgARIgARIgARIwMcEiiJYkKj2s1cskYJM4dh+DscI2vOFz3rOxyxZNBIgARIgARIgARKwCBRNsCBM67YetArxcOXyWO+VyhR6uVSw2FYkQAIkQAIkQAIkECQCBREsDPFBnOyT3OctWmudwzUVrGRwFKxkIvxMAiRAAiRAAiQQBAKeCRaE6trNHutpQhw/Mvf1GA/0TiHgPORK52RpjxakC4GCZWHgPyRAAiRAAiRAAgEj4IlggYH2WmGSugqVstEeq2TpgnBhg1gh6PIOmo57EiABEiABEiABEggCAc8EKwiVZxlJgARIgARIgARIwAsCxgVLe6G82HsBgHmSAAmQAAmQAAmQgGkCxgXLdAGZHwmQAAmQAAmQAAkEjQAFK2gtxvKSAAmQAAmQAAn4nsD/A+DIUu8mMug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lgAAAEUCAYAAAD3FEhWAAAgAElEQVR4Aey9B3QUR9Y2vOf853zn/G/4dvfd3fd9d22Cs732mrReZxvjRM42GAcccM5gomHXOWITBAaUBZKQAJElcpRIJikgcs45I4l4v/PU6M7UtLpnekaT59Y5NdVdXamf7ul++tate39DEgQBQUAQEAQEAUFAEBAEAorAbwLamjQmCAgCgoAgIAgIAoKAIEBCsOQmEAQEAUFAEBAEBAFBIMAICMEKMKDSnCAgCAgCgoAgIAgIAkKw5B4QBAQBQUAQEAQEAUEgwAgIwQowoNKcICAICAKxikD+whL6Tf2XY/X05LwEgYAiIAQroHBKY4KAICAIRC4CAwfnKYIEkqTHeg/2sjVoXwmWVX/eOvvt394mu2Py1pYcFwTChYAQrHAhL/0KAoKAIBBGBECwmnb9LqgjYIKFlAPIkzcpGJM/riOpIBCNCAjBisarJmMWBAQBQaCWCBgJFvZ18sMkh1N0p0uwQM4gZeLjSI3BjGAVrt7qJFhtewxzq//BZ1lkzEObeh9m/Rj7lX1BIBIQEIIVCVdBxiAICAKCQIgRAFHRJVjYb9BikOkomNQYCRbnoxK2cVwPZgSLy+rlsI2xcHtIedtYzqwfYxnZFwQiAQEhWJFwFWQMgoAgIAiEGAEQFSPBYoJ08MgpU6lRIAiW3oZRWsWkCilvAxbe51SfcgwxbNKdIGAbASFYtqGSgoKAICAIxA4CICtWBEuXJjHZwpnr5Egvg2Nojwkao2QmwTJOQzJZgvQMbXBbvK33yce4DvcjqSAQiQgIwYrEqyJjEgQEAUEgyAh4IlisJ4UyHDEcnez4QrC4DU751HQdLp14QRdLL8vbnArBYgQljWQEhGBF8tWRsQkCgoAgIAgIAoJAVCIgBCsqL5sMWhAQBAQBQUAQEAQiGQEhWJF8dWRsgoAgIAgIAoKAIBCVCAjBisrLJoMWBAQBQUAQEAQEgUhGQAhWJF8dGZsgIAgIAoKAICAIRCUCQrCi8rLJoAUBQUAQEAQEAUEgkhEQghXJV6d6bM8nlUfBKGWIgoAgIAgIAoKAIMAICMFiJCI4FYIVwRdHhiYICAKCgCAgCJggIATLBJRIyxKCFWlXRMYjCAgCgoAgIAh4RkAIlmd8IuKoEKyIuAwyCEFAEBAEBAFBwDYCQrBsQxW+gkKwwoe99CwICAKCgCAgCPiDgBAsf1ALcR0hWCEGXLoTBGIMgTPnquiLpBX09rfzQhbf/GYuLS85QBcqL8UYmnI6goA9BIRg2cMprKWEYIUVfulcEIhqBMbklVDdVilUp8WY0MeWiarvvYfORDWGMnhBwB8EhGD5g1qI64SDYLXtMYzg3b5sy346eOSU8myP1E74YUyBKm+nrJQRBASB4CFw+lxVNblKpBcHFVDfYUtCFvsnLKU6LZOoTgsHyaqouhy8E5WWBYEIREAIVgReFOOQ7BKs39R/WREbTkdnLTI2ZXu/adfvVFv5C0ucBMtTZfTJQQgWIyGpIBBeBPoPL1RSq9e/nBuWgZw4U0mdek9TY/ghY3VYxiCdCgLhQkAIVriQ96FfXwgWCBFCvQd71UqKpBMsO0PVCZad8lJGEBAEgo/ACwPzFbn5MmlF8Duz6OGDHxaoMbz//QKLEpItCMQmAkKwouC6+kOwmCDh9EB+GrQY5JRIvdQzSW2zpKtw9VaFAqYEOY+3mbDpBIrLIIWUTN/H1OLAwXkqD43y9KJeBvloV8/DNqYjJQgCgkDgEBCCFTgspSVBwFcEhGD5ilgYyvtKsEBUQFggxULANggTB+xzYCLGdTjfimBZScb0NnWCZdY3CB4TLO4P5TAWCYKAIBA4BIRgBQ5LaUkQ8BUBIVi+IhaG8r4QLBAVjiyZwj5IDwc+rqdGwsPEyyjB4jrcFqfI52AkWDpxQjnsG/vjfG5DUkFAEKg9AkKwao+htCAI+IuAECx/kQthPV8IFhMifXggL0aCpR/HtpHwCMEyIiT7gkD0ISAEK/qumYw4dhAQghUF1zIYBAs6WQjZ01Y6yReI2AefZTnJFvaZsGEbgfW3MKUICRlWDCLgOPaRr0uwmKhBF4v1tVDGSOhQX5d0qUblRxAQBGqFgBCsWsEnlQWBWiEgBKtW8IWmsi8Ei6cF9ZGBvDARQj7IDiu966SGSQ8U1XUyhDpMsLDNBIpJGvKYeKEfo5kGkDbUh/4WyBUCxqm3iW30K0EQEAQCh4AQrMBhKS0JAr4iIATLV8TCUN4uwQrD0KRLQUAQiGAEhGBF8MWRocU8AiEhWCAIEj1j4OlOE4LlCR05JggIAlYICMGyQkbyBYHgIxBSghX804nNHoRgxeZ1lbMSBIKNQLQQrEtXrtH8jSeDDYe0LwiEFAEhWCGF27/OhGD5h5vUEgTiHYFIJ1ggVu9kblEzHHlrj8b75ZLzjzEEhGBFwQUVghUFF0mGKAhEIAKRTLA+ytkak6ojEXgbyJDChIAQrDAB70u3QrB8QUvKCgKCACMQyQQLYzxdcZleTt0YExKso2cvqfNg7CUVBIRgRcE9IAQrCi6SDFEQiEAEIp1gMWQgWtOLj/FuVKZCsKLysgV10EKwggpvYBoHwZLowiAwqEorgkDsIxAtBCsWroQQrFi4ioE9ByFYgcVTWhMEBAFBIGIQEIIVukshBCt0WEdLT0KwouVKyTgFAUFAEPARASFYPgJWi+JCsGoBXoxWFYIVoxdWTksQEAQEAV8I1qLVe2nm0h21jstLDrgB/8EPC6hOizH0/vcL3PJjbUcIVqxd0dqfjxCs2mMoLQgCgoAgEJEIvPTPAkVuvkxa4XV8D76aQ3VaJtU6PtIj160vIVhucMhOHCEgBCuOLracqiAQrwjE2iIRT9dxZdlB6tBrKt3SLkWRK0iPHumRQ6XbPK/S27jzOBVvOVrruH3vKbfhCcFyg0N24ggBIVhxdLH9OVUsn5YgCEQ7AvFAsFZtOET1WlVLoFqMcZIrECwVWyZRgy5j6eipCtPLee7CJTp7/mKt44VK92eGECxTuCUzDhAQghUHF9nfU5xVdkIM5/kLntSLKASYYEXUoAI4mEkLtjqm9phMeUjrtkqhJs9n1uj9gVdyCMdqG9v1nObWthAsNzhkJ44QEIIVRxfb11Pll5L4CPMVOSkfaQjwvRxp4wrEeGYW7rBFrh56dTzVbZXslGx1+mS6W/eDx66mASMKax3H5JW4tSsEyw0O2YkjBIRgxdHF9uVUWXoVyy8mX/CQstGNQCzfx3VbpTpJk3M60CDBevytCeoCLl23z0XGWibRkrX7gn5hhWAFHWLpIEIREIIVoRcm3MPiFxKn41YcCveQpH9BwG8E+D72u4EIrZg0pdQruXri7Yluo/91wyG6/+VsVQ8ph24D8qnp6zm1ju8ZzDEIwWKEJY03BIRgxdsV9+F82ds97LtIEASiGYFYJVgNumTUIFh1YWqhWoJlJFe4hnc+m0F1WjqmCqFvde3aNXVpYaahbus0V2yVrKYUMa3oSxQdrGj+p8jYA4mAEKxAohljbQnBirELGsenE6sE66a2LjIFUtXu46lUtu2YIkRPvzvJ7YqDR93RKd1JvhwkLJFKth51KxfoHZFgBRpRaS9aEBCCFS1XKgzjFIIVBtCly6AgEA8Eq13PqU7sNuw47tzmjds7phnIFcw3JCpCxmWCkQrBCgaq0mY0ICAEKxquUpjGKAQrTMBLtwFHIHYJVvWqwJaJNGn+Fkvcbu9kRq4cBEskWJaw+XRAXOX4BFdcFBaCFReX2b+TFILlH25SK/IQiFWC1aHnVKdUqm7LZJo4z51kQbvqNlPJlcP4qEMHKzDX6/KVq2SM5TuP02Nv5Kox/nP0ssB0FKGtCMGK0AsTxmEJwQoj+JHetRCsSL9CMj67CMQqwcqYUa6m+VipHb4EJ8x1kKyjJy8oo6HOYwbTDchv/t5kuxBalltRepDqtkw0NVCqfBu2GEMwJXG1WpnesqEoPyAEK8ovYBCGLwQrCKDGSpNCsGLlSsp5xCrBwpWt0zLRKcVSZKplEo2csN65UtCSYLVMps27T9b65uAViVb9QEq2dtORWvcT6Q0IwYr0KxT68QnBCj3mUdOjEKyouVQyUC8IxDLBgg9ClhS5SI6BdJlIr3p8MccLat4PQ38LivKufqv9Hlb392iPnKCvUvQ+ytCUEIIVGpyjqRchWNF0tUI8ViFYIQZcugsaArFMsADaHZZK7O6Ex0mEWibTkRPna4136bZjHggWFO+31rqPaGlACFZ4r1Th6q30m/ovh3cQht6FYBkAkV0XAkKwXFjIVnQjEOsEC1fnoVdzPJCdaqX2lsn06mez6dipioBcUEuC1TKRRuSuD0gf0dKIEKzwXqn8hSVCsMJ7CaR3XxAQguULWlI2khGIB4IF/OFrsPFzY6sVzmHCoXr6rmUSPfXOJDp84kJAL5MpwarWAQtoR1HQmBCs8F4knWCxNCt72kpFutr2GKYG16DFILX/Us8k52CxDcnXb//2NpVt2e/M57I4xpKxg0dOUb0He6n9gYPznGWtNkSCZYWM5JMQLLkJYgWBeCFYfL0qqi7T6XNV1KXvDKUf9U3KSj4U0LQGwWqZSKMmFge0j2hpTAhWeK+UTrB4G8QKpIlJEggSky+kKPfDmAI1cJRlIoWUSRm2UQ4B2yiPdnjb01kLwfKETpwfE4IV5zdADJ1+vBEsvnQvDCxQBOur5GARLE3JvWVS3JIr4C0Ei++68KRMqtC7vo19kCFd4qSTI5ZgIQ+Ry+sEC5IwbpPLIYU0y1MQguUJnTg/JgQrzm+AGDr9eCVYK8sOOlYYtkymBb/uVbpX0L8KRDxxupI++HGhYwVhyyQak+f4yo+h28anUxGC5RNcAS/MBAgN69vYBxkyEizs8zQgJFJ6HUwX8jGupx+3O3ghWHaRisNyQrDi8KLH6CnHK8HC5fz4p0XVuliJBGvvgYxqVWLLZEqZWhajd4790xKCZR+rYJTUCZC+jb68ESyUAalCOS6PbUQQLdbNwj7rb43OWqRImapg8SMEywIYySbRwZKbIGYQiGeChYs4e/kueuiVbKrTIslJthwK8FCC9zcmUesPJ9ORACvOR+tNJwQrvFeOdaswCn0b+yBGrGvF+5j2Q2BJFSvEIw9kCwRKP45tEC1WcucpRFXI4kcIlgUwki0ES+6B2EEg3glW7FzJyD0TIViRe218HZlOyJhQ+doGygvB8ge1OKkjU4RxcqHj4DSFYMXBRQ7zKQrBCvMFCGD3kF7xlKEdSZVV10KwrJCRfJkilHsgZhAQghUzlzJiT0QIVsRemrANTAhW2KCP/I5FghX510hGaA8BIVj2cJJS/iMgBMt/7GK1phCsWL2yATgvIVgBAFGaiAgEhGBFxGWI6UEIwYrpy+vXyQnB8gu2+KgkBCs+rnM8nKUQrHi4yuE9RyFY4cU/EnsXghWJVyVCxiQEK0IuhAyj1ggIwao1hNKAFwSEYHkBKAiHsdqPY9Ou3ykXNkHoxu8mhWD5DV3sVxSCFfvXOF7OUAhWvFzp8J2nEKzQYw9yxQEEC/uwgeUpwDK7Xs9TWbvHrNoTgmUXwTgsJwQrDi96jJ6yEKwYvbARdFpCsEJ/MYzEhk0rYCSw5s42rNj6OsrrEWQMxkPZ2KhukgGmGlAWxziwhXjkYxtBb0+vr45xxWCm8nALJrrBa1sIVvCwlZZDi4A8g0KLdzz2JgQr9Fcd5EYPunQK5ArkCX4GUY4tuetlUBekjKVeKMckCduoDyKFiG09D9sc9G3OQyoSLB0N2XZDQAiWGxxuO/hD8Z/S7YAfO3gQIEoIHgJCsIKHrbTsQEAIVujvBCOx0cmTLplCOUwhIuhlsA8CxtOLKMdt8ja71DGWwXF2p8N1jAgIwTIiIvtOBGKVYPEfR0+dJ21zA3VZRGyzirMYvqT0PyTIlS6GdhaUjYAhIAQrYFBKQxYICMGyACaI2fpzFN3wM523WWqFfCuChWPGKUQe8gefZak2cZwJFh/TU+M4+FjQCRY/2Dhds/ss9y1phCMQywTLX3LElwx/KH/bMH5BcZuSBg8Bfv4ErwdpOd4REIIV+jtAJzaY2sM+JFcI2Ib0Cc9pbDPBMn7g4hiIFE8BYh9Bl06hLutksUSLSRn3xfpcqnL1T9AJ1u7jlcQPN6QSogeBeCJYunIkrhD+ZPyHwjZH/c/LBIv/kFyP97kOp5BS4U/I+0j1fdQ39olxIeAPDkmXXlcdkB9bCPAzyFZhKSQI+IGAECw/QKtlFf15yLpT3CQ/S/HsRNQJESu1Y3qQCRjy8PHL6hqog/b1drlN5KMsB7SNPJaYcX7QCRY64oebSK8Y9uhIY5lg6X9MkBx8lSAPQd/Wr5T+p8K2N4Kl19WlVvo2yvBYeJv/uKycCVLHf3ZuU++f8yS1RoCfQdYl5IggUDsEhGDVDr9YrB0SggUplpCr6Lt9YplgMTnSrwpIC75A8AXDkiOWbDEJAtFB0AkOtjlwOS7D+5wi3xvB0seGetgXgsUI+5cKwfIPN6llHwEhWPaxipeSISFY8QJmrJ1nvBEsfQqO59lBcDhg2y7BAinS67KyJNryRrBYzMwSLNQRgsVXwb9UCJZ/uEkt+whcuXqNQLIkCAKMgBAsRkLSGgjEMsEC+dEjTt6oD4U8vQykWVYEi8vx3L5ZXZRB0JUpmYjxMZ7L19tDHSFYCjq/f4Rg+Q2dVBQEBAE/EbBFsFg7nx/6eAnwi8HXfo0vCrP66AcvOw661r++zcclDQ4CsUqwgoOWtBoOBPLWHqV3MrfQpSvXPHYvBMsjPHJQEIgoBK5du0aIV69e9WlcqONrQB/+1LPTjy2CZUaKgk2w0D4HfUpF3+bjkgYHASFYwcHV2Cq//CUtdy6I8QcLT0SL2zNiL/uCgCAQeQiA9PhDrsyI0v7jp2hS8Wb6dN4aenl6EXWZWkSd8pbSy1OL6JflJTSpZCuhjN1g1odV3YARLJZyQY8FuiMImArBtAoiS6R0ssbTIcbBQYIlBMuISuj3hWCFBnN++UtaO4L1cupGOl1xucZF23jwvJO4YVuCIFBbBI6dqqBVGw5RUfEBypq1kbINMWVqKSVNLnGL6dM3UNH6/XTyTGVtu4/p+rpEyS6Z0ctVVVbSlwvWUIPcImo8dxM1mb2BGheUUuP8EhUb5ZfQP2asoy4LS6nRjBJ1rBGOz91Ed48vVHUvXbxYA2O9Dxw07teoABUTs0xjnk6K+JguwYJUCfYhEFhRGNsgSjgGwsW2JLgt1ndh4sXtcj0hWDoi4dkWghUa3EGsJPiHAKYIrYgVt/hSykYnwRKsGRVJfUXgzLmLNHv5LkqeuoGSp22gxMkllnFo9lr6OXONaRw6fj0NyVpHkxdspVNnq3wdRkyX18mVfqJ2yMzaXfvonglLqdGcjdRoZrGTUDGx4vTvM4vpmQVl1GSmg3Bxvl4HbdwzoYjQJoJZ/8gzy+dx41x8Ilisg4UVVjrBQoMsweIyyONtXhWFPCZYOMYrtXhAnOKYECxGI3ypEKzQYC8v/eDifPjMRSfBgskYCYKALwjsPXyW0qZvoBQvpEonXJ4Ilk68QLZG5K6nXQfO+DKkuCxrNWW47+gJaghp1ayyGqSqydxyapBfSvePL6Lnpy2ngXPW0Jfz19E3i0tp4Ny19Py0ZepYg/wSajJno0PCpZOzWRuoQc5S2nfshCXmZiSL83wiWHoPOsFixXMmVEgRdKunLOHSCRa2zYIQLDNUQp8nBCs0mAvBCj7OwFhwDj7OsdbDnkNnCFN7SVPLLKVVOrHibbsEC2RrSPY6GplbTDv22dcDijWc7Z4PExeUB+G6eukSPZi71DENWD0FCIlUk1kb6O6CMmqdu5iy12ykQydOE10zUZi/epUOnTxNWas3UuuJhdSwoIwaGYhao4IyejB3ierLapz6uPTtgBAsECImS7q9Hx4MS7cgsWKCxQSNXY9wWaRoD/pZHNjYI/ZFyZ1RCX4qBCv4GKMHefEHH+cxSw4QogRBwA4Cly9fpfGzN1HSFN+IlZFgDR672nSaUJdi8fbQ7PU0Nr+cLl8xIQJ2Bh0nZZjATFi7iRrP2eSUWkG3CvtPTlhKWw8e8RkNXn+4Zf9hejx3Cd0zp9x9qnHuZpq4brPHdnlsXCggBIsJFIiRToawz5EJGBMsDEDX1+IBIdUlX1yfFeeFYOlIBXdbCFZw8eXWhWAxEvbTa1evUem2ozQydz29//18+iJpBW3aBTE+Pybtt4WSVZeuKEnF5t0nfasopWMOgd0HzlDqjM0+SayYWHEKCdb36auo6uIV+j7tV9skC2QrIbdMpFkWdxUTmJcmF7pNCTaZXU5P5S6li1U1ldPRFNezaNY0u6qyip7KWUqNoSTP0rFZG+jlKUWm5c36sUWwLFuTAzGNwLYjFYRVV95sDMU0CCE4OSFY9kG+eu0avf/DAvrLU6PphtZJdFuHFLqtQ6qK9VolEmLJtmO2Grx05SpNmr+V6rdKpOubj6Yb2yRRneaj/SZptjqVQhGNQEHRDq8K7EyiPKVDstbS/iPnnOeakLPOK8nSpV2QZk1Z6LIF6WwojjeYJDWbuIQaF5Q4pUvQsSrbe9AUGa6Dg/q2aeHqTGO50j0HqOFM1ypEkK1mExdbNqHXF4JlCZMcEARCg4AQLHs44+v+5nbJdEv7ZFq8xrG6R6+JqZXu/5xFf35qFH2euFw/RFevXqOPf1pEb389jxav3Ud/ezad/vfJUXRr+2R64u2JtHWvQ/8F7XfpO8OtruzEBwJ5C7bWSmqlE66hWWvp0DF3kyDpMzZYkqwfx66miqrLStn9+3SXxCuzIL5WGOvkRL/rOP+JCUtc0qT8Enowxx7RMWtLz+Nt7of39fTBnEK3vjEWq8DtCMGyQkjyBYEQISAEyzvQsB/0p8dH0n3dsxRZ8lRj4eq9VKfFGOr+r1nOYh/8uFDlIb9uizH04CvZVLa9pqRr18EzdN3TY2jJ2poEztmYbMQcAoEgVxkzy6vNOJQSpgi37nVNN585X0U/ZLiIE+tdcfpT5hrntCCmFYePX0c/jXOYecgs2BhzeHs6ISYnXIb3u08tchGcglLqNrmQi7ilSvndiwV4blOvaJanH8d210lF1CS/jBrOLKEu84rptalLjUXc9oVgucEhO4JA6BEQguUd8wdezqZ/jlpGZy+Y61gYW9i65yT9vukIypq1SR1665t5ToL14qB8Y3G3/b7Dl6qpxo8GL6Q+Q5fQ9KU73I7LTmwhEAhyBenVlEXbFDDj8ssVwcqd41CIxov7u7RVltIrJlmfjXGXuu49fIYg2cLxcfkbCcZN4yUw2eE0Fwrt2uq+bpPN9aBArriOHay4LKd26nTLW0Kd5sHOVrEa06T11orvISNYp89V0fHTlXTijHm8eOmKnXOTMoJAzCEgBMv7Jb21fQqVbDnqvaBWon3PKfTa53NUDlyUNeiaQfd1z6bKizWtvWvVCGXv6JRK17cYo0gZphxnCMnSIYqZ7YKinTQmrzggU4NJU0oprdpWFptpSJxcSrpuFZMpY5o6rcwU03Wbj9BP4xwka3hOKeE9Gi+BSc/VSxepydzNTunVwxZTc1euXPGJXAFH9MH92MGVyz4Mu1us+D5nk6UJh6AQLAzizPmLtKL0IGEu+pMhS6hvwnLqm7CM+o1Y7hY5r8+wparc0Ox1tLz0gKrPJ2PnxKWMIBCtCAjB8n7l7uiURkvX7ScoudsNz/adQS8OKnAWb/PhZPo8cYVz39PG9MXb6X+eHKUI1nVPj6afs9Z4Ki7HohCB3QfPKDMM5y5cVBbVt+09RZheBtn5ZcJ6Gj3Jf+LFBMtIpIz7kFAhjp7k8r1rhBLvUa4HZflYD8b3/kOTXGSmwYyaOKE8yBUHY33ON6ZWhkuN5Xgf7ep1Gua7DJs+PMF8qjCgBAs+lmD+v/fQpYpEgVQNGFFIuCkK1++n4i1HCIx87Sb3WLL1qLJmOyJ3HfX6ebGjLojY8EKCT6fjp+NHNMoXM5JS2ISRYI0A/nh474cyWo8mNo88+noOQSJ19OQF2ydoRrA+Myi/mzUGKfvvHklQEqz7u2eJ0rsZSFGehwURbIph1KRiggJ6+Y7jbtKMS5ev0oJf9yhTILoCu51tOwQLOlZHbN7PmfnlTh2uaYu3Rzn69oe/bvc+59QgTDGU7qm5WtBsWtAbyTI7bpbHI0UfOolDfsnu/a6xzdpAGKse0F5ACBYeSD+O/ZX6JSxTUirYpJm7YreSQukd2t2GGHTRmn00aNQy6ju8iPoML6IvE1fQsVP2H652+5Jy1gh8l75KSQBu7ZBKLw6aRUdPCNE1QwtfoM3fmUQt38+jlu/lUYvqFNvOiLz386gFjldHdaw631nOpI6zXPWxDj2n0s79p82GElN5R09WUMaMciVJgL2r/3niF+rUe7rtcwTB6vapS98KEixvBAsfif/VdITSwXrn2/k1+lqz8Qg98loOPTdgJolaQw14oiYjZ84W02lBSK6gVH7uwiW3cynddowgALBDrlDGDsHCc8O+PJaoeMtRJckaNn593EwVNsxdpqbiYES0xcRlbtcEO1VVlVRZWUkXLlxwi1VVVXTu7BnTY2fPnqGKigq38qiPds6eOU0XLpx3O3b+/HmqUMdrvv9aTFxOjWauV2OEux4OTNZqRbCuXLlGP49bo4gVSBBsygTaeSXIFqYZ0T6mEzGfHU/z0HzBQp2uKT9Mt3VIV7aBnn53Et3ULpkefT23VsPAywti+V37T9PZ8/aUlWvVYZArQ7L6Q/qvVKdlsrLJdHO7FLqlXbJ6OcO2kp14U5skZXrAWPaG1ol0Y+skFbFdv1USoSxsP93aIY2+SVkZ5LMLb/NJk0vp3x4YRn9/IZOefHsi/ddjI+j65mOUvSp8vNkJz/WfaZtgQYEY9+QfHxtJt3VMpYoq15SD3tddz6SraeszH28AACAASURBVEOMBboxEqIPgb2Hznp1fQO9LBAtmPfQw7yVe2jURO9Th3YIFt5lFyo96wPqfWN7WLUT6eQp5jpbxvLRvL/ryDGC1Eq5vpmziSorKt0kjLt376H6Twyg+o/38xD7Uv3HEftR/WbVqcfy3BaX5bSf6mv3nj1ukF6oqKTG1c6lMVaMmckVCvpNsFaWHVSkp8+wQpo4b0uNG9FtFAHYwY0+ftYmR5/DC5XoNgDNShMWCKwuP0TXPZ1IrT+cQstLDqpl7bUhWJBA/LVTGt0C0tY2nRp0yVDSnSuGB5jFcCIue//Rs/To6xOoTssxilDhfDDVjdVrwYrb956iwWN/pfptUunb1FURh0mgBjR9yXb69weGERSQOWDpOiTjIDZ/bDaSNmw7zocs0+cH5NPzNiRYnftMV1Kr/37iF7q7S7qlMXisYISZB8S/PD2axs7cYNm3HIhcBOC42a4kChKtNRsPu50MJJfJU0ot2xiTV+LUmWLdKaSYEmSFdd4/fNzdVpZbRyY78DgAcw9DstbFvBS7bd5ypyL5kxNdJhmYwGzdvpPqPdaH6j32icdYv1lvuvHJflTn0Z5U99GeKq3T1LFdF+ljvVX9Oo/2IrX/aE+6/uH36aan+qny1z30IdVDmWZ9aNsO1zOJLw/GBhL492nrqd1k95WgPhMsnBxsdECi9OnIopD7Tdpz6CwNHIlpw0L61+jlFK0vaL44gUyxsCBQYe3GI3Rj2zS6oU0SNeyaQTe1TSHYEvIn4KvrlvZp1Oi5sWrq98CRc/Tq57Ppprap6mHhT5vhrHPg6Dl68LUcZU+pS78ZBAVsECy7JgRqM3boitRtlRLTBAtSIhhbtApvfzOPmr+bZ3XYmf/SoALCNCEHsynCwycvKNLGxKnKYoUhpK+wGI+xQXXh3pey6J4XMrlpSaMEgd0HT3uVXpmRr5ET1tc4wy27T9LYmeWUmFfiRrZKtx5T6jHfGkwzbNx5gk6fr6IfM1z+CXVbWTU6sMhgg6UJOTXHZFElKrMhGVLSq1kbaMsBB8llcoUUZMcOwQIxOn7M+oPsyJEjVP+J/nTxYqUlTvUe6GFJsDbvP0SN8ksJ05gNZrl/dPlEsDAl2Hd4oVJCn7WsJpOzHF0QDsxZvov6Dl9G/YYXEcYVz6GoeD81fT2H7nxmrNIPGT0xMH+81eWH6c2v59JNbZPpra/n+gUxrs2Dr4xXL6YLVe56DZh6xJQavsqiIeBPvfDXPfTQazl01zMZagEGxv3Xzg6JXCgIVsaMDVQvhgkWVnL9//cPpdPnav+x8Mpns70SLFy/ui0TlVTqt48kEBSbjWHDjuNq6hD3MU8ZXai4pOp06TfTWFz2IxiBCfPMda/MSJWe94uHZyostoOAcXncwwhG21f4MINyvU6wHP4zfQMMEjTobw0dv55OnbUmBb61Glmly/cdpSbVdq8a5DumQ5lc8Ui3btuhSI9XCdbjfejwYXeCxm0gPXT4sCJYFZUVbtN7epl691sTLJTDGBUZLNhAm/YfcbZjm2BBUtQ/AZKjZXQkQpSdy7YfV3pZ/UcUxa0kC6szb+uYQbAThOmQ1h9OVhKObgMC8+DHcvX6bVLcpmv0G8/b9vmKS3RbhzTq2s8lSeA6HXpNU+TNVz0Erh/qNGH8WrqxXTrd1C6FUqp1IGCh+d6XMkMqwYrlKcKx+eVKzyoQ1/blf9kjWLCLNbNwh5sE8uuUlYT7ExLK3z06gl7/suYHxs4Dp+kPTUfQFzZWJgbifKSN2iGA1dAp0zc6iRATIjsppv1OnvVsg2rBqj2EFYnQ0TKz2g7CpbvBwZThwaMuf4W+nN2QLIeV96nVxk19qRvJZZlE9Zq90jk92C4P0241hSi2pwg1gsXnzv1gHwSrbrN+SrGdjxvTeve/ZirB4nZaV08TgmT1muNS37BFsFhy1WtoIR05EVkr+Y6euEB9hhVR/4RCuhxnkqzKi1eU0jN8qWGbQ+7czYoUYSq3tgF/4Lqtkim/yD9r1nh51W+dRN0GuFZz8Ziwmg5Tj9FAsIZlr6Mb26fT/S+Pp/TpLjHwmXNVaqqooUwR8mWtVYqXE6aSAxHe+nqeLQmWsS8sxLiu+WinvlXHXlONRZz781bupt8+MlwpRDszZSMiEcAqvEQPulOeiBYWXdgJkIBCx8uOkjsIl78BJiWUHldmbNpnuzfHYfvqoYISmrbe4Y3BiJVOsOo27WWph1XfhGDpbR0+coSefPMntYpQz9e3FcF6rLebDhaTK5TLXL2RGhc4HELfN95lE8sWweqXUKh0ruza7NAHFoptLOeGZG0AJFlXaor4QzGGcPSBFS23dkhXiwyM/UNH5MFXxxuzfd6fsdQhwZq9fJfPdbkCJGu3tE+hT4a4HHPCDcltHc0lW1wvElJ8UGDFXt1WqQR3LSfPVqppJExrQvH66KkLynHw3UKwAnK5lpUcUFOEgWgMBKuzZtbBTAfLrJ/dh8449bKgVN/jC4c1eLOyyMP0EIyR3vlMGr32xWyrYpIfZgTGFfgnvcL04KXLrg9YnIb+cjWeFu4HOwRr6Tp3u0nGdrztf5f+Kw0bX+y3OSRv7YfzeOP8Umoxp5gem1NOB487plyN49EJFqYJ6z/Wi+o17WlKtO544n26t+1HbvG+dj3pvrYfUNt3f6Sbn+pDdz31gdtxLn9fu4+dSu7bq5XcjdcfY2wye4OSujUqcJFxrwRLKbQnLFNubownGEn7mMtWphyGu1YbRNL4gjEWEKwb2qQo8xjG9u9+Nl3ZWzLme9uH6QFYFW79wWR64JVs+tsz6Wr6Eel7PyxQNolg7Rjkwm6A3spDr+bQDa1TVJv/eDFTkatmb0zwyTK33f4CVQ6S2xbvT1ZSNrhOgRmG+7tnK6IFsnXfS1n0jxezqH7rZGrQZSzBInSwAxRc67VOoW9ieBUhTFZgSqa2AQSr0yfTnM3YJVio8F0azG+MIawwNJmdcLaJDZh4gCNqKMrDVtf+I/5N+7g1KjsBRyBlWrlf04OQUuph084TilTvOnBGz1bbUxdvV33YIVh4t2LRlr+BVyhCTSTWQudF5dRsVjE1nruJyMJxMxOsuk0/pDf6/kw9ev9Ir33yA73aC6kjtnl5INVr1ptavPCpM4+Pv9rrB+o/OIU6vP4vVabNKwOdZRz1f1Dtvd7nJ1ISMqwi3L7TnFxfuaLGqvSwMObq4JFggWH3G7mCdprcSNxAJKV48cNsBFZ2xEPAtCB0rx5/a4Lbak7Yb7mhTapa3WIXB5gYaPnBZLqpXSrd0i6Vbmufqtq+vUOqWiWH9Nb2yWq6r37rFCWRgg00b37duH+QLFjxv71jmlqNlTo18u24QGfjkR4ghknKxMT9L2fT7R1TVbyzc7pKQbxwDV4aWGCqIM3nH6g0llcRHjp+nj4evFDhClMMrFDuL3bvfb/AFsGCK6+GXceq+5P7WrXhEN3UNok8KTdzWUgzr6+eUvzdowkxKVHgc43W9My5i5RS7SfQ01Sg8ZjZ6kHd4CiOs6I69E3ZvY4dgsUEaeoi/yyzT1m4TU0Tpk/3/VkKneqeuQ7n1JF3Ta/R/XMc0qCGszdaDo8JVr0HXnUro0uXzp07pxTYWcndVdDlg/Dw4SNU7/G+XqcIYc6BzTSgD70ftAsyCILVaD7G7DhuSbBOn61SVtTZQ7hrYJG99VPmGrXK8XCE6YoFCzVMX8HS+kOvjqdn+sxQL5Qb26bSDa2Tae9h719HMK546cpV5aro5rbJhCXw0EGxCpgmXlFyUEnHbmjrkOr48hV21zNp1PC5DKvmIyqfCRamNzfvPqlenJBWqHiygo5xPFURMqveIFg3tUuLOTMNP2b8qvSe7nkxUymUQxr0ZZJ3v4HvfDdfGcMF8W3fcyrp0ob3TQjWQ6+Npx5fzlZTeZjOw2IQTAOiPzh15ofmyjIHwTK+YLfuPkmTFmytcZ8ePHaeMGUTKQuAagwwzjOwItof/at9hmdo3oKtplIw6F3pTqOH55bQkKy13mP2OmUfC8IBXwPs7TlI2lqfqv5r2k6C/1PEueUnKG/tURXHLDlAHL8t2E1fzXTEj3K2EuJb4zY763H92qboQw/K7c3ly9RkXrVz57mb9cNu20yw6j/oTrBQiP/HZ00IFo7p7nWcqwgralpq5w69KbmjHBMsjP3qpctqDJYECwp4cMDMA+WOIj2FkiGkWNAbg1JjPIQ+w5YoQlW3VZKaroKLD+gEYfXe4ePWixLwxYXpugEjCwlkwq40ijGdt2q36gdmHDJsGl3827PpAVNi5nEEK2WCdXO75IiZ9oGZhlizg7V6wyH6Y7NfaPzsTc7ZOPiAgzTIG3nHNC5MOqBuh15TlS5UvVaJ9OuGQwSCBdLFAVOEuP/gyqj5e44IwnU9Gw99arTzeWdGsOav3E3XPQ1r8mOoozb1yO1LGrkIwDC2UTrlbR+kSQ/4GB2d592KO5xF49lhJ6zfckSZW2Bplp06XOZcxSVluHRotr3FTEfPXgoIQXopZaMiXCBdTMKQMjljwoZ0yZZTKpbtP08bDzoixoF4ycOitCbzHNKgxhrBMnIRTNfBxpUZwWKMzpw96ybBMraBck6CVekgWGZlrAgW94O0UbUEq/EcTGs6VGhMCdbmXSeU+QM4ZTYLRof2O/adpt7DimyJ083aC3QepG4gh72GLHU+sAPdR6S1d77yklpmDtKEAHdCdz6TrnSdsJzcGKAnAj0t6BV5klgZ6xn3YdwUkgBIVRI9rLSBv0p85TfomkENA7RKzDiWQO/jIflojxxlSmK/xXJqK1IKEbw/Ruorq64ofUcrHTdIsDD9G0uW3GF/6jkTsyLtPp5K93bP8umyYpHLhz8uUBIp2LcyEiwzX4Swyv3EWxOUZJI7MyNYn41Z7lxZCH+F0bD6lc8n3lMryZMVycLUsNGINay6W5XX8/MLfVtxXaxIVrGSRn2butK2fivew7CHBavuvoTdxyudRMuXeqEs27iaYDWa45hu47518sMSrLoPvMaHa6SnT5+i+o/3p337rBcU7N27T7nBgR9Cq1D3gddNzTS4yl8jjFXpYM3zooMFe1f9R9R0rIjGzpytos8TVyixJtgLROYQhfYeuoSgy1AjXHOJ6/gYQIJ+hT9RB5jbM6ZXr12jXkOWKGvv+EKI1wC/kH97NkOtNGzcbSz9/flxSjH7/u5Z9NdnxirypYvAR+SupybdMlU5I2ZQpJy8cJt64UGxu93HU9yKvP3tfGrQNVMpfTd5fhw16eaIjbuNI8R6rZKoXutkZR0+3EZq3QbuYQcE6+HXPBOsUZNK6XePJBBIAiQunGL794+OUC5Yfv9oAv3hsZHKn97vmzry8ILmbdT/42Mj6C9Pj6I/PzmK7uicTucqzBXmY03J/fipCvq/Dw831fO8eOkq/ffjv1DyVNeqHA+Xy+0QzD1g2s8OwXKrWL1jRrCgdoDrAyX8m9okq/Yff3MC7Tty1qsivFkfkhc6BNKml9kiR0yUjFN2cJfDx7yl/qjVKJKVvb6aZK1ySlK9IYSZJtjT8iecOO9u+NmfNoJVB1IgkBVYc6+qcn8WXrnikA4xwcIKwrrN+pvGeo/3p/rNPqFbW39pehz1UEYZK23W12EZvlkfqtesF93ydH+q+1gfqot9uOOxcJUDDCorq+ih+VuoCXSwIMGqDjUkWNCx6TdiBUHh1CyAxYNMqTjM4bIG231AsIYuoR8yHA5Q8XVXUXmZ5q/aQ/1H/kr9Rq5yxj7DlxPH3sOXU6+hRYZYSD2HmMfew5aZmiUwjjW/cCd9MmQp9YujVYVGDLBfWXVZmRmAnTBI9RJy1tG9L2UrvS31YqiuBDc4MJvw9DuT6NMRRQQ3I7d3BgkbS0++M1GRNLiD+dfoZfRsnxlqZR3clehfeW98NVcpsb/waT71T1hK/RKWOtLhS2ngLyDthcrRs9k4IzHPDsFau+kwNeo2Vk2VYiUhpmaNEQrUyGtQnart6nLOOs9mUJPnM5WEr9X7eZbSkVhTct+x/7QiLVbXH4YbQT79kbKCxNaGYN3eMYW+T7e2VbR93ynlSgpEDk6pN+8+ETcSc6vrFan5WJXqjRjx8ZEGq+2QFEEXj497S/0hWMBt/eYjNDR7vSJMPBPhDU92x+OtXLQdv3tStaHRWWW0emdN6RMELWqK8LE+dP39r9K1q5epqrKCqqoqHCm2Kytoy7btaopw7foSt/zKygq6WF12fXGZIk+KRIFIaTa13OxreSBYv+7YR41nlVGjmcX0twku3dEaBGtMXikNGGFt6gBMHi9qkCq4zckq2Eg5czarFLpADvK1tNpkQpG6rnARAEmJWVSKwqw4XJ1CbwhTXHqE0/ELF6/S3FX76JOhhQQ/UJ4CpGPTFm9XU51QSpbgQGDp2v1qOk9X1MUqKLz0YfhTD6s3HqZmb05Q7myefHuifojmrNhFN7ZNocHjHIQaB2HpGCYLenzu2W6QW0MRvAOC9YgXCRaGj4fhuQve41kvZXAc0cofHvqKNYIFqdAfHxup8LO6FZ7pM11JuSqqLlsVMc1/9bPZfhEsfBxC4R3ECQZHk6Z4lqDhoxT/E5S/rUMKFa7bH/fuu0wvSBgzvZEiPg4idsigt4p3HB+3k+oECx8QY/M3EjwUwL3bzKXbacaSbQR9LrOAviCRineC1XriUocEK7+E+s0x90vq8EXY21IHCyTMuIoQecZZMKWD9Xi1lEojV0y44CDamwSrj5vleRd/qkGwQJDgzd4qYKUMyrCkylgO+Q6StYT6JiynPR5WpBnr2t3/PHE5/TKh2GtxkKzew5bSSBtlvTYWIwXu655Fd3fNcFsCX7btGNVvnUqnztR0BYGlwDe3TydIBPUAn1pYxv7UO5P0bHrn23mEVYyRZvHfbZA2d+xIsGw2FbBijinC2NHBOnz8PGEKFVM4ngKmtTGVOGOxff0W+CL0R4K1Zc9JRZZAmBCfMnxcWI0TqgnwWACl+f94cHhIzHZYjUXy3RHInr3JFkkymvjB/emL9AsETCdYMH8zq2inWywo2kl7Dpmv1M7ML/eJYMElz0/aR677WUffHpOfcWs2OC2jNxjvIiz6GfEUYf0HXtGz1TZPI5qtIkQB7gfbTLDcpFWQZOlRES+XmQZug/tplL3MQQgLSilrjcO0BPpwI1jb955S04NGBVus1IHLlMkLtimpla5gu3LDQeWnbnnJAXVi+Pku3bECceK8Lc68QG7gTwA9MDthaNZac90wO5VjrMz6zUcV+cE0oR7g5R1K6vjCMgZ4gLpQecnthkQZ3BNwadL8PXeCBWnhrR3SqMeX0S/FikSCFUvOng8cPU//+dBwZYMKK1EveJFQQY8QkqWBI4sILz5ItCAJ2LD9GG3afcJ46xIIlj+GRjElBIOyMP1w1zPpbj4Ka3RikoGXKux4wSmvhMhAYFnxAa8EC4rtIMl60G1e2ZFeGQmW3padbV8IFt7TmEH42UcldzvjCHeZi1VV1KRaadyxKq+m9NqMYIHUMOnBOZw951hFeOiQw9mzfl5MspQdrGa93QmVTq54u1kf2r5jl3oX6mYesGKwyVyHWQmM+fJFl26bG8EakbOe+g53+dHhweBCwhVN76GOqT+2r5Q8uVSZREB+72GFNGqSw/oyROx9E5ZZSrm4XX9TuG2xK5Vat+mIsouFVWzxHnB9b2mfRidOu2ORMrVUKaE//6l9B9G4BlBcf+yN3BqwYkUWLJ1HewDBavp6LsE+mNUqwlCfIyRYseDsGe+xui3GUJuPHIsl7nk+k/7aOc2r5BNT01AyxyICkDNIteq2HEMdNHMMfE38JVhc398UC0KEYPmLXnDqQQDgjSDpQgKMYtHqvV7r6G2ypEuXYK0oPUhjZ26gcfnllhF6yhx8IVh7D51V0i5fVxFyX5GeNoYe1swSJRn6aYm7UABjZ4JV95GPKCFpPCVlzaQx46bRkFFZNGRUpkr7fDFC6Vd98OnQ6rxMGorjvziOD0/MoY8GJThc4TCRskoVwdrpZkML4/hpyVrndOZdue6CHzeCBXJlpm8AfadPQKKgzD58mdPfH1YN8nSgI3WQM0wffTKsiHr9vNjrA9PqIu/Yd4owf20Wd+4/TfsP23NHcex0BfUdvozmrnA3aGbVb7Tlw0dW9qxNlDGjXH3Rexp/93/OItjKgoNiDkUlB5RU677u2QRpn7ewcedxevT1XEWulBXzDmk0IMFdhPvmV/MI1t6PG4icse2CZbto3Mxy2rbX3NeUsXyo90GwYKZB2cGyMNMQ6jHFih0sEFZIozhgOr/l+3n0bw8MUxJxzjemuHdhhwpK73B4i3sH18ksmBGsL5PdH4Bcb+3Gw9Tmo8nkiwNeSKgmzNtMkxduVXFm4Q5ChE2jP4kEi6GNiBSS9eSpGywJE1ZQ6wHvMEi0dAKlb2OVqr6fkLuOQKyRpxMs3Oe4TzdsN8ZjKg8mkc5qLrZ8IVhzVuxW9xqIXawFSJeGF5U5iUuDGe7XB+e7bccux6q/xz6he7t8QY92/47qPorVfpBGcdSn+jiPUxzrTfWa6mWst9H2jt17lQSLpV8YR0OsdqyOIwvdbac5CRYq9BlWpFbCWF0sXEgQLNx8CD1/WmQgWA4zDTgOu1ggXSA3MPLmS/gufTVNmLuZBoxcSf1HLK8RB/6ynKYv3u6mYO2pfTgZjkXfbRBm39EpTSmb/+XpMdS4W6YiWcDfGS9fVbogMMD65ldz1SpBxgpShKfenUT/eDFbLSjgfE8pyNyjb0xQf2y8FN/5Zh7d8cxYN8XQJWv3UZMXxyu7Qnj5OceCcV2+qqYXO/acSje1TaU6LRKVP8VIJFkYK1zleCNYB4+eV4ZIYVsM/ghhABDTqlBUdaWX1cpASHcdEcfcxd68IhO4Wil0O3Swot8XYVbBJmW+w3ivgUCy6xHjMZhtwGILmAGxE4wEq/WHU6oXc0yiFu+5R3Z1A50ru6ZdHukxXrl9gn7Y318Yp8aFscGYKcxLyBShnasUmjIXL1+lZAtfhLDAbvwYTJlqbtYBuoJ4VmGFPFtuHzO5RD3rlLV4A8FSUrC8EqXHhfcnR9heg6pG5uwdyiguo+ALwRqWvVY9h40GUbmtaE118tJk7ia1Mq9xQSnlrq2pcnRPy3epVY/PqVnXXtSkxbvUpMU71KT5O9Xb2DfJU8e5THV55HE9TlVbjjaadv2UOrz9hRukmCbMWbOZ4NxZESzNByEXdBKso8o8w3I6fMLcPAMq4OsMU38oiwDRpC7B+inTIQGBsT8QK5ZqwaaML4FXMf5z1DKCcT9jnDTf4aoCU5N2AiQsaCPWAiR58B3YpNtYevT1HLqlQxoNGrVMGZ+DATpErEgZlr2OBo9bQ01fz6G2H7ssW+MFUL91orJZhZe6nQAJFh4+/PKAwiaU2nUXJXArU79NipIGoH8eC1KMA3bT7uycRvVaJhLsZ93ULkU9bOz0H8oyIFjeJFgwtPrJz4sJfu9gORxW9LHces7y3YRp1BlLdxDsfmFqC1+cs5Y5Ulgqx/HlpUeoqOQwzVu1nwqLD6v9jbvPWBJeJcFqnRL1hkbHTCpRXgR8uZ5wbg7yAumBndB9UIGbDhast8OB81+eGu0WIUljdzkgWLlzrN1zcL+L1+yl/3hwGH06opBmFu6kSfO3qI9CWJSHXoxIsBipyEmtnD1Dz8oYrMwyrNB0jfUykFTBe0DSFHcJ1vjZm2nwuLX0Y3UcnLmOfsnbQsNyShwmGTLXui0q84VgQcEd0lKjzS7juUTTvk6uMO6GucuoEWxL5ZdQ84k1bXNWVVbSufPn6Pz583ThwgUVKyoq6NzZM3Tp0iVnHh9DevHiRTp//lyNY+fOnaXLly/XyK+srKwuX5MbPZ1b6JReNcx1WE1gvHEuToJ18Og56j9ypdvqMi7IKV4WMNGAJaccYBep15DFys4R54Hlwy4W8t//YQFhGstugJLhl0meydDF6vbs2rjCqkNI1Az6i3aHFLHlMHcPPShIlaDECafEIFx1WyVTvep4R+cMZeDz/pdzlFNiuAvRA2wzvfLZLD3Lp224Mrmvew4l5LqmF8t3Hlc2n2BYFFbHb2iTosw3YNrwhtYpipDd2CaJPhm6WEk3r3t6NP3jpUyf+g1FYSXB8mKmAdJUXAO8oFVUPu1G05/xEm+e6Ix1WiXTX55OpOubJ6n0uuaJhKjKPJ2o2sDxm9ul0s3t0ywdBisdrNb2VhHOKjuhLDaHAitf+8CqVJgG8SXAAwBsW0FCaCc8PyCfuvSdoRXFEm2sIHKPKAC7bzAXAcfd3gI+GEGu+o8w/8Dbuvekaos/Qry1J8dDg8A4C3MLuwyeLrJmmZtlgMRKN6/A0qhR1XazzAiW8cy8fcjaJViYFcAH67DxxZbPCmPf0bi/bvc+ajLb4fi50awyKt3jWkyH8zESMm/niPL+1DFrF2NpMrucGs5Yr8ZYvGe/sxj34SRYsNLt0K8yl2TAKCUU2SGV6jO8iH4tN5dKrdt0WFlQh86WvwGSK09h6ToHyGYK+Wb1QEAgeeOTNisTjXmYRvrHS1lKyffG1kl0e6c0gph6467jBEkTUky3wCAijCDCcOITb7nbs4JEoFU16QJZwhfRD+nmdkfMMMK1atQti3YdcC07hmTmnhfH06oNh1T/GIMeodMH+1JQTr6pTRKBBKJOpAU7BAsGeVkqNXvFbrUSE/p+C3/do6R6WJlpN0IKuGDVHirZZu1D05sOFvx7MbGqrSPWQNfXHbvC/tWfHv/FtikDeCX4nyd+oQ49p9m+TUCwnnUjWJ6rwv4eT9OalUyaUkbP9J2ubGO9/e08syIqD2YeQNaEYFlCFJYD8E1rdPicMs3dPAgWAHnyNwhD2zBjhPsRJmxgCDe32l8eFlQlGaYIs2dvoZ+zimlw5noVf8oqphETy93ilEUus0h2CRakVnhW0eEnygAAIABJREFUYzYg1sNDucudUqK7Z/ivb+bL+99O2Ub51VOD+SX0UI7Li41e10mwJszboqx0W10sKJX2HuogWFBuB8lKn16ullbjRY+IaRDkQ8qFKRB/gzeCBWVCBLsEa1z+RqVfpp+4v2OLtHrQS3lx0Cx6ts90gsKkp/DSP2fR429NcLM2vXjNPrrz2bHKyCisUd/WMZV+HOudYGERQt9hS+ih13KoSz9dSkD06chlytG0J2N5MEr68U+LqUu/mZRZ4LAb4mns4TjGBMubDlYox8arCK10Ck9XXKZxKw45fY0FmiTVpj2dYEGKBHINY6B2Al56/989P6sPCDvlUQbkSidYkHxVXrQvTdf7wccHVgZiCvEPj41w6qHqZXhbCBYjEVkp/s8p01zSKZAjIwmGfUVded3bNqRXbNpBETgDwYLECqvwPUVdpGGXYPH0IBZYxHq4eumi0wwCdJ2emsiLqnTkPKMAfSlfAriCpzoPT6i2ewXl9rmb6Nrly27mIbgvJ8GCDsFnoz1PzUHfZvKibUp61Q+uV6pXFfZLWKaMivYZ7iBgkHLhxvQn4Eb05J4CJ15U7JsECyvVolWCBY/lAybbN67oCXN8dd/38vgaVoJh8b7Rc+PogVfGWypXG9uFePy2DmnU6oPJNaZesfjhkVdzjFWibh8PZG86WIE4KXg4wBcpJC5wM/TKv2ZTtwEzlQ4bHKnrwZsESy/LREvPi6RtSLthZBRulLwF2F3DSjCzjyTYwcLXPDw/6KFz72lOgjV18Xa1ahFTjLq+oF7e0zY+MJlgwTSEJ7UHmSL0hGR4j0GQwKQJ5mn0YMdWFtdFipWD81a5VqdjtSDy9VWEevt2tu0QLCym+SlzDQ0dv55OnXU3uWOnj2gsM2HtRqcrGuhjdXWSLHtng+eG2bPDW22zOl3zXOSqyawyylu/2UnGjOV9IljGwcAMg1JkH1ZIUPpcuHoP9fx5iZpKhGFSf0Jl1RWPCs84gdoSrLy1RyPyC9+bdKC2RKt06zFq8FwWwbO8Hsq2H6cGz2USvsDsBrzwINmBs1s94IsNkomuBqmWXiZatpUEq4dnZ8+1ORfYsek9dLHyZ1e/VRLd3D6F6rRMpLqtHDpZt3dMo7otE+n5T/Np7UaH0/JFa/bGhB0sxi2/cIciLpje/mjwImXx2tcVpZiO/bf7hzqNlsK1DnQ/YSi026f5qisYHIX0CRFmRowBL8Vn+82gJWv3Gg859/G/werDuStdL1XnQW0Diu7wn2iUjmhFZDNMCOw+eJqSqlcIKsOi1Yt7sMpaV1rXiZRxGx+X+kIfPhWoQRiV3PmY3dQOwYLldnxQGE1L2O0jWsu9PMWlUN4kv5S65nn/MAvEueqk6dmJhYS+2SzDq1M9qzM5CRaYva8r7eATEO5wMDXIAT7Z4HvQ3yAEq9yS/NWWYOGaPPRKNrX92GHcka/Rhh3H6fZOGVTqQfeHy3J65epVpVTf6gP3tqCDcHeXTJq62D+Cze0b0wsXryjdImN+MPd5ihBWxgNtaBTE6pZ2KXRDm2RlzHTaou20quyQM0JhdkXpAXp+wExlVbx+6yTCFO/no5dTvdaenRAHE5NAt/116kplyBVmDf7w2EhlQPT/3DuEyrYf86krPAR3Hjit/KK+/fU8ZX7kb8+k04sDC1Q7eEn+9xO/KMfSkALqAfpgf35ytCJf//ukyzaXXsbu9srSg/SXp0fTz3GgG2MXk0grB7MGTJowJQiyBN0qzrNKQaxGTyq2NCOydffJGjpYvp67N4KFjw+le5W9TunW+tp+pJfXyYw+Vs5/YsJiJ7kByXlogn+63tye3oebdXb9QPX2Qzkugoe+H89dbFLKlYU+nAQLy8p9IVjQoYC0wpOo3NWV/S3YFzG6ctFrY9C+SrCg49N3OFYR2p+z1fsM57a/U4TOOf9LVwjOnBHxRQ2H3LDmXrLV9QKDzsjdXTOpf4JLUc/bOYMA3NVlHOk2WC5duaqW0f/9+XFOY7Te2vF2HMTq9YzNinRC8hjKwFOEgSZYWF17c7sUavpGjnJIzjocZueGWxYuZPASgDkM+LmDZOv7DO96cmbtRVIeXlhQXJ+2ZIf6KDt+uoIQj51ymIGp7Vif6z+TXhzkIFhoCxJ36CAaw9a9pwgrWVnCZTzubR82luAoHV4NYHrkXzFoEsYbBtF0HP5xky3sXJmRKxDyk2crlWI7TBBZBUzn4wMTq+39Dd6cPcMQLghWQk5Nw5v+9hlp9fT3NEiPURfqiVx3ktUgv4RK97hsber1PZ2bXs7Yh14PqwUbQmo1s9hJ7kD07AQnwYLUCQ9+uyG/aCfZNZNgt02Uu3gx8FOEWQXlMWmmwQrX7v+apdyJwHwAXsaNn8+khs/BEGImNeg6jv7+YmYNKda3qSvpgVdy6YVPC2h58QGCVMsYLl+5RkXr96uXPUhUk27j1EOHy+FrEO03e3MC4UseZRGxKKFw/T5lSuLIiQou7jUFufQ2bRrI48YBgWA97MVMw8kzlQRdIti+8hZLtx5VPjQx7ffRT4vUB4qxT0/76dM3KBMcsBum+wP1VCdSj0Ff6r8eG0HB8leK84aC+8uaCZJ+w5dSa4OZEsbnu9RV9PtHRyiSdeBYTXs3XM4shYcEJmdIJUQ+ArlzXbpYZqRKzytY5u7o3ursYJcQ9WBEVH95W5U35mMFK7xpwHagcYEQPo7hgxfkatj49XTm3EVj9Zjb9yRRUtOFsxzmG9R03ewN9FT2YoLNKl8CrpNVP5WVVfRk9hJqXG0mQvUzq4xemcJK9t57chKs/UfOKkfPnpYp681B4R1K7oEOkLwEWoIFhfwvbDqHDvT5hLo9LCGGs+V7X8qkb9NWEewNwQQCTAcghWd3GHK9rWMG/Zix2m1436f9quwxQVIC21XvfbdASRRQCGYf7uiUrlzgQALW+qMpdPKMS6kYRiBv7ZCuyoDUwf4VprJg+0ql1fu3dUyjgz68wMItwfJGsDC1UL91svKrB9te/KKFvzxswzYZUpikQAqzGK9+PttvCV/qtDJlS+zel7KU1Xi3CxhFO//8pYgadvXNDhas6lsRJLNT79R7GvX4cq7zEPRF2fehM9Ow0bnPdILE0pfw2hdznNf99g7e7Wj50raUDQ4CsCOVOmOzx2lB6NrhXWRXlw4LIZiYDc8pViYUYEbBboTSOggUCBY8QOjh+3SHUVEcx6KkWA9w2OyNpE5ct8ltdWETrOibvZEez11Cmw/UdO5sxAztm/Wz+cARapa7hBqzs2l2hTNnE01at8nYjMd9J8FCKZhYsKtgCoL1ZZK5Xy+PPXo5GAyCBXMCMNUQDwGLCzBNAemLpwA9lZvbp6rVKHo5/LHh7w1TKSBZMMmBAAvlN7ROJrzgzxtcvGAly93PjlXk6tCx8wQ9PFe86HAfc+Gickdx5zMZ1LGXfVtGPLZI1cGCu5sRucX0VcpK+ip5pXLJhP/F4LG/0lfJKxSx/zp5BQ3NXkN3dExVErHaTqv/mPEr1WuTRkYbPoxVpKeY9oTOlS8qCTinf7yYqerBBpGdADKmEyxI6Dt4ufcwtv95YhTd2iGFGnTNUC5w4AYHxFiPdz2Tpj5UMA7oIz706nilVK/7lbMzRikTPgRAiMz8E7Ku1cadns3emI0cVuFRH6QKRMmfaJz+/2VisSJeIFexrtjOEiUzbM3yrl2+REo3SpMyNcJU3qwN1KCgjFrlLqXM1eV08MQpoqsmJlquXlHHxq0qp5YTllLDgjJVV0mrmFjN2qDsXMFchB68EUCUdSNYWC4NMaSdAIL1TVpwjJx5kmBhbOz13I4dLEx9Qv8K442HALsomILCqhhPASLoxt0wXZhFg8e6S7JQD1OFsAb/4Y8LVTNvfzNPvUSMbeJl99dOaconIpbRewsNumSY+qDzVi8cx5WSewBWEcLm1/g5m+j6Fkk0YW5Nf1q+ntvRkxXKCvr9L0enFAv3JgxxYhrZl7Bm4xFq1G0c9fjCnu0sfCS89Y3LIChWKWKFobcA0vz0u5PUNDoWhCA2f2+SUl6HBIzzoBB//ytZNaZzvLUvxyMHAbwXWOqEFErseKZBwuVvgJAA9tb8jXq/GTMc04IgVwkTygKu86z3FQnbkCiZBW9kphh6UrnLXFbfNX2pxtCfAgGbu0nFv8/dSM3nb6RGs8oJvg7dpgCZVOWXqLYaTSiikr3u1uP18VmNi/PdCBaU8waOtLf0sWDZLvo6NTgECzeTndAvwfsKAkyNwQYWdGXiIUxZtJVubJPslWABi8qLl5WD2ts6ptM3KSvd4HlhYAHVaZlEH/7gIFiQYD3wSrZbmdPnq+ieFzKVeYFjp+zhe/ez6dSo61i3diJ1J1AEa1nxfsJ01YOvZNuebmBM8Ec1U6yFDlb9Nmm2P4i4vUhIMeUCm1IlW31ftABbQ/AdCM8S3gLMMRgJFkxe+BPwofbbRxLc7MThBQqpGsYzb5X/hpX9GY/UCRwCML+hk6xJBjM2gevJt5aSppQ6JVdYqGXnA9a3HqKrNJMWT6Pec+Q4tZ5QSI1ml1OTgg0OR9EaaYJbGzfplHYM+U0KypUUq/WEJbTnqEOC6a1f43Fdp8uNYEHxtN+IFbbYO4zpwUQDHniBDFiZiPlmPeCL12i7CcftSLDgrykYyvj6+CJpG1OEWKHmTYLFY8bXVqPnxtJdz46jLbtdInEQLPgSZAkW9LEeeNlFsKCrh2XwsIVl54+PmxDK7nd1TlfSF7tT0TzOcKR2lNztjOudb+cR9LNe/XyO0+qznXoogylZrFBjB+tcD47Xb26X5tPCFK4b7hSrJmENHXaIrALKGD0EcFm4h/rfp0aZEk8ug/SeFzPdCNa73y1QNsX0Mna3mWBVVl2uUeXTkUV0XfMx1G2Af+StRoOSEXIEjCQL7q3CGSBk4Bipni7CgY+RzHgaw8b9h+mTOSvpH5mL6G/T11GjOeXUZN5G+vvcTdRk3maH9GruJmpUUEb35SylT2avJNRxBIfFAV/6Qz2U1+u4ESwUwFJmOBG2EybO26z8F34ytIjsxl5DlpJphBue4Q6dLjjQXfjrXioq3q8iVizmLdyuDJlyHtLPxnjWAYOuS59hhcrTvZ3ziYUy8I8FxWq7BAvnjLJ/7ZxOrT7Ic0IA57eQbH380yKVB8OND2nW2WEz64a2qZQ3391oqbMBbQPWju/ukk4wptmh51S6UTl/TlFKzovW2LvXtOZCthkogvXW1/PUNcE9bRasjIckTS6lWztm0H3ds+i0YdXQuQsXqXG3sYQp12jU+4EJhSffdveLqWPz4Cvj6a+d0/Qst20c+98nRikXJG4HtB04h37nm/nOHBAsWMnXA4jc/F/3EHxKegqvf+lQZG/38VTTYvD1iUUMkHLZ+eAwbUQyw4qAkWTh48buoq9ADRxW2iGddpEreyo7geo/GtqxmkYM5NhBknztR5dc8VhqECw4rsRqG7sB9pW27TmllOMhlTDGrXtO0dFTFeoBhq9wSJ2U9fehS1zpsKXKdgh7NYfH8ryFW2nSgi0qwvha3sItNDa/XO1je8nafR4friANOXM2Kykb/PXFS8AUYb2WIFjmc9lGHKA0Cf2Sm9smK+IDfaq/PZtB9VsnKgvjN7ROpLueSVfTjjCKCakVXm63tk8mGL+8vUOaUoQ/cdpc/wpGaLGSENOWM5Y4Vr+cOX+R0qZtoH+8mEU3t09zs6VlHF849wNJsLCq0OzDBVLDh18bT6s3HlYSGRiWhn4c/KQ1eWG8UrI2mw7DIoK7u2QoxWv8X6ItFG89SlZGPZu/O0lNu5lJi/TzxHQz7Gi99sVsZe4BttnKth1TH2VYaQVCrxOsN7+ap0w3wNk4ym3Zc0qRfBCjvzw1ig5aGEgG+cJYUe5Pj4/0aEgZTswxZbj3sPcpTP1cZDsyEIBOVvI0lyHSkRPX0/JSax2cQI0aL3TYuoNSPMgVVhROiQM/g/7ip0uJPLWhl9O3A1kH7YJcmYUaBAsvlf4jVxJsegQiQN8C+j19hi9TsQa5qiZakDT1Hb4sYP0uXbePPhmymP7lxb9iIM4xktrAFKFDyd07wRo0apkyrQBJCKYJYdvqnhfGqZc6dKuw3eT5cUpS0ui5DKWDBYv/Q/AAyFpLQ7McBu9AwG7tkErGFz1I7l3PZtDN7VKVlW0znODr75Z26XTsZGCMS5r14W8e/gt4YXoyNIovXEyzVl28bOrQFW1AgoU2zBygw4/e9S0SlZmHHdX/uU9HFtLtndLpwVezCeZTzIKLYGXUwN2sfKTlQRUApBN6aRxOnKlU99x1zUeTXVtU05Zsp/tfzlZEE5bxMWV9a/sU9ZGA1bQ6werxxRzHR0HHFLqtQ4pa9cfmM0CeMi1WGkN14k+P/0LXNx+jiNblavcqPG49xQcLLMbXRklab0+2Q4/A7gNnaphwgDkWkPJAB7yc8TGgm2FIyC2j7XtPBboraS8MCNQgWBjD0Oy1ASMmWGJqRarM8j8Z4l1x3Q5OvYctVasHYaU8nsK0xTDTkGTrAY9VVp0+MZ/y8AWz79OgcJ1Sw8QHDO5BerVmE89r12x1ZdlBqtcqRX211Twa3hyWYEG6Z+UqB6t8IIl7oHsWwTbVfYjds9W0HhYFQAkahkHrtkymRavNp0NhYwzSKOjxYOEGdOigP+Rp2grTgpgebN9zqs+K8+FF1dX7kRMX1Mq8e54fR+9/v0DpZUGStH6Lw++iq6QPW5q3hnteHEfvfeeaIoRB0I8HO6a8ucXXPp+tiNOdndOVtwPON6ZYufnR4IUE/5GeAqRqkEJIiG4E8N+HT8mkKWVuCvAg0DOX7iBI4WsTcB+NnlRCP2S47FsNzV6vZmmEnNcG2ciqa0qwYNeo34jlyvp2bYcL5dCePy92SrBYkmWW9hq6lGCturZh6br91C9hGX2e6L4yrrbtRnJ9TIPOXrGTWn0wWUmMRuSst5zy4PPAywXGQWGXClavO/SaShPnO8wIYBoF0hUsicfx1h9MVhHtO7bzVNr2o6lqmuWuzmk1FLiHZK5VkgXuzyq985l0ZRXe6ni48pUEy4uZBqxSfe3rpfT8oLnUbdBcemHQXHru09mO/YFz6c1vFtLDPSbQTW1TTM1h8Llt2XWS/to5lRp0GatI2oGjnnWCNmw/Trd3TKHh44OzkpfHFewULyqs9oMdqb88NbqG8dva9A9nzwNHuqwumxGs2rRvrFu0/gD97pEEOnPenp0uY33ZjzwE9hw6o95J7CCaVxvC1lVC7jpFviBF3brnpCXpwpQ//GRiYQok/zAAzTpWSIdkr6ORucW0Y59IrSLvDqjdiEwJFprEVBCkQIEI+KiEj0Fv0RfFbKtx4WbuPayIho9fZ3nDW9WN1nx4cccLHBbYoesE3RMoksNQ6IeGL3b9HOE9/s5nM+jGtklq6gRTNqgD3SpYJ6/fytFWvVaJhHiDsszuyEMfKI+yUJCHBMaoEDo8Z52yj6X3abZ9R6c0NT1pdiyceSzB8jRFiPHB0CTOHRHuhK5ccaT4EsX0EqzcY6oRhio9KUBv3nVCmUmBoqu3kDB+vbK6b6bX5a1uJB7/PHG5kgAGcmzQm4LvNg5YuAFfnL4GfCRC4fnwcc/T2E+8NYFavu9aKOJrP1I+chGA/0LoJ6dM20iJk0vdpFou0lWs7GjhuQrJ1Pfpq1Q6eNxqp24VEysYIh02vphSp5YFTC0mctGL35FZEixA0nd4IcH5ZDSFr5JWKqVrbwqy0XROnsYKcnVj22S6qX2aUuqvrLqibPXAOSkMK8I58FPvmK/W2rTrOD3+1kRlEK+i6rKqZ5XCZhYHdh7t0D26Ql8kLaeb2qbStr3u07F4iDTomqm+7riuMT188oKDCFYbNDUeD+e+XYLlbYxw1owHKXSDvktzN0Hira7Zcei6YQoRenJYTRgLoUHXsWoFs91zKd5yhLxZ2saKPt0UBGxgwU2UL+FcxSX69weHqf8RPkSwenbNxsM14qoNh+hPzUZS2bbAmq3xZaxSNvgI4KOpZOsxZX8ueVo5qTjVpRTPZAtqNkymlJQKOqvj19PQ8cUE59Gryg7SpVoYMw3+mUoPgUDAI8GC3gnsYrHybSA6DGYbk+Zvpb4JRQG3zRXMMdem7Wt0TU2tQFoFG1NmATooWP2XPKXM7LByBp08tVRJVnTpCiQjsOrPMX3GBvohY7X6IkMK6+/wZYgU1q3he3CPQT8FFveR38ZiaTsG9MZXcwm+DfHAibSgpghfgxJ+iqUOlt0xQ3oLHS3o6NiRUHlqt9fPi+j2jumKsMHrgT8GOz21H45j93XPpPe+X2C761c+m6UUz9mrg1nFf3tgqNt937XfDIKkzJeAZx+mLqEEf33z0fRfTUcoK/SwRK9HkKs/Pz3al6albAwggFkXrI5fXnqQVmgRi6yw0p3j8uIDBNUbCfGFgEeCBSiwsgb6WJFOsrDqERbbx82MLolbbW43TF1gahA2qjwFGAgFSdD0f53FVRvtM5Si+Y1YhdU+g25om+5w0Nyq2llzK5hwSFUK61BaR7ytQ6qSnGFK8dYOGZS3wNwFDJSXb2iTRM3fy3NzKeLw4beObmqbRu9oisjOgUXABkuwIHk6drr2D0c44sbqNSi/+7uMf/WGQ2r1G2yUQeoDMxcNnxunHu7GKdoIgND2EPCVj3sK1tHtho9+WkR/fnKUpYQUBGvq4m3O5uAm5zMLggUH5I+/OUEZdT17weVoF/+ZTr2n0+8fTaB3v5tPWEAIfUezCJtaEgQBIPB8ktivkjvB4IvQCpCxMzdSv4QVtOvAGasiYc3feeCMIlf/jDOTDPD2fmPbFGUDyNMFeLja1ACWxpuFXQfPqJcHiBMWCGDacdNOi7jrOMGoIl5GeCFCerLdi3LmW1/PVasMseqt5Qd51PajKcqyOciBN3JoNt5Q5YFgNXsjV5GiL5NX0M+Za5UTV0x9QlkVqZ04PHsdDclao6aV0B5MCcCBsLcVafp5gjz9Wn5Y6brBSffs5buUeQZIGmFKA1i+/sUcWr/5SA2jpHo7kbqNqRfoqMHkBxyG2w2vfT7H1J4W9OD+/YFhyogot/VsX2uCBZMkkFIhopwEQaA2CAjBqg16sVPXqwSLTxXzxnCNEyj7WNxubdMd+xySK9h0ireAlyvc2eTO2ezx1B97I1cRGk9f2HD3ASV5SLTshGZvTlAky+5HOyzvvziogKBo3KXfTMKKrs273XW27PQbyjIgWFjdBjtedVulUv02SFMcaesUqqvFeq1TSY8op8q2dtS585lxdGPbNKrTIknpnGFa9+8vjiNMvXrSowKxgn2onj8vUhIrrIyD8VY9QJEelsZx/e7olK4kZGs318LUgd54CLexohB4/+fDw5WuFHT8vAXcf//z5CilUKyXhQ4mCNbq8kPObJi0sJJgwVckE6y+wz0rwmNcn49ZTvmF8eFA3gmgbNhGQAiWbahiuqBtggUUMmaWK5LlTWIRKsQwDpC+Qb/EH7kCxpjzv7ldulrR4glz6P7A+ronS7awuYQXdO+hiz01pY6tKD1Et3RI89qv14YivABe3jmzN9OYScU0emIxjdKit31n2UnFagUabIKlTKlefZRXogwLNuiSTje3T6d7X8pUq912HzityBQI1fEzlcqa+xtfzqU7OqXSTe3SqeFzmUr6BemVMYAMLis+QF36zqA7OmfQXc+m09qN1vbHjPUjaR/2h2Cs8/8+PFwR8eItnp1Ct+s5Vdkb088BZO0/Hhzmpp8GN01WBAt14ePwCQ/ue7h9GMeFzTIYHzXzkcrlJI1fBDwRrN/Uf5nyF5bELzhxdOY+ESzgMnZGOfVLWE4waBnOkLdwm9IN+2yMb0qr4RxzMPp+7PVcatgtkzBdaBbyi3bQnc+MJTsOQ1/5DHax0tRSY7O2kMcWxDE9eNiL/zarNiTfgQBcSMEmzr3ds+iWDhlKygh7YtD5uq1jKt3acayyot/k+UwlLYHtK0yhtfloMoFQmQVIV+Co9q+dM5SJjLWbok+ShfOC8jDclkBf7XePJljqWaHsm1/NrWFvDSQVBAv2iTi0/nAyDUiwXkXY9uMp9PpXc7m4ZQqzIiztgu6YBEHAiIAQLCMi8bnvM8ECTPhShkI5xORG9yjBhhH9gVT1H7FCjSPY/UV6+/sOn1VSDVhDH5HrsP2FKSN8wcMWGJwFd/pkmq3TQJ0Gz41TJhegz3bqjKMdbq9w3X5q2HWsspGVNt18VaKtjqSQGwIwjTFj6Q4al1+ulnDDOjwI8biCcnUdcZwDvB/Ua5VEs5Z5np7CcbjbwZSiTjK4nWhKsUij33Brm3yYeob+lh4On7igCNapcy6jn/BNCkOg2bM36UWd23YJ1u0dUtVqQkiy4ApMgiBgRMAuwYI0S48ffJbl3P/t395WzbbtMcyZx2VxoGzL/hr5yHupZ5JbfuHqrcbhyX6IEPCLYGFsWAUGr98w45A6bYPH6adAnAsMiMK1QL8Ry5R+Bl76EhwI7D50hu58BgZDU6keVvy1xWrAVLqhbRp17j3DJ5jgguWFTwvUqkKYT4CuEFYQwtQDlODv7JxB4yx8tvnUkRT2CwE4Vv/785nU9sPJyoipp0YgAYLhWZg/8KR/56mNSDj247jV9LtHR1gaDoaBT+hu6QHOpP/zoeF6ltqGE+0/PDaCpi/ZUeOYHYLV6+fFBP+F0bxis8aJS0bAEfCFYB084rDgDvJU78FeaiyjsxYpkmQ2MJRDaNr1O2rQYpBzm/M55TL6viosPyFDwG+CxSPEirO+w4sIzpph4fZCpWuJM5epTXqh4hLBThMkZr2HFdK8Veb+3GrTRyzUxQt0zKQSemFgAb04aJZKV9dCB2fr3pNK/+XFgQXUbcBM6vZpPkFR3XwdYiwgGD3nAEnXDW0z1FThmXPWhkYPHjunzHM07ZFrOaUYLWd9e6dU5Uo8ahf/AAAgAElEQVQIrkuM4b7uWdT9X7Pcsgf9UqRWarplVu98kbiC/veJUbTO4PPQG8GCbaM/NB1BnmxvmfUnefGHgC8Ei9EBEQJpQoCOFhMjMwkWjhslWNnTHK7hUE+PLAnjfiQNHQK1JlgYKlazYeoC0iz4aIIhRU8K1XZODyYFYCoAPvWg8wUCZ6VnZKe9eCgDvRU40HXEilqfMhzcutrz7Cak1p1JA7YR2L7vtFJ4v7VDijLXYFURhoLh5uexNyZEPcHqNiBfKb5jOtAYsAign7byDysIYRS0Sz9z6S2kTze2SVImQ/RVsN4IFtpr0DXD2L3sCwI1EAgkwQJZgqSKp/qwD4I1cHAegTxhHySMA/YlRAYCASFYfCpwEAxzCVjZB4kTVvdhKb5dtzWwJI7ysC3UJ8HRDpSA560yV+DmfiUVBOINgfIdxwkEq+3HU5VCuNn5Hzh2nm5um0RNX49+CRbOD/4u4V8Q581eB0CQrntqlPI4gDKL1+5T5Am6Z54CFmvAvyZIFQdPBGv8nE30x2YjldNeLi+pIGCFQKAJFiRbmEpk/SoQLCZXIFTYxrQiAvZ56hBSLRAxCeFBIKAEi0/h0uUrSoz+ZdIKRbb6j1xJfYYXUe+hhdRryFL6RKWFamqR9zHN2G/kSrUy8NMRhTR18faoNJjIGEgqCAQbAegD3dI+1VJpG05mYXcLRlFjJRw5XqE8CEAPCt4J4I8RK/ogqYPHALi1setwGYrwaOfW9qnKaC4IV/3WiWobq2T1eF3z0UrnNFZwlPMILgLeCJYujeKRgCSxJArHWRKFqUAmU0ywWJmdidQPYwqc5UHEkI/6POXIfUgaWgSCQrD0U4BuEKb74JgVUVkJ33WCyncep407jzv3cQzlolkZVz9v2Y4+BCANgbeCaIi7D55VNp5ubotFDcn0zrfzaeueU7T74BllIR7kCqvd7nspm+D4e9+Rc27npU+NRduVwthhYBg2re7snEZ1W4yh9r2m0axluwgfd74EPI/6JSyh/iOWeoyfJcanrT1fsJSyLgQ8ESxXqdpt6ZIqXn1YuxaldqARCDrBCvSApT1BIFgIfPDjQvprp1Sq3yqRbmhdHds4Ukg2jJHLmOajXhtXHb2s2rZoF8eM7Zntoxz8GoJcQYID0w03tE6iW9ol001tk5REBysIIZWBJEZvA/pHHw92TCcEC0tpVxCIZwRCQbAgxWJJFVJejRjPuEfauQvBirQrIuMJGwJTFm0juAB68u2J9MRbE+nJ6ojtx00i8j0dc9Z/272+3rbeLufrecZtLsNjfOqdSWqcyNcj+tb3YaGc68KsQbgNBYftIkvHgkAIEAgFwQrBaUgXtURACFYtAZTqsYUAVpjFQ4ytqyZnIwhEFgJCsCLreoRrNEKwwoW89CsICAKCgCAQkwgIwYrJy+rzSYWNYF26co0uXPRNIdXns4uzClB6RDTOxcM6MPLZEJ1dWLg9T+VRBkuGJQgCgoAgIAg4EBCCJXcCEAgbwXoncwu9nrFZrkIAEQDZwXJeXrqLpkG2mCj5umSX63kaohAsT+jYO3a6wuVr0F4NKSUICAKRjIAngsXPVaQwuxALAe8WnI8EdwTCQrAgvcINiChSLPcLUps93OCQUuk3OsgWrzTRCRa7X9DJGPrmsrobBh4TH9MfCuhLJFiMkH+pp4exfy1KLUFAEAgnAp7+0/zM1D9+wzlW6Tt4CISFYEF6xQRLpFiBu7hMrJDydCC2mSwxwUIeEysmTRgFG7PTt/U2mVghjw3iYVsIlv/XcFbZCfVfyFt71P9GpKYgIAhEFAJ2CBYGrEt+8Cxl0oVnNgI/n/Hs5Tw8exFhoR11YAMLgY2Tcj7n8XOdy6nCWtts6R19szoJUuwjoF+0gcgGUrkPfqfohk55fBgzxsftoy3OQz4inxOPKdbSsBAsvEyYYMmLJXC3FG5YBP6T6B7ZcYz/DFyOe+Z9pPqfAfv6Md7nFPWxLQSLkfQ95f+Bpwey761KjVAgoL9UQtGf9BE9CHj6P+vPTCY/ODN+rvJxpPpHLfYRmJTh/sOzF/l41vM29hFBXpAin4mb/g7QP7K5f7SJskyEOB/vBeSDPDGRwz6752HCpY8Px/R3kG4MFefNY0GdWA1hIVgAk18ssQpsOM4LfyYE/gNgH38IBGzzDc3l1IHqY1zGE8Hi8nqKtoRg6YjY32bpFf8X5GPDPnZ6Sf3Fwvn6A5/zAp2Goo9Aj1naCw0C3ggWnpscWSqEfbPnL5dDCtLEBIvPBPnI4/8B5xvL6fuooweuq/fFZTgP5AuByZqZRAvH9X6wj/poXydtqMsETzUaoz9CsGLowvIfgm9q7OPPwPu48Xmbb24WQXM+t4GUIx/jOroDUZTBn0eC/wh4ehj732r81NRfDvyCCgX5CUUf8XMVY+tMPf2nrZ6ZyOf7F2hg3yyYERjk8f+A6xjL6fvGto11uQ1OWRKl12PChGP6f0HvB/VRB+2jDEvs+MOf24/VVAhWDF1Z/ebXiRPf5DwHD9LFx403OqYX8Sdg8TL2EfQ6+ANxQJ/8BcZ5kvqGgKeHsW8txWdpfjnoD3l9W5fo4n7Vp134XuY2gCDy+H/A/ymkekQ5vY/4RF7O2goBT/9p3Ee434wB+binOGBf/6jlexUpjulThLjH9XsYbfA+Un6e8ztAb5vbRR7/N/C852c/53G/aE/X8cWY9f8Cl9PPA3WYXKEfbIOYxXoQghXrV1jOL+IR8PQwjvjBR8AA+UWCoeDhbXzgcx6OG8vyy0XP5xcEv9yMp4j2EPSXirFMJO5fu3aNroY4RiIOoRiTp/807h+zj1Lk8zQcxmj8qGVCwvcnS5BwHyLwh4R+frrkietz2yBQep8gYZyHFP8JBO4H/weMCYE/0Jl8Ydz8v8BHO2+jLLYxNpTl/5ReXjUYoz9CsGL0wsppRQ8Cnh7G0XMW4RupTo74haKTHzzgjRGjRZ4ngsUvGLxUzOrrfYTv7L33fPnKVXpuQD7VbZlEdVslhzTe1j6V3vxqnvdBxliJYP6nmWBFG2T4DzHB0hXeo+08fBmvECxf0JKygkAQEAjmwzgIw424JnWChcHxgxwp7/OXtj54HGeCpZMlfoExweJ91GWyhW29jt5upG3f1C6F6rQYQ3VAsFomhzSqfluMoU69p0caLEEdTzD/05AQYYot2gIkZCz5QsrSsGg7D1/GKwTLF7SkrCAQBASC+TAOwnAjrkkjweJ9Jlgs1cI+R5wEf0Ujj6dGkM+EigkWT71wXaQI0UCwZi3bSXVaJFKdlmOoMgyuyd79br4idnVaJtLKsoMKt3j4kf90PFxl7+coBMs7RlJCEAgqAvIwDiq8cd14twH5Snr1dcrKsOHw0eCFagwgW/ES5D8dL1fa83kKwfKMjxwVBIKOgDyMgw5x3HbwwkAHwfoyaUXYMPjghwWKYL3//YKwjSHUHct/OtSIR2Z/QrAi87rIqOIIAXkYx9HFDvGpCsEKMeDV3cl/Ojy4R1qvQrAi7YpE8HjgmFuccwf+AsnDOPCYSosOBIRghedOkP90eHCPtF6FYEXaFYng8cAxtzjnDvwFkodx4DGVFh0ICMEKz50g/+nw4B5pvQrBirQrEqHjgeQKDw1EkWIF9iLJwziweEprLgSEYLmwCOWW/KdDiXbk9iUEK3KvTUSNDJIrJlgixQrspZGHcWDxDEdrbLohHH176lMIlid0gndM/tPBwzaaWhaCFU1XK4xjzVt71EmwsC0hcAjIw9g+lkYbV6hpxx4VDDPC1lWwghAsa2RlFaE1NnIkthEQghXb1zegZ8cSrIA2Ko0p4iow2ENAJ1ggVgh2CBYbCbXXi++lhGBZYyYEyxobORLbCAjBiu3rG9CzE4IVUDidjYkEywmF1w0mWDqp0reNVtfhIoedzzLJ0t3doEPOx7buhNbYFpMo7k+vx8fQH297PZkQFJApwhCAbNKF/KdNQInDLCFYcXjR/T1lIVj+Iue5njyMPeOjH2WChTwQGZAdJjx6HraNZXXig224yuE6fIynErOnrVTts69CLge3O/+vvTNtkuK407i/gT8ByBt+JTsc2tgXuy9sh/VqdxkcWkfINnNICBDWYWuxrY2QmWkYcUgsQvKhsGSLOUDCAoQECBa6ezg0hMQxCAQCBhAMAgTiZi5GA3PPf+Op4d9d3dNHdVdWd1X3kxFFVVdlZmX+sqf1U2ZWlt4Px5Awvab389M71ihYVvMU/B/+TRccuS9vSMHyZbP4s1AULG/ahT/GzrmqxCAF5lRBiFR4cA6ilLzZz+udEAfpNT8VLOzRC6V5Yq8B1/BZr+l57HENZdF87NeKeUzBKg59/k0Xh7vf7krB8luL+Lg8FCxvGoc/xs65qhBpCpUeFRv9rNd1j/MaB+f0Rc/oodJj+/CgSlQugqVDitqrpfcu5p6CVRz6/JsuDne/3ZWC5bcW8XF5KFjeNA5/jJ1zTRash6YtjPVYIRcVKQzTtZ+9YvUq4Xyq3iV7XJ07pRKG9PY0KlzIy36sJdd0Wh49X+w9Bas4LcC/6eJw99tdKVh+axEfl4eC5U3j8MfYOVftJbKngNxAhjTopHbIDiQLQYXJHk8FS6/js33OFc6reCEvnVtl7+myMr8vdvZjlMEPgYJVnFbg33RxuPvtrhQsv7WIj8tDwfKmcfhj7A1X5ipCwSrOt4B/08Xh7re7UrD81iI+Lg8Fy5vG4Y+xN1yZKwWrWN8B/k0Xi7y/7kvB8ld7+Lo0FCxvmoc/xt5wZa4UrGJ9B/g3XSzy/rovBctf7eHr0lCwvGke/hh7w5W55iZYP35yvTxQ0eB6m/ZcfGkLtEG2ldzx8vhoe1dJNRf/pkuqOfOuDAUrb3Tll5CC5U2b88fYG67lnOvdgWH55OjX8h+/2ShTpq2URSsPZMWBuA8+usr1Vl23PeFe6QQLYqUvkS+195vybzrhK1C2HyhYZdv0uVecgpU7Mycp+GPshBLjOCGwZvspefDR1TJ1epNMmdZgyRUEa0pFg/xz5Ro53lH4F7WnEqzfvdcRe3m8/q6U2t5JezFOaROgYJV2+xqtnf4AGs2UmfFlz/wOGCHw0Ix3EqUKYpW8VTTKzPqIfHb6xqR7PvPyLvnZ81tcb7V/3ZuQdyrBQoRS7sFKAMAPZUug6IJ1o+uuNH54QlZuOh7b8Bnnr3f2S1fvvbJtHL9VnILlTYuAKwMJuCHw/Z9DrlIIlf1cRbxHa2pFs+w5fDnhlj+c/Z5MrWhyvf3s+a0J+aYTLI1UinOwtG7clzeBggjW6Oi4dHzVLe/vOitLGtpk7tIdUlUXlepQVB5b0CLVdZFJm3U+FLXiIT7SIX3vN4Pl3WJFrD0Fyxv4FCxvuJZLrv/53KascjV1erO0f3lb/vXxtbG4GEYsRMgmWIUoA+9BAsUg4Klg3ekfklfXHJaZCydkqiYUkWpsdeHct1BEkL4qFJWnX9op+49dlfFiECvje1KwvGl8CpY3XMsh15PnO2VKRWNMmlL1YkGujp+Lz736tyfWWb1UiPtSU1sMU9edAbnVfdf11tM3EMsTBxSsBBz8UEYEPBGsU+c7Zd6KVqkOteQvVFkkrCYUlScX75DmLe1yb3CkjJqseFWlYHnDnoLlDddyyBX/s5pKqmLnpjcJJMweWtouyk/mvmelm1rRELtkaojwv36/JZYnDihYCTj4oYwIGBWs3v5BeanpoDX0l1cvVRapSplnKCK//ENY9h67IuPj7NPy8rtLwfKGLrje6hvmRgaOvwP6TfzuI3haMD73Cr1VDz+1YUKepjfLyfO3Naq137DzTGKPV0Wj3OqemOe6amu7hN7ca211b+yVP689In9697Octw07ziTck4KVgIMfyoiAEcGC2Gz75LxU1upcqjyGAPORK1sa9GjhKZhrt/vLqPkKW1UKlje8lSv3p0r+0X1TbazfxO8+Eh8enDp9lXz5dY916Se/2iCnLiT2XK1vSZIrS8wapP1cooRp3qb2FCxTJJlP0Ai4Fqy+u0NS//d91vyolD1MNgkqxHVI3uEUjyAHrWH8WF79j4Mfy8YykUA5EogJVkWjdFzqTotgbfR0bN6VvccLa2VRsNJi4wUScEXAlWD1fjMklbWF763KKmqhqDRuPiEoH4M5AhQscyyZEwmYIPC9R1fHhggf/PnqlFm+GzmdOCxoG1LEBPkbnd72+v/utVarjL9Zvjtl+XiSBEqVQN6CheUSHluQ5xOBBejVwhOHKB+XdTD31aVgmWPJnEjABAH8ztl7pL7/i7cTsn3hLx+nl6tpK+WfftqYED/fD1hBfs7ilkmbNZkeTzlWNMrRMzfzzZ7pSCCQBPISrJ6+QXkcSy8UQJTc3gPlRHkZ3BOgYLlnyBxIwCSBzt4BwcR2u2ThVTkIM+ujCeftcfTYvkxDvuX60Rw8kRhfxFTztu8x8Z6BBMqNQM6C1X1nQGYuxOKgPhwaTFMmlBflZnBHgILljh9Tk4AXBH7xwrZJIjV1enzyu1107McPTHffe4VJ9ZnW4dKnGr2oN/MkAb8TyEmwsHDoxKrrZuVqYgFSrNqOhUijnkyYR94oP0P+BChY+bNjShLwkgB6rezylPW4okludrmfe3Xi3O0MvVcNsnF3h5fVZt4k4GsCOQnWwr/tM95z9fr6I7L/2BW5fKNPvr7RZ+3xGedN95Kh/Az5E6Bg5c+OKUnAawJOhurwrsE5i1rkdo+Zd7ymFayKBnljw+deV5n5k4CvCTgWrK17zhnrWcJSCpgUOTw6lhEOrq8Jn5Iqa30t971m6Cnbsof/R5UReoaLFKwMcHiJBHxA4JOjX8u/VK2x5mXhXYOxuVEVjfLvv94oN7ruGi1lSsGqaJQ336dcGQXNzAJJwJFgYYX2iUVE3UuOtRhojo8FX+vstxYRNdGjhXrwycL8vqsUrPy4MRUJFJoAXh+G37kZf5iYn7Ws+aAnRZgkWBUN8vcPjnlyL2ZKAkEj4Eiwlja2uR+uu/+S5rGx/F5ng3RPv7zTfTnqwrKk4UDQ2skX5aVg+aIZWAgScEwAS9VgPhZeYeZFOHHuVkIvGeXKC8rMM6gEsgpW+5e3Xb9bsCYUlr+sOyJY9d1NwCT1yloDy0OEooJ6MeRGgIKVGy/GJoFiEzjYfm3iKb+KJvno0GVr7hXmX5nYunoHZN6rE4uI4knClZuOF7u6vD8J+IpAVsGat6LVda8R1mMxFaIHLgjeO+h2uBD1YsiNAAUrN16MTQJ+IPD7P+6538vUYL0uBxPdTW3W04oVTdK8pd0PVWUZSMBXBDIKFhborAm5XfMqIrs+vWSs0uPjYmQFedSLC5Dm1iwUrNx4MTYJ+IVAy4GL8qPZ62TKNKyPhUVBTWyN8tPfbpabhifO+4UZy0ECbglkFKxXVh9yve7VrBfN9V5pZaP7LxroxYoI6sfgnAAFyzkrxiQBEiABEihvAhkF6+mXdrkeipv9Yotxwp8cuWJAsMKC+jE4J0DBcs6KMUmABEiABMqbQFrB6u4blGrXw4NhWfCm+cU9r9zoc92zZs3hCrUI6sngjAAFyxknxiIBEiABEiCBtIK1fscXBhYWjcjq/ztpnPLQ8JhUzt/uuncNC4+ingzOCFCwnHFiLBIgARIgARJIK1iLVxpY+6ouIqu2mn+6xJRgoRcL9WRwRoCC5YwTY5EACZAACZBAWsGas9jt04NY9T0iDZvNr40yODRqZoiwLiyoJ4MzAhQsZ5wYiwRIgARIgARSClZn7z2pqou4HoJDD9ETBtfA0ub6+Mhl14uf6jpaqCfqy5CdAAUrOyPGIAESIAESIAEQSClY127fNSYwePefaYFZ2nTQiPxNTHSPCurLkJ0ABSs7I8YgARIgARIgARBIKVhb9pwzMMH9/ouhQxHZ3HrOGO3hkVGpqnU/wV17sDDRHfVlyE6AgpWdEWOQAAmQAAmQAAikFKy/fXDMXA9RXdiStXEswW4gbPyow8gaWCpY2KO+DCRAAiRAAiRAAiRgikBBBAsS83Jzm3TdGXBVbqSvrHP/HkK7XFGwXDUJE5MACZAACZAACaQgUDDBqlkQtSa83x0YSVGM7KeQDhPmk+XIxGf2YGXnzxgkQAIkQAIkQALOCRRMsFSEZi/aIcc7bjkvoYgVH+k0D9N7ClZOzcHIJEACJEACJEACWQgUXLAgRzWhqCxf/ak1ZJhuZhbOY0hw2apPpcbAK3sySRkFK8u3hJdJgARIgARIgARyIpBSsD5sxURyM+tgZRKbqtqIPLd8tyxpaJPDp2/IoVPXrf2SxjbrPK5nSm/iGuqJ+jKQAAmQAAmQAAmQgCkCKQXL5DpYTiSopi48se5WKGps/S0n97XihLgOlqkvE/MhARIgARIgARKYIJBSsK7e6pcqD57Wcyw9EK4Cbagn6hukoOtRcX9KwICBBEjAGYFvfWeWpNqcpc4cy57vAz/8H1m39WDmBLxKAiVOIKVgoc6zXvTmiT0VJwzNYS5WzYIWwWrvv5wfjm34jPPWdY+HKlHPoAVKRbzFyCLOgkck4JTAw5XLLdFyGl/jLXhtU9p0ECzki/DW2j1WvIemLZRrN3s0eco90oVbzb+zNuXNeJIECkggrWBhHpTKkMk9Jqw/tXSnrI2clgMnrsrdgWHpvzd5w3lcRzzE92qi+6KVBwqI28ytKBVxjmQRZ8EjEnBKIFmw2s9ekW//4FlLiiBHGh6Z+7p1bubzjbL3cId1rD1V+GwPdsHCeUgTziFfhBUrI7H0eg/Nyx5P74lesGxyZr8/j0nAbwTSCtb6HV8Ym+iOnqi5S3bI0sY2ud2T34uVkQ7pH1+InjUzk9/Ri4Z6Bi1QKuItRhZxFjwiAacEkgULggMhgmjhGPKkooM8IVgITnuwtBwqUPY8VLzscbQHC/mrfEGwkJ6BBIJKIK1gdfcNSrXL5REgMDPro9J66JIxPvcGR2RZ86dmJCvUIqhn0AKlIt5iZBFnwSMScErALlgqTSpD2EOo9Dziak+Snkt1H6RDXHvQPHEO4qS9ZDivUmU/RjwVO3tae548JoGgEEgrWKjAM8t25z1MiCG9v7531DMOpy90ya+Wult8FPULYqBUxFuNLOIseEQCTgmkEqxUadGjZe9JykWwMMkdkqQT3nGsw4p2qUo+1iHFTPdKVVaeIwG/EcgoWPs+v5rXi5Ura8MSPXDR87qOjI7JnEWYDJ/7kCGGLVG/IAZKRbzVyCLOgkck4JSAXbB0WBBzpBAgNgjoScI1vY5zOo/KipD0D0RJe7BUrjDJHUE/oycMvWPJUoV89T4qWIiDjYEEgkogo2ANDI3IjPnbc+rFqlkQkW6XL3XOFWbThycE7zrMZTI+6oX6BTFQKuKtRhZxFjwiAacE5i1amyAvGK7T4Tudb4XeJj2n86KQP6QJ4qPDhnpPFSLsEUeHAPW6ipXuIVQI2lOF88gTPV64L+5PwVJ63AeRQEbBQoUaN5+Qaoc9RDNqw9LZm98kdrfwXlmdw7ysUMSql9t7Fiu9SanQ+Q7Fqovb+5pk4bYsTE8CJEACJEACSiCrYN0bQC9W9oU/0YMU3e/9sKAWPHk/PDImTy5xNicL9UG9ghpMSoV9qCCIPEyyCGL9WWYSIAESIAF/EsgqWCj2O9tOZZznhFfd/PHdz4pewzv9Q1KV5clHzNdCfYIcTEqFXbDQLY+5ENqrpSsx62edoIpufE2ncyzAE13+OqSgwwU4j+EFfMY1HRYwxd8kC1NlYj4kQAIkQAIk4EiwgOnZ/03/ROET9S2+IRndfyHjxHzUI+jBpFSoKIGJShFESqUK5yBFOu8C8ZBG5UvFSdNj3oV97oTKFaQs0wTZfNvEJIt8y8B0JEACJEACJJBMwLFgXbn1jVTVpnhaLxSRHW1fJedbtM9j4+P3FyOdPKyJ8qMeQQ8mpSKVYIEPRAnyhOv2z8pO06mU4TyOkwVLr9v3JnuxTLLQunFPAiRAAiRAAm4JOBYs3GjN9lOTJrw/Ue+/d/ml7MUKRazyuwXmh/QmpUJFCfVSCcJxJsFCPB0aTE6va+YgfXKe1gnD/5hkYbhozI4ESIAESKCMCeQkWODUsOl4wirqc5fslJGRMV8hDO+7mDRMGOynBpPhmpSKZEGCPCFkEyykw7CfXcr0GHtcR9BHsnX+lp63Lhr4xyQLA8VhFiRAAiRAAiRgEchZsM5f6ZHKuviaU1V1eHrQP0OEQ8OjMntRS8KaWCgvyl0qwaRU5CNY2ksFkdJJ7WBrFywcY30bu4TpdZPtYJKFyXIxLxIgARIggfImkLNgAdfOtotSHYpLFl6LgyUaxovM8sxXXfLU0l0JcoVyorylFPwoFbpSs3L2QqY0b/vejyzs5eMxCZAACZBAeRLIS7CAqmX/Ramqi/cU4dUzL7z+sdzsLs5Co5h3VWkrD1Z1R/ki+y6UXMv6USowcV2lSvc6LOhlA/iRhZf1Zd4kQAIkQALBIJC3YKF6F672Sk1d4pOFeAXN5tYOGR8vTH/WvYFhmffqRwlzrrDWFVagR/lKMVAq4q1KFnEWPCIBEiABEvAPAVeChWp03RmU365oTViIFILzzLJdcvTMTc9qendgWN54/3Opqk1ajqGEnhZMB49SESdDFnEWPCIBEiABEvAPAdeCpVV55e1DUm2b/G69eDkUtURrXcsXMjpm5knDc5d75OXmgzJj/raEuVaQuicXt0jHpW4tUsnuKRXxpiWLOAsekQAJkAAJ+IeAMcFClXq/GZR5K1oTJsBbolUXlscXRqzttXcOy5mvuuXS9TsyOpZ5GBHXEQ/xkQ552CfXI2+IVWVtWP4RPl30SfaFalZKRZw0WcRZ8IgESIAESMA/BIwKllbr5PlO+e8VH1kyBAFSydI9XgxdVReRmfVRmVUflcdCYXlr43F5e9tJa4/POI/riIf4mlb3yBfXmre0y73B4L64WZnlsqdUxEqig6sAAALpSURBVGmRRZwFj0iABEiABPxDwBPB0upBtF5955DMmD8hSalkS4Wp2posDxmbLGQax0ofisqcxS3y4Z5zMjA0qrcqqz2kglucQVk1PitLAiRAAiQQCAKeCpYS6OsfsuZGfbD7rDy1dKfMrMfyDlF5bAH2KlWT9xPX0ZPVYqVD+p6+Ic2WexIgARIgARIgARLwJYGCCFZyzYdHxuR6Z79cv90vDZuPW6/fsfY4tn3GdcRDfAYSIAESIAESIAESCAqBoghWUOCwnCRAAiRAAiRAAiSQDwEKVj7UmIYESIAESIAESIAEMhCgYGWAw0skQAIkQAIkQAIkkA8BClY+1JiGBEiABEiABEiABDIQoGBlgMNLJEACJEACJEACJJAPAQpWPtSYhgRIgARIgARIgAQyEKBgZYDDSyRAAiRAAiRAAiSQDwEKVj7UmIYESIAESIAESIAEMhDwRLC+9Z1ZsvdwR+y2K1ZGBOewZyABEiABEiABEiCBUifgmWCFW4/H2C14bZMlWNgzkAAJkAAJkAAJkECpEyiKYL21do8lXA9NWxjjCyFDLxc2lTP0eH37B8/KzOcbrX0sMg9IgARIgARIgARIwMcEiiJYkKj2s1cskYJM4dh+DscI2vOFz3rOxyxZNBIgARIgARIgARKwCBRNsCBM67YetArxcOXyWO+VyhR6uVSw2FYkQAIkQAIkQAIkECQCBREsDPFBnOyT3OctWmudwzUVrGRwFKxkIvxMAiRAAiRAAiQQBAKeCRaE6trNHutpQhw/Mvf1GA/0TiHgPORK52RpjxakC4GCZWHgPyRAAiRAAiRAAgEj4IlggYH2WmGSugqVstEeq2TpgnBhg1gh6PIOmo57EiABEiABEiABEggCAc8EKwiVZxlJgARIgARIgARIwAsCxgVLe6G82HsBgHmSAAmQAAmQAAmQgGkCxgXLdAGZHwmQAAmQAAmQAAkEjQAFK2gtxvKSAAmQAAmQAAn4nsD/A+DIUu8mMuga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lgAAAEUCAYAAAD3FEhWAAAgAElEQVR4Aey9B3QUR9Y2vOf853zn/G/4dvfd3fd9d22Cs732mrReZxvjRM42GAcccM5gomHXOWITBAaUBZKQAJElcpRIJikgcs45I4l4v/PU6M7UtLpnekaT59Y5NdVdXamf7ul++tate39DEgQBQUAQEAQEAUFAEBAEAorAbwLamjQmCAgCgoAgIAgIAoKAIEBCsOQmEAQEAUFAEBAEBAFBIMAICMEKMKDSnCAgCAgCgoAgIAgIAkKw5B4QBAQBQUAQEAQEAUEgwAgIwQowoNKcICAICAKxikD+whL6Tf2XY/X05LwEgYAiIAQroHBKY4KAICAIRC4CAwfnKYIEkqTHeg/2sjVoXwmWVX/eOvvt394mu2Py1pYcFwTChYAQrHAhL/0KAoKAIBBGBECwmnb9LqgjYIKFlAPIkzcpGJM/riOpIBCNCAjBisarJmMWBAQBQaCWCBgJFvZ18sMkh1N0p0uwQM4gZeLjSI3BjGAVrt7qJFhtewxzq//BZ1lkzEObeh9m/Rj7lX1BIBIQEIIVCVdBxiAICAKCQIgRAFHRJVjYb9BikOkomNQYCRbnoxK2cVwPZgSLy+rlsI2xcHtIedtYzqwfYxnZFwQiAQEhWJFwFWQMgoAgIAiEGAEQFSPBYoJ08MgpU6lRIAiW3oZRWsWkCilvAxbe51SfcgwxbNKdIGAbASFYtqGSgoKAICAIxA4CICtWBEuXJjHZwpnr5Egvg2Nojwkao2QmwTJOQzJZgvQMbXBbvK33yce4DvcjqSAQiQgIwYrEqyJjEgQEAUEgyAh4IlisJ4UyHDEcnez4QrC4DU751HQdLp14QRdLL8vbnArBYgQljWQEhGBF8tWRsQkCgoAgIAgIAoJAVCIgBCsqL5sMWhAQBAQBQUAQEAQiGQEhWJF8dWRsgoAgIAgIAoKAIBCVCAjBisrLJoMWBAQBQUAQEAQEgUhGQAhWJF8dGZsgIAgIAoKAICAIRCUCQrCi8rLJoAUBQUAQEAQEAUEgkhEQghXJV6d6bM8nlUfBKGWIgoAgIAgIAoKAIMAICMFiJCI4FYIVwRdHhiYICAKCgCAgCJggIATLBJRIyxKCFWlXRMYjCAgCgoAgIAh4RkAIlmd8IuKoEKyIuAwyCEFAEBAEBAFBwDYCQrBsQxW+gkKwwoe99CwICAKCgCAgCPiDgBAsf1ALcR0hWCEGXLoTBGIMgTPnquiLpBX09rfzQhbf/GYuLS85QBcqL8UYmnI6goA9BIRg2cMprKWEYIUVfulcEIhqBMbklVDdVilUp8WY0MeWiarvvYfORDWGMnhBwB8EhGD5g1qI64SDYLXtMYzg3b5sy346eOSU8myP1E74YUyBKm+nrJQRBASB4CFw+lxVNblKpBcHFVDfYUtCFvsnLKU6LZOoTgsHyaqouhy8E5WWBYEIREAIVgReFOOQ7BKs39R/WREbTkdnLTI2ZXu/adfvVFv5C0ucBMtTZfTJQQgWIyGpIBBeBPoPL1RSq9e/nBuWgZw4U0mdek9TY/ghY3VYxiCdCgLhQkAIVriQ96FfXwgWCBFCvQd71UqKpBMsO0PVCZad8lJGEBAEgo/ACwPzFbn5MmlF8Duz6OGDHxaoMbz//QKLEpItCMQmAkKwouC6+kOwmCDh9EB+GrQY5JRIvdQzSW2zpKtw9VaFAqYEOY+3mbDpBIrLIIWUTN/H1OLAwXkqD43y9KJeBvloV8/DNqYjJQgCgkDgEBCCFTgspSVBwFcEhGD5ilgYyvtKsEBUQFggxULANggTB+xzYCLGdTjfimBZScb0NnWCZdY3CB4TLO4P5TAWCYKAIBA4BIRgBQ5LaUkQ8BUBIVi+IhaG8r4QLBAVjiyZwj5IDwc+rqdGwsPEyyjB4jrcFqfI52AkWDpxQjnsG/vjfG5DUkFAEKg9AkKwao+htCAI+IuAECx/kQthPV8IFhMifXggL0aCpR/HtpHwCMEyIiT7gkD0ISAEK/qumYw4dhAQghUF1zIYBAs6WQjZ01Y6yReI2AefZTnJFvaZsGEbgfW3MKUICRlWDCLgOPaRr0uwmKhBF4v1tVDGSOhQX5d0qUblRxAQBGqFgBCsWsEnlQWBWiEgBKtW8IWmsi8Ei6cF9ZGBvDARQj7IDiu966SGSQ8U1XUyhDpMsLDNBIpJGvKYeKEfo5kGkDbUh/4WyBUCxqm3iW30K0EQEAQCh4AQrMBhKS0JAr4iIATLV8TCUN4uwQrD0KRLQUAQiGAEhGBF8MWRocU8AiEhWCAIEj1j4OlOE4LlCR05JggIAlYICMGyQkbyBYHgIxBSghX804nNHoRgxeZ1lbMSBIKNQLQQrEtXrtH8jSeDDYe0LwiEFAEhWCGF27/OhGD5h5vUEgTiHYFIJ1ggVu9kblEzHHlrj8b75ZLzjzEEhGBFwQUVghUFF0mGKAhEIAKRTLA+ytkak6ojEXgbyJDChIAQrDAB70u3QrB8QUvKCgKCACMQyQQLYzxdcZleTt0YExKso2cvqfNg7CUVBIRgRcE9IAQrCi6SDFEQiEAEIp1gMWQgWtOLj/FuVKZCsKLysgV10EKwggpvYBoHwZLowiAwqEorgkDsIxAtBCsWroQQrFi4ioE9ByFYgcVTWhMEBAFBIGIQEIIVukshBCt0WEdLT0KwouVKyTgFAUFAEPARASFYPgJWi+JCsGoBXoxWFYIVoxdWTksQEAQEAV8I1qLVe2nm0h21jstLDrgB/8EPC6hOizH0/vcL3PJjbUcIVqxd0dqfjxCs2mMoLQgCgoAgEJEIvPTPAkVuvkxa4XV8D76aQ3VaJtU6PtIj160vIVhucMhOHCEgBCuOLracqiAQrwjE2iIRT9dxZdlB6tBrKt3SLkWRK0iPHumRQ6XbPK/S27jzOBVvOVrruH3vKbfhCcFyg0N24ggBIVhxdLH9OVUsn5YgCEQ7AvFAsFZtOET1WlVLoFqMcZIrECwVWyZRgy5j6eipCtPLee7CJTp7/mKt44VK92eGECxTuCUzDhAQghUHF9nfU5xVdkIM5/kLntSLKASYYEXUoAI4mEkLtjqm9phMeUjrtkqhJs9n1uj9gVdyCMdqG9v1nObWthAsNzhkJ44QEIIVRxfb11Pll5L4CPMVOSkfaQjwvRxp4wrEeGYW7rBFrh56dTzVbZXslGx1+mS6W/eDx66mASMKax3H5JW4tSsEyw0O2YkjBIRgxdHF9uVUWXoVyy8mX/CQstGNQCzfx3VbpTpJk3M60CDBevytCeoCLl23z0XGWibRkrX7gn5hhWAFHWLpIEIREIIVoRcm3MPiFxKn41YcCveQpH9BwG8E+D72u4EIrZg0pdQruXri7Yluo/91wyG6/+VsVQ8ph24D8qnp6zm1ju8ZzDEIwWKEJY03BIRgxdsV9+F82ds97LtIEASiGYFYJVgNumTUIFh1YWqhWoJlJFe4hnc+m0F1WjqmCqFvde3aNXVpYaahbus0V2yVrKYUMa3oSxQdrGj+p8jYA4mAEKxAohljbQnBirELGsenE6sE66a2LjIFUtXu46lUtu2YIkRPvzvJ7YqDR93RKd1JvhwkLJFKth51KxfoHZFgBRpRaS9aEBCCFS1XKgzjFIIVBtCly6AgEA8Eq13PqU7sNuw47tzmjds7phnIFcw3JCpCxmWCkQrBCgaq0mY0ICAEKxquUpjGKAQrTMBLtwFHIHYJVvWqwJaJNGn+Fkvcbu9kRq4cBEskWJaw+XRAXOX4BFdcFBaCFReX2b+TFILlH25SK/IQiFWC1aHnVKdUqm7LZJo4z51kQbvqNlPJlcP4qEMHKzDX6/KVq2SM5TuP02Nv5Kox/nP0ssB0FKGtCMGK0AsTxmEJwQoj+JHetRCsSL9CMj67CMQqwcqYUa6m+VipHb4EJ8x1kKyjJy8oo6HOYwbTDchv/t5kuxBalltRepDqtkw0NVCqfBu2GEMwJXG1WpnesqEoPyAEK8ovYBCGLwQrCKDGSpNCsGLlSsp5xCrBwpWt0zLRKcVSZKplEo2csN65UtCSYLVMps27T9b65uAViVb9QEq2dtORWvcT6Q0IwYr0KxT68QnBCj3mUdOjEKyouVQyUC8IxDLBgg9ClhS5SI6BdJlIr3p8MccLat4PQ38LivKufqv9Hlb392iPnKCvUvQ+ytCUEIIVGpyjqRchWNF0tUI8ViFYIQZcugsaArFMsADaHZZK7O6Ex0mEWibTkRPna4136bZjHggWFO+31rqPaGlACFZ4r1Th6q30m/ovh3cQht6FYBkAkV0XAkKwXFjIVnQjEOsEC1fnoVdzPJCdaqX2lsn06mez6dipioBcUEuC1TKRRuSuD0gf0dKIEKzwXqn8hSVCsMJ7CaR3XxAQguULWlI2khGIB4IF/OFrsPFzY6sVzmHCoXr6rmUSPfXOJDp84kJAL5MpwarWAQtoR1HQmBCs8F4knWCxNCt72kpFutr2GKYG16DFILX/Us8k52CxDcnXb//2NpVt2e/M57I4xpKxg0dOUb0He6n9gYPznGWtNkSCZYWM5JMQLLkJYgWBeCFYfL0qqi7T6XNV1KXvDKUf9U3KSj4U0LQGwWqZSKMmFge0j2hpTAhWeK+UTrB4G8QKpIlJEggSky+kKPfDmAI1cJRlIoWUSRm2UQ4B2yiPdnjb01kLwfKETpwfE4IV5zdADJ1+vBEsvnQvDCxQBOur5GARLE3JvWVS3JIr4C0Ei++68KRMqtC7vo19kCFd4qSTI5ZgIQ+Ry+sEC5IwbpPLIYU0y1MQguUJnTg/JgQrzm+AGDr9eCVYK8sOOlYYtkymBb/uVbpX0L8KRDxxupI++HGhYwVhyyQak+f4yo+h28anUxGC5RNcAS/MBAgN69vYBxkyEizs8zQgJFJ6HUwX8jGupx+3O3ghWHaRisNyQrDi8KLH6CnHK8HC5fz4p0XVuliJBGvvgYxqVWLLZEqZWhajd4790xKCZR+rYJTUCZC+jb68ESyUAalCOS6PbUQQLdbNwj7rb43OWqRImapg8SMEywIYySbRwZKbIGYQiGeChYs4e/kueuiVbKrTIslJthwK8FCC9zcmUesPJ9ORACvOR+tNJwQrvFeOdaswCn0b+yBGrGvF+5j2Q2BJFSvEIw9kCwRKP45tEC1WcucpRFXI4kcIlgUwki0ES+6B2EEg3glW7FzJyD0TIViRe218HZlOyJhQ+doGygvB8ge1OKkjU4RxcqHj4DSFYMXBRQ7zKQrBCvMFCGD3kF7xlKEdSZVV10KwrJCRfJkilHsgZhAQghUzlzJiT0QIVsRemrANTAhW2KCP/I5FghX510hGaA8BIVj2cJJS/iMgBMt/7GK1phCsWL2yATgvIVgBAFGaiAgEhGBFxGWI6UEIwYrpy+vXyQnB8gu2+KgkBCs+rnM8nKUQrHi4yuE9RyFY4cU/EnsXghWJVyVCxiQEK0IuhAyj1ggIwao1hNKAFwSEYHkBKAiHsdqPY9Ou3ykXNkHoxu8mhWD5DV3sVxSCFfvXOF7OUAhWvFzp8J2nEKzQYw9yxQEEC/uwgeUpwDK7Xs9TWbvHrNoTgmUXwTgsJwQrDi96jJ6yEKwYvbARdFpCsEJ/MYzEhk0rYCSw5s42rNj6OsrrEWQMxkPZ2KhukgGmGlAWxziwhXjkYxtBb0+vr45xxWCm8nALJrrBa1sIVvCwlZZDi4A8g0KLdzz2JgQr9Fcd5EYPunQK5ArkCX4GUY4tuetlUBekjKVeKMckCduoDyKFiG09D9sc9G3OQyoSLB0N2XZDQAiWGxxuO/hD8Z/S7YAfO3gQIEoIHgJCsIKHrbTsQEAIVujvBCOx0cmTLplCOUwhIuhlsA8CxtOLKMdt8ja71DGWwXF2p8N1jAgIwTIiIvtOBGKVYPEfR0+dJ21zA3VZRGyzirMYvqT0PyTIlS6GdhaUjYAhIAQrYFBKQxYICMGyACaI2fpzFN3wM523WWqFfCuChWPGKUQe8gefZak2cZwJFh/TU+M4+FjQCRY/2Dhds/ss9y1phCMQywTLX3LElwx/KH/bMH5BcZuSBg8Bfv4ErwdpOd4REIIV+jtAJzaY2sM+JFcI2Ib0Cc9pbDPBMn7g4hiIFE8BYh9Bl06hLutksUSLSRn3xfpcqnL1T9AJ1u7jlcQPN6QSogeBeCJYunIkrhD+ZPyHwjZH/c/LBIv/kFyP97kOp5BS4U/I+0j1fdQ39olxIeAPDkmXXlcdkB9bCPAzyFZhKSQI+IGAECw/QKtlFf15yLpT3CQ/S/HsRNQJESu1Y3qQCRjy8PHL6hqog/b1drlN5KMsB7SNPJaYcX7QCRY64oebSK8Y9uhIY5lg6X9MkBx8lSAPQd/Wr5T+p8K2N4Kl19WlVvo2yvBYeJv/uKycCVLHf3ZuU++f8yS1RoCfQdYl5IggUDsEhGDVDr9YrB0SggUplpCr6Lt9YplgMTnSrwpIC75A8AXDkiOWbDEJAtFB0AkOtjlwOS7D+5wi3xvB0seGetgXgsUI+5cKwfIPN6llHwEhWPaxipeSISFY8QJmrJ1nvBEsfQqO59lBcDhg2y7BAinS67KyJNryRrBYzMwSLNQRgsVXwb9UCJZ/uEkt+whcuXqNQLIkCAKMgBAsRkLSGgjEMsEC+dEjTt6oD4U8vQykWVYEi8vx3L5ZXZRB0JUpmYjxMZ7L19tDHSFYCjq/f4Rg+Q2dVBQEBAE/EbBFsFg7nx/6eAnwi8HXfo0vCrP66AcvOw661r++zcclDQ4CsUqwgoOWtBoOBPLWHqV3MrfQpSvXPHYvBMsjPHJQEIgoBK5du0aIV69e9WlcqONrQB/+1LPTjy2CZUaKgk2w0D4HfUpF3+bjkgYHASFYwcHV2Cq//CUtdy6I8QcLT0SL2zNiL/uCgCAQeQiA9PhDrsyI0v7jp2hS8Wb6dN4aenl6EXWZWkSd8pbSy1OL6JflJTSpZCuhjN1g1odV3YARLJZyQY8FuiMImArBtAoiS6R0ssbTIcbBQYIlBMuISuj3hWCFBnN++UtaO4L1cupGOl1xucZF23jwvJO4YVuCIFBbBI6dqqBVGw5RUfEBypq1kbINMWVqKSVNLnGL6dM3UNH6/XTyTGVtu4/p+rpEyS6Z0ctVVVbSlwvWUIPcImo8dxM1mb2BGheUUuP8EhUb5ZfQP2asoy4LS6nRjBJ1rBGOz91Ed48vVHUvXbxYA2O9Dxw07teoABUTs0xjnk6K+JguwYJUCfYhEFhRGNsgSjgGwsW2JLgt1ndh4sXtcj0hWDoi4dkWghUa3EGsJPiHAKYIrYgVt/hSykYnwRKsGRVJfUXgzLmLNHv5LkqeuoGSp22gxMkllnFo9lr6OXONaRw6fj0NyVpHkxdspVNnq3wdRkyX18mVfqJ2yMzaXfvonglLqdGcjdRoZrGTUDGx4vTvM4vpmQVl1GSmg3Bxvl4HbdwzoYjQJoJZ/8gzy+dx41x8Ilisg4UVVjrBQoMsweIyyONtXhWFPCZYOMYrtXhAnOKYECxGI3ypEKzQYC8v/eDifPjMRSfBgskYCYKALwjsPXyW0qZvoBQvpEonXJ4Ilk68QLZG5K6nXQfO+DKkuCxrNWW47+gJaghp1ayyGqSqydxyapBfSvePL6Lnpy2ngXPW0Jfz19E3i0tp4Ny19Py0ZepYg/wSajJno0PCpZOzWRuoQc5S2nfshCXmZiSL83wiWHoPOsFixXMmVEgRdKunLOHSCRa2zYIQLDNUQp8nBCs0mAvBCj7OwFhwDj7OsdbDnkNnCFN7SVPLLKVVOrHibbsEC2RrSPY6GplbTDv22dcDijWc7Z4PExeUB+G6eukSPZi71DENWD0FCIlUk1kb6O6CMmqdu5iy12ykQydOE10zUZi/epUOnTxNWas3UuuJhdSwoIwaGYhao4IyejB3ierLapz6uPTtgBAsECImS7q9Hx4MS7cgsWKCxQSNXY9wWaRoD/pZHNjYI/ZFyZ1RCX4qBCv4GKMHefEHH+cxSw4QogRBwA4Cly9fpfGzN1HSFN+IlZFgDR672nSaUJdi8fbQ7PU0Nr+cLl8xIQJ2Bh0nZZjATFi7iRrP2eSUWkG3CvtPTlhKWw8e8RkNXn+4Zf9hejx3Cd0zp9x9qnHuZpq4brPHdnlsXCggBIsJFIiRToawz5EJGBMsDEDX1+IBIdUlX1yfFeeFYOlIBXdbCFZw8eXWhWAxEvbTa1evUem2ozQydz29//18+iJpBW3aBTE+Pybtt4WSVZeuKEnF5t0nfasopWMOgd0HzlDqjM0+SayYWHEKCdb36auo6uIV+j7tV9skC2QrIbdMpFkWdxUTmJcmF7pNCTaZXU5P5S6li1U1ldPRFNezaNY0u6qyip7KWUqNoSTP0rFZG+jlKUWm5c36sUWwLFuTAzGNwLYjFYRVV95sDMU0CCE4OSFY9kG+eu0avf/DAvrLU6PphtZJdFuHFLqtQ6qK9VolEmLJtmO2Grx05SpNmr+V6rdKpOubj6Yb2yRRneaj/SZptjqVQhGNQEHRDq8K7EyiPKVDstbS/iPnnOeakLPOK8nSpV2QZk1Z6LIF6WwojjeYJDWbuIQaF5Q4pUvQsSrbe9AUGa6Dg/q2aeHqTGO50j0HqOFM1ypEkK1mExdbNqHXF4JlCZMcEARCg4AQLHs44+v+5nbJdEv7ZFq8xrG6R6+JqZXu/5xFf35qFH2euFw/RFevXqOPf1pEb389jxav3Ud/ezad/vfJUXRr+2R64u2JtHWvQ/8F7XfpO8OtruzEBwJ5C7bWSmqlE66hWWvp0DF3kyDpMzZYkqwfx66miqrLStn9+3SXxCuzIL5WGOvkRL/rOP+JCUtc0qT8Enowxx7RMWtLz+Nt7of39fTBnEK3vjEWq8DtCMGyQkjyBYEQISAEyzvQsB/0p8dH0n3dsxRZ8lRj4eq9VKfFGOr+r1nOYh/8uFDlIb9uizH04CvZVLa9pqRr18EzdN3TY2jJ2poEztmYbMQcAoEgVxkzy6vNOJQSpgi37nVNN585X0U/ZLiIE+tdcfpT5hrntCCmFYePX0c/jXOYecgs2BhzeHs6ISYnXIb3u08tchGcglLqNrmQi7ilSvndiwV4blOvaJanH8d210lF1CS/jBrOLKEu84rptalLjUXc9oVgucEhO4JA6BEQguUd8wdezqZ/jlpGZy+Y61gYW9i65yT9vukIypq1SR1665t5ToL14qB8Y3G3/b7Dl6qpxo8GL6Q+Q5fQ9KU73I7LTmwhEAhyBenVlEXbFDDj8ssVwcqd41CIxov7u7RVltIrJlmfjXGXuu49fIYg2cLxcfkbCcZN4yUw2eE0Fwrt2uq+bpPN9aBArriOHay4LKd26nTLW0Kd5sHOVrEa06T11orvISNYp89V0fHTlXTijHm8eOmKnXOTMoJAzCEgBMv7Jb21fQqVbDnqvaBWon3PKfTa53NUDlyUNeiaQfd1z6bKizWtvWvVCGXv6JRK17cYo0gZphxnCMnSIYqZ7YKinTQmrzggU4NJU0oprdpWFptpSJxcSrpuFZMpY5o6rcwU03Wbj9BP4xwka3hOKeE9Gi+BSc/VSxepydzNTunVwxZTc1euXPGJXAFH9MH92MGVyz4Mu1us+D5nk6UJh6AQLAzizPmLtKL0IGEu+pMhS6hvwnLqm7CM+o1Y7hY5r8+wparc0Ox1tLz0gKrPJ2PnxKWMIBCtCAjB8n7l7uiURkvX7ScoudsNz/adQS8OKnAWb/PhZPo8cYVz39PG9MXb6X+eHKUI1nVPj6afs9Z4Ki7HohCB3QfPKDMM5y5cVBbVt+09RZheBtn5ZcJ6Gj3Jf+LFBMtIpIz7kFAhjp7k8r1rhBLvUa4HZflYD8b3/kOTXGSmwYyaOKE8yBUHY33ON6ZWhkuN5Xgf7ep1Gua7DJs+PMF8qjCgBAs+lmD+v/fQpYpEgVQNGFFIuCkK1++n4i1HCIx87Sb3WLL1qLJmOyJ3HfX6ebGjLojY8EKCT6fjp+NHNMoXM5JS2ISRYI0A/nh474cyWo8mNo88+noOQSJ19OQF2ydoRrA+Myi/mzUGKfvvHklQEqz7u2eJ0rsZSFGehwURbIph1KRiggJ6+Y7jbtKMS5ev0oJf9yhTILoCu51tOwQLOlZHbN7PmfnlTh2uaYu3Rzn69oe/bvc+59QgTDGU7qm5WtBsWtAbyTI7bpbHI0UfOolDfsnu/a6xzdpAGKse0F5ACBYeSD+O/ZX6JSxTUirYpJm7YreSQukd2t2GGHTRmn00aNQy6ju8iPoML6IvE1fQsVP2H652+5Jy1gh8l75KSQBu7ZBKLw6aRUdPCNE1QwtfoM3fmUQt38+jlu/lUYvqFNvOiLz386gFjldHdaw631nOpI6zXPWxDj2n0s79p82GElN5R09WUMaMciVJgL2r/3niF+rUe7rtcwTB6vapS98KEixvBAsfif/VdITSwXrn2/k1+lqz8Qg98loOPTdgJolaQw14oiYjZ84W02lBSK6gVH7uwiW3cynddowgALBDrlDGDsHCc8O+PJaoeMtRJckaNn593EwVNsxdpqbiYES0xcRlbtcEO1VVlVRZWUkXLlxwi1VVVXTu7BnTY2fPnqGKigq38qiPds6eOU0XLpx3O3b+/HmqUMdrvv9aTFxOjWauV2OEux4OTNZqRbCuXLlGP49bo4gVSBBsygTaeSXIFqYZ0T6mEzGfHU/z0HzBQp2uKT9Mt3VIV7aBnn53Et3ULpkefT23VsPAywti+V37T9PZ8/aUlWvVYZArQ7L6Q/qvVKdlsrLJdHO7FLqlXbJ6OcO2kp14U5skZXrAWPaG1ol0Y+skFbFdv1USoSxsP93aIY2+SVkZ5LMLb/NJk0vp3x4YRn9/IZOefHsi/ddjI+j65mOUvSp8vNkJz/WfaZtgQYEY9+QfHxtJt3VMpYoq15SD3tddz6SraeszH28AACAASURBVEOMBboxEqIPgb2Hznp1fQO9LBAtmPfQw7yVe2jURO9Th3YIFt5lFyo96wPqfWN7WLUT6eQp5jpbxvLRvL/ryDGC1Eq5vpmziSorKt0kjLt376H6Twyg+o/38xD7Uv3HEftR/WbVqcfy3BaX5bSf6mv3nj1ukF6oqKTG1c6lMVaMmckVCvpNsFaWHVSkp8+wQpo4b0uNG9FtFAHYwY0+ftYmR5/DC5XoNgDNShMWCKwuP0TXPZ1IrT+cQstLDqpl7bUhWJBA/LVTGt0C0tY2nRp0yVDSnSuGB5jFcCIue//Rs/To6xOoTssxilDhfDDVjdVrwYrb956iwWN/pfptUunb1FURh0mgBjR9yXb69weGERSQOWDpOiTjIDZ/bDaSNmw7zocs0+cH5NPzNiRYnftMV1Kr/37iF7q7S7qlMXisYISZB8S/PD2axs7cYNm3HIhcBOC42a4kChKtNRsPu50MJJfJU0ot2xiTV+LUmWLdKaSYEmSFdd4/fNzdVpZbRyY78DgAcw9DstbFvBS7bd5ypyL5kxNdJhmYwGzdvpPqPdaH6j32icdYv1lvuvHJflTn0Z5U99GeKq3T1LFdF+ljvVX9Oo/2IrX/aE+6/uH36aan+qny1z30IdVDmWZ9aNsO1zOJLw/GBhL492nrqd1k95WgPhMsnBxsdECi9OnIopD7Tdpz6CwNHIlpw0L61+jlFK0vaL44gUyxsCBQYe3GI3Rj2zS6oU0SNeyaQTe1TSHYEvIn4KvrlvZp1Oi5sWrq98CRc/Tq57Ppprap6mHhT5vhrHPg6Dl68LUcZU+pS78ZBAVsECy7JgRqM3boitRtlRLTBAtSIhhbtApvfzOPmr+bZ3XYmf/SoALCNCEHsynCwycvKNLGxKnKYoUhpK+wGI+xQXXh3pey6J4XMrlpSaMEgd0HT3uVXpmRr5ET1tc4wy27T9LYmeWUmFfiRrZKtx5T6jHfGkwzbNx5gk6fr6IfM1z+CXVbWTU6sMhgg6UJOTXHZFElKrMhGVLSq1kbaMsBB8llcoUUZMcOwQIxOn7M+oPsyJEjVP+J/nTxYqUlTvUe6GFJsDbvP0SN8ksJ05gNZrl/dPlEsDAl2Hd4oVJCn7WsJpOzHF0QDsxZvov6Dl9G/YYXEcYVz6GoeD81fT2H7nxmrNIPGT0xMH+81eWH6c2v59JNbZPpra/n+gUxrs2Dr4xXL6YLVe56DZh6xJQavsqiIeBPvfDXPfTQazl01zMZagEGxv3Xzg6JXCgIVsaMDVQvhgkWVnL9//cPpdPnav+x8Mpns70SLFy/ui0TlVTqt48kEBSbjWHDjuNq6hD3MU8ZXai4pOp06TfTWFz2IxiBCfPMda/MSJWe94uHZyostoOAcXncwwhG21f4MINyvU6wHP4zfQMMEjTobw0dv55OnbUmBb61Glmly/cdpSbVdq8a5DumQ5lc8Ui3btuhSI9XCdbjfejwYXeCxm0gPXT4sCJYFZUVbtN7epl691sTLJTDGBUZLNhAm/YfcbZjm2BBUtQ/AZKjZXQkQpSdy7YfV3pZ/UcUxa0kC6szb+uYQbAThOmQ1h9OVhKObgMC8+DHcvX6bVLcpmv0G8/b9vmKS3RbhzTq2s8lSeA6HXpNU+TNVz0Erh/qNGH8WrqxXTrd1C6FUqp1IGCh+d6XMkMqwYrlKcKx+eVKzyoQ1/blf9kjWLCLNbNwh5sE8uuUlYT7ExLK3z06gl7/suYHxs4Dp+kPTUfQFzZWJgbifKSN2iGA1dAp0zc6iRATIjsppv1OnvVsg2rBqj2EFYnQ0TKz2g7CpbvBwZThwaMuf4W+nN2QLIeV96nVxk19qRvJZZlE9Zq90jk92C4P0241hSi2pwg1gsXnzv1gHwSrbrN+SrGdjxvTeve/ZirB4nZaV08TgmT1muNS37BFsFhy1WtoIR05EVkr+Y6euEB9hhVR/4RCuhxnkqzKi1eU0jN8qWGbQ+7czYoUYSq3tgF/4Lqtkim/yD9r1nh51W+dRN0GuFZz8Ziwmg5Tj9FAsIZlr6Mb26fT/S+Pp/TpLjHwmXNVaqqooUwR8mWtVYqXE6aSAxHe+nqeLQmWsS8sxLiu+WinvlXHXlONRZz781bupt8+MlwpRDszZSMiEcAqvEQPulOeiBYWXdgJkIBCx8uOkjsIl78BJiWUHldmbNpnuzfHYfvqoYISmrbe4Y3BiJVOsOo27WWph1XfhGDpbR0+coSefPMntYpQz9e3FcF6rLebDhaTK5TLXL2RGhc4HELfN95lE8sWweqXUKh0ruza7NAHFoptLOeGZG0AJFlXaor4QzGGcPSBFS23dkhXiwyM/UNH5MFXxxuzfd6fsdQhwZq9fJfPdbkCJGu3tE+hT4a4HHPCDcltHc0lW1wvElJ8UGDFXt1WqQR3LSfPVqppJExrQvH66KkLynHw3UKwAnK5lpUcUFOEgWgMBKuzZtbBTAfLrJ/dh8449bKgVN/jC4c1eLOyyMP0EIyR3vlMGr32xWyrYpIfZgTGFfgnvcL04KXLrg9YnIb+cjWeFu4HOwRr6Tp3u0nGdrztf5f+Kw0bX+y3OSRv7YfzeOP8Umoxp5gem1NOB487plyN49EJFqYJ6z/Wi+o17WlKtO544n26t+1HbvG+dj3pvrYfUNt3f6Sbn+pDdz31gdtxLn9fu4+dSu7bq5XcjdcfY2wye4OSujUqcJFxrwRLKbQnLFNubownGEn7mMtWphyGu1YbRNL4gjEWEKwb2qQo8xjG9u9+Nl3ZWzLme9uH6QFYFW79wWR64JVs+tsz6Wr6Eel7PyxQNolg7Rjkwm6A3spDr+bQDa1TVJv/eDFTkatmb0zwyTK33f4CVQ6S2xbvT1ZSNrhOgRmG+7tnK6IFsnXfS1n0jxezqH7rZGrQZSzBInSwAxRc67VOoW9ieBUhTFZgSqa2AQSr0yfTnM3YJVio8F0azG+MIawwNJmdcLaJDZh4gCNqKMrDVtf+I/5N+7g1KjsBRyBlWrlf04OQUuph084TilTvOnBGz1bbUxdvV33YIVh4t2LRlr+BVyhCTSTWQudF5dRsVjE1nruJyMJxMxOsuk0/pDf6/kw9ev9Ir33yA73aC6kjtnl5INVr1ptavPCpM4+Pv9rrB+o/OIU6vP4vVabNKwOdZRz1f1Dtvd7nJ1ISMqwi3L7TnFxfuaLGqvSwMObq4JFggWH3G7mCdprcSNxAJKV48cNsBFZ2xEPAtCB0rx5/a4Lbak7Yb7mhTapa3WIXB5gYaPnBZLqpXSrd0i6Vbmufqtq+vUOqWiWH9Nb2yWq6r37rFCWRgg00b37duH+QLFjxv71jmlqNlTo18u24QGfjkR4ghknKxMT9L2fT7R1TVbyzc7pKQbxwDV4aWGCqIM3nH6g0llcRHjp+nj4evFDhClMMrFDuL3bvfb/AFsGCK6+GXceq+5P7WrXhEN3UNok8KTdzWUgzr6+eUvzdowkxKVHgc43W9My5i5RS7SfQ01Sg8ZjZ6kHd4CiOs6I69E3ZvY4dgsUEaeoi/yyzT1m4TU0Tpk/3/VkKneqeuQ7n1JF3Ta/R/XMc0qCGszdaDo8JVr0HXnUro0uXzp07pxTYWcndVdDlg/Dw4SNU7/G+XqcIYc6BzTSgD70ftAsyCILVaD7G7DhuSbBOn61SVtTZQ7hrYJG99VPmGrXK8XCE6YoFCzVMX8HS+kOvjqdn+sxQL5Qb26bSDa2Tae9h719HMK546cpV5aro5rbJhCXw0EGxCpgmXlFyUEnHbmjrkOr48hV21zNp1PC5DKvmIyqfCRamNzfvPqlenJBWqHiygo5xPFURMqveIFg3tUuLOTMNP2b8qvSe7nkxUymUQxr0ZZJ3v4HvfDdfGcMF8W3fcyrp0ob3TQjWQ6+Npx5fzlZTeZjOw2IQTAOiPzh15ofmyjIHwTK+YLfuPkmTFmytcZ8ePHaeMGUTKQuAagwwzjOwItof/at9hmdo3oKtplIw6F3pTqOH55bQkKy13mP2OmUfC8IBXwPs7TlI2lqfqv5r2k6C/1PEueUnKG/tURXHLDlAHL8t2E1fzXTEj3K2EuJb4zY763H92qboQw/K7c3ly9RkXrVz57mb9cNu20yw6j/oTrBQiP/HZ00IFo7p7nWcqwgralpq5w69KbmjHBMsjP3qpctqDJYECwp4cMDMA+WOIj2FkiGkWNAbg1JjPIQ+w5YoQlW3VZKaroKLD+gEYfXe4ePWixLwxYXpugEjCwlkwq40ijGdt2q36gdmHDJsGl3827PpAVNi5nEEK2WCdXO75IiZ9oGZhlizg7V6wyH6Y7NfaPzsTc7ZOPiAgzTIG3nHNC5MOqBuh15TlS5UvVaJ9OuGQwSCBdLFAVOEuP/gyqj5e44IwnU9Gw99arTzeWdGsOav3E3XPQ1r8mOoozb1yO1LGrkIwDC2UTrlbR+kSQ/4GB2d592KO5xF49lhJ6zfckSZW2Bplp06XOZcxSVluHRotr3FTEfPXgoIQXopZaMiXCBdTMKQMjljwoZ0yZZTKpbtP08bDzoixoF4ycOitCbzHNKgxhrBMnIRTNfBxpUZwWKMzpw96ybBMraBck6CVekgWGZlrAgW94O0UbUEq/EcTGs6VGhMCdbmXSeU+QM4ZTYLRof2O/adpt7DimyJ083aC3QepG4gh72GLHU+sAPdR6S1d77yklpmDtKEAHdCdz6TrnSdsJzcGKAnAj0t6BV5klgZ6xn3YdwUkgBIVRI9rLSBv0p85TfomkENA7RKzDiWQO/jIflojxxlSmK/xXJqK1IKEbw/Ruorq64ofUcrHTdIsDD9G0uW3GF/6jkTsyLtPp5K93bP8umyYpHLhz8uUBIp2LcyEiwzX4Swyv3EWxOUZJI7MyNYn41Z7lxZCH+F0bD6lc8n3lMryZMVycLUsNGINay6W5XX8/MLfVtxXaxIVrGSRn2butK2fivew7CHBavuvoTdxyudRMuXeqEs27iaYDWa45hu47518sMSrLoPvMaHa6SnT5+i+o/3p337rBcU7N27T7nBgR9Cq1D3gddNzTS4yl8jjFXpYM3zooMFe1f9R9R0rIjGzpytos8TVyixJtgLROYQhfYeuoSgy1AjXHOJ6/gYQIJ+hT9RB5jbM6ZXr12jXkOWKGvv+EKI1wC/kH97NkOtNGzcbSz9/flxSjH7/u5Z9NdnxirypYvAR+SupybdMlU5I2ZQpJy8cJt64UGxu93HU9yKvP3tfGrQNVMpfTd5fhw16eaIjbuNI8R6rZKoXutkZR0+3EZq3QbuYQcE6+HXPBOsUZNK6XePJBBIAiQunGL794+OUC5Yfv9oAv3hsZHKn97vmzry8ILmbdT/42Mj6C9Pj6I/PzmK7uicTucqzBXmY03J/fipCvq/Dw831fO8eOkq/ffjv1DyVNeqHA+Xy+0QzD1g2s8OwXKrWL1jRrCgdoDrAyX8m9okq/Yff3MC7Tty1qsivFkfkhc6BNKml9kiR0yUjFN2cJfDx7yl/qjVKJKVvb6aZK1ySlK9IYSZJtjT8iecOO9u+NmfNoJVB1IgkBVYc6+qcn8WXrnikA4xwcIKwrrN+pvGeo/3p/rNPqFbW39pehz1UEYZK23W12EZvlkfqtesF93ydH+q+1gfqot9uOOxcJUDDCorq+ih+VuoCXSwIMGqDjUkWNCx6TdiBUHh1CyAxYNMqTjM4bIG231AsIYuoR8yHA5Q8XVXUXmZ5q/aQ/1H/kr9Rq5yxj7DlxPH3sOXU6+hRYZYSD2HmMfew5aZmiUwjjW/cCd9MmQp9YujVYVGDLBfWXVZmRmAnTBI9RJy1tG9L2UrvS31YqiuBDc4MJvw9DuT6NMRRQQ3I7d3BgkbS0++M1GRNLiD+dfoZfRsnxlqZR3clehfeW98NVcpsb/waT71T1hK/RKWOtLhS2ngLyDthcrRs9k4IzHPDsFau+kwNeo2Vk2VYiUhpmaNEQrUyGtQnart6nLOOs9mUJPnM5WEr9X7eZbSkVhTct+x/7QiLVbXH4YbQT79kbKCxNaGYN3eMYW+T7e2VbR93ynlSgpEDk6pN+8+ETcSc6vrFan5WJXqjRjx8ZEGq+2QFEEXj497S/0hWMBt/eYjNDR7vSJMPBPhDU92x+OtXLQdv3tStaHRWWW0emdN6RMELWqK8LE+dP39r9K1q5epqrKCqqoqHCm2Kytoy7btaopw7foSt/zKygq6WF12fXGZIk+KRIFIaTa13OxreSBYv+7YR41nlVGjmcX0twku3dEaBGtMXikNGGFt6gBMHi9qkCq4zckq2Eg5czarFLpADvK1tNpkQpG6rnARAEmJWVSKwqw4XJ1CbwhTXHqE0/ELF6/S3FX76JOhhQQ/UJ4CpGPTFm9XU51QSpbgQGDp2v1qOk9X1MUqKLz0YfhTD6s3HqZmb05Q7myefHuifojmrNhFN7ZNocHjHIQaB2HpGCYLenzu2W6QW0MRvAOC9YgXCRaGj4fhuQve41kvZXAc0cofHvqKNYIFqdAfHxup8LO6FZ7pM11JuSqqLlsVMc1/9bPZfhEsfBxC4R3ECQZHk6Z4lqDhoxT/E5S/rUMKFa7bH/fuu0wvSBgzvZEiPg4idsigt4p3HB+3k+oECx8QY/M3EjwUwL3bzKXbacaSbQR9LrOAviCRineC1XriUocEK7+E+s0x90vq8EXY21IHCyTMuIoQecZZMKWD9Xi1lEojV0y44CDamwSrj5vleRd/qkGwQJDgzd4qYKUMyrCkylgO+Q6StYT6JiynPR5WpBnr2t3/PHE5/TKh2GtxkKzew5bSSBtlvTYWIwXu655Fd3fNcFsCX7btGNVvnUqnztR0BYGlwDe3TydIBPUAn1pYxv7UO5P0bHrn23mEVYyRZvHfbZA2d+xIsGw2FbBijinC2NHBOnz8PGEKFVM4ngKmtTGVOGOxff0W+CL0R4K1Zc9JRZZAmBCfMnxcWI0TqgnwWACl+f94cHhIzHZYjUXy3RHInr3JFkkymvjB/emL9AsETCdYMH8zq2inWywo2kl7Dpmv1M7ML/eJYMElz0/aR677WUffHpOfcWs2OC2jNxjvIiz6GfEUYf0HXtGz1TZPI5qtIkQB7gfbTLDcpFWQZOlRES+XmQZug/tplL3MQQgLSilrjcO0BPpwI1jb955S04NGBVus1IHLlMkLtimpla5gu3LDQeWnbnnJAXVi+Pku3bECceK8Lc68QG7gTwA9MDthaNZac90wO5VjrMz6zUcV+cE0oR7g5R1K6vjCMgZ4gLpQecnthkQZ3BNwadL8PXeCBWnhrR3SqMeX0S/FikSCFUvOng8cPU//+dBwZYMKK1EveJFQQY8QkqWBI4sILz5ItCAJ2LD9GG3afcJ46xIIlj+GRjElBIOyMP1w1zPpbj4Ka3RikoGXKux4wSmvhMhAYFnxAa8EC4rtIMl60G1e2ZFeGQmW3padbV8IFt7TmEH42UcldzvjCHeZi1VV1KRaadyxKq+m9NqMYIHUMOnBOZw951hFeOiQw9mzfl5MspQdrGa93QmVTq54u1kf2r5jl3oX6mYesGKwyVyHWQmM+fJFl26bG8EakbOe+g53+dHhweBCwhVN76GOqT+2r5Q8uVSZREB+72GFNGqSw/oyROx9E5ZZSrm4XX9TuG2xK5Vat+mIsouFVWzxHnB9b2mfRidOu2ORMrVUKaE//6l9B9G4BlBcf+yN3BqwYkUWLJ1HewDBavp6LsE+mNUqwlCfIyRYseDsGe+xui3GUJuPHIsl7nk+k/7aOc2r5BNT01AyxyICkDNIteq2HEMdNHMMfE38JVhc398UC0KEYPmLXnDqQQDgjSDpQgKMYtHqvV7r6G2ypEuXYK0oPUhjZ26gcfnllhF6yhx8IVh7D51V0i5fVxFyX5GeNoYe1swSJRn6aYm7UABjZ4JV95GPKCFpPCVlzaQx46bRkFFZNGRUpkr7fDFC6Vd98OnQ6rxMGorjvziOD0/MoY8GJThc4TCRskoVwdrpZkML4/hpyVrndOZdue6CHzeCBXJlpm8AfadPQKKgzD58mdPfH1YN8nSgI3WQM0wffTKsiHr9vNjrA9PqIu/Yd4owf20Wd+4/TfsP23NHcex0BfUdvozmrnA3aGbVb7Tlw0dW9qxNlDGjXH3Rexp/93/OItjKgoNiDkUlB5RU677u2QRpn7ewcedxevT1XEWulBXzDmk0IMFdhPvmV/MI1t6PG4icse2CZbto3Mxy2rbX3NeUsXyo90GwYKZB2cGyMNMQ6jHFih0sEFZIozhgOr/l+3n0bw8MUxJxzjemuHdhhwpK73B4i3sH18ksmBGsL5PdH4Bcb+3Gw9Tmo8nkiwNeSKgmzNtMkxduVXFm4Q5ChE2jP4kEi6GNiBSS9eSpGywJE1ZQ6wHvMEi0dAKlb2OVqr6fkLuOQKyRpxMs3Oe4TzdsN8ZjKg8mkc5qLrZ8IVhzVuxW9xqIXawFSJeGF5U5iUuDGe7XB+e7bccux6q/xz6he7t8QY92/47qPorVfpBGcdSn+jiPUxzrTfWa6mWst9H2jt17lQSLpV8YR0OsdqyOIwvdbac5CRYq9BlWpFbCWF0sXEgQLNx8CD1/WmQgWA4zDTgOu1ggXSA3MPLmS/gufTVNmLuZBoxcSf1HLK8RB/6ynKYv3u6mYO2pfTgZjkXfbRBm39EpTSmb/+XpMdS4W6YiWcDfGS9fVbogMMD65ldz1SpBxgpShKfenUT/eDFbLSjgfE8pyNyjb0xQf2y8FN/5Zh7d8cxYN8XQJWv3UZMXxyu7Qnj5OceCcV2+qqYXO/acSje1TaU6LRKVP8VIJFkYK1zleCNYB4+eV4ZIYVsM/ghhABDTqlBUdaWX1cpASHcdEcfcxd68IhO4Wil0O3Swot8XYVbBJmW+w3ivgUCy6xHjMZhtwGILmAGxE4wEq/WHU6oXc0yiFu+5R3Z1A50ru6ZdHukxXrl9gn7Y318Yp8aFscGYKcxLyBShnasUmjIXL1+lZAtfhLDAbvwYTJlqbtYBuoJ4VmGFPFtuHzO5RD3rlLV4A8FSUrC8EqXHhfcnR9heg6pG5uwdyiguo+ALwRqWvVY9h40GUbmtaE118tJk7ia1Mq9xQSnlrq2pcnRPy3epVY/PqVnXXtSkxbvUpMU71KT5O9Xb2DfJU8e5THV55HE9TlVbjjaadv2UOrz9hRukmCbMWbOZ4NxZESzNByEXdBKso8o8w3I6fMLcPAMq4OsMU38oiwDRpC7B+inTIQGBsT8QK5ZqwaaML4FXMf5z1DKCcT9jnDTf4aoCU5N2AiQsaCPWAiR58B3YpNtYevT1HLqlQxoNGrVMGZ+DATpErEgZlr2OBo9bQ01fz6G2H7ssW+MFUL91orJZhZe6nQAJFh4+/PKAwiaU2nUXJXArU79NipIGoH8eC1KMA3bT7uycRvVaJhLsZ93ULkU9bOz0H8oyIFjeJFgwtPrJz4sJfu9gORxW9LHces7y3YRp1BlLdxDsfmFqC1+cs5Y5Ulgqx/HlpUeoqOQwzVu1nwqLD6v9jbvPWBJeJcFqnRL1hkbHTCpRXgR8uZ5wbg7yAumBndB9UIGbDhast8OB81+eGu0WIUljdzkgWLlzrN1zcL+L1+yl/3hwGH06opBmFu6kSfO3qI9CWJSHXoxIsBipyEmtnD1Dz8oYrMwyrNB0jfUykFTBe0DSFHcJ1vjZm2nwuLX0Y3UcnLmOfsnbQsNyShwmGTLXui0q84VgQcEd0lKjzS7juUTTvk6uMO6GucuoEWxL5ZdQ84k1bXNWVVbSufPn6Pz583ThwgUVKyoq6NzZM3Tp0iVnHh9DevHiRTp//lyNY+fOnaXLly/XyK+srKwuX5MbPZ1b6JReNcx1WE1gvHEuToJ18Og56j9ypdvqMi7IKV4WMNGAJaccYBep15DFys4R54Hlwy4W8t//YQFhGstugJLhl0meydDF6vbs2rjCqkNI1Az6i3aHFLHlMHcPPShIlaDECafEIFx1WyVTvep4R+cMZeDz/pdzlFNiuAvRA2wzvfLZLD3Lp224Mrmvew4l5LqmF8t3Hlc2n2BYFFbHb2iTosw3YNrwhtYpipDd2CaJPhm6WEk3r3t6NP3jpUyf+g1FYSXB8mKmAdJUXAO8oFVUPu1G05/xEm+e6Ix1WiXTX55OpOubJ6n0uuaJhKjKPJ2o2sDxm9ul0s3t0ywdBisdrNb2VhHOKjuhLDaHAitf+8CqVJgG8SXAAwBsW0FCaCc8PyCfuvSdoRXFEm2sIHKPKAC7bzAXAcfd3gI+GEGu+o8w/8Dbuvekaos/Qry1J8dDg8A4C3MLuwyeLrJmmZtlgMRKN6/A0qhR1XazzAiW8cy8fcjaJViYFcAH67DxxZbPCmPf0bi/bvc+ajLb4fi50awyKt3jWkyH8zESMm/niPL+1DFrF2NpMrucGs5Yr8ZYvGe/sxj34SRYsNLt0K8yl2TAKCUU2SGV6jO8iH4tN5dKrdt0WFlQh86WvwGSK09h6ToHyGYK+Wb1QEAgeeOTNisTjXmYRvrHS1lKyffG1kl0e6c0gph6467jBEkTUky3wCAijCDCcOITb7nbs4JEoFU16QJZwhfRD+nmdkfMMMK1atQti3YdcC07hmTmnhfH06oNh1T/GIMeodMH+1JQTr6pTRKBBKJOpAU7BAsGeVkqNXvFbrUSE/p+C3/do6R6WJlpN0IKuGDVHirZZu1D05sOFvx7MbGqrSPWQNfXHbvC/tWfHv/FtikDeCX4nyd+oQ49p9m+TUCwnnUjWJ6rwv4eT9OalUyaUkbP9J2ubGO9/e08syIqD2YeQNaEYFlCFJYD8E1rdPicMs3dPAgWAHnyNwhD2zBjhPsRJmxgCDe32l8eFlQlGaYIs2dvoZ+zimlw5noVf8oqphETy93ilEUus0h2CRakVnhW0eEnygAAIABJREFUYzYg1sNDucudUqK7Z/ivb+bL+99O2Ub51VOD+SX0UI7Li41e10mwJszboqx0W10sKJX2HuogWFBuB8lKn16ullbjRY+IaRDkQ8qFKRB/gzeCBWVCBLsEa1z+RqVfpp+4v2OLtHrQS3lx0Cx6ts90gsKkp/DSP2fR429NcLM2vXjNPrrz2bHKyCisUd/WMZV+HOudYGERQt9hS+ih13KoSz9dSkD06chlytG0J2N5MEr68U+LqUu/mZRZ4LAb4mns4TjGBMubDlYox8arCK10Ck9XXKZxKw45fY0FmiTVpj2dYEGKBHINY6B2Al56/989P6sPCDvlUQbkSidYkHxVXrQvTdf7wccHVgZiCvEPj41w6qHqZXhbCBYjEVkp/s8p01zSKZAjIwmGfUVded3bNqRXbNpBETgDwYLECqvwPUVdpGGXYPH0IBZYxHq4eumi0wwCdJ2emsiLqnTkPKMAfSlfAriCpzoPT6i2ewXl9rmb6Nrly27mIbgvJ8GCDsFnoz1PzUHfZvKibUp61Q+uV6pXFfZLWKaMivYZ7iBgkHLhxvQn4Eb05J4CJ15U7JsECyvVolWCBY/lAybbN67oCXN8dd/38vgaVoJh8b7Rc+PogVfGWypXG9uFePy2DmnU6oPJNaZesfjhkVdzjFWibh8PZG86WIE4KXg4wBcpJC5wM/TKv2ZTtwEzlQ4bHKnrwZsESy/LREvPi6RtSLthZBRulLwF2F3DSjCzjyTYwcLXPDw/6KFz72lOgjV18Xa1ahFTjLq+oF7e0zY+MJlgwTSEJ7UHmSL0hGR4j0GQwKQJ5mn0YMdWFtdFipWD81a5VqdjtSDy9VWEevt2tu0QLCym+SlzDQ0dv55OnXU3uWOnj2gsM2HtRqcrGuhjdXWSLHtng+eG2bPDW22zOl3zXOSqyawyylu/2UnGjOV9IljGwcAMg1JkH1ZIUPpcuHoP9fx5iZpKhGFSf0Jl1RWPCs84gdoSrLy1RyPyC9+bdKC2RKt06zFq8FwWwbO8Hsq2H6cGz2USvsDsBrzwINmBs1s94IsNkomuBqmWXiZatpUEq4dnZ8+1ORfYsek9dLHyZ1e/VRLd3D6F6rRMpLqtHDpZt3dMo7otE+n5T/Np7UaH0/JFa/bGhB0sxi2/cIciLpje/mjwImXx2tcVpZiO/bf7hzqNlsK1DnQ/YSi026f5qisYHIX0CRFmRowBL8Vn+82gJWv3Gg859/G/werDuStdL1XnQW0Diu7wn2iUjmhFZDNMCOw+eJqSqlcIKsOi1Yt7sMpaV1rXiZRxGx+X+kIfPhWoQRiV3PmY3dQOwYLldnxQGE1L2O0jWsu9PMWlUN4kv5S65nn/MAvEueqk6dmJhYS+2SzDq1M9qzM5CRaYva8r7eATEO5wMDXIAT7Z4HvQ3yAEq9yS/NWWYOGaPPRKNrX92GHcka/Rhh3H6fZOGVTqQfeHy3J65epVpVTf6gP3tqCDcHeXTJq62D+Cze0b0wsXryjdImN+MPd5ihBWxgNtaBTE6pZ2KXRDm2RlzHTaou20quyQM0JhdkXpAXp+wExlVbx+6yTCFO/no5dTvdaenRAHE5NAt/116kplyBVmDf7w2EhlQPT/3DuEyrYf86krPAR3Hjit/KK+/fU8ZX7kb8+k04sDC1Q7eEn+9xO/KMfSkALqAfpgf35ytCJf//ukyzaXXsbu9srSg/SXp0fTz3GgG2MXk0grB7MGTJowJQiyBN0qzrNKQaxGTyq2NCOydffJGjpYvp67N4KFjw+le5W9TunW+tp+pJfXyYw+Vs5/YsJiJ7kByXlogn+63tye3oebdXb9QPX2Qzkugoe+H89dbFLKlYU+nAQLy8p9IVjQoYC0wpOo3NWV/S3YFzG6ctFrY9C+SrCg49N3OFYR2p+z1fsM57a/U4TOOf9LVwjOnBHxRQ2H3LDmXrLV9QKDzsjdXTOpf4JLUc/bOYMA3NVlHOk2WC5duaqW0f/9+XFOY7Te2vF2HMTq9YzNinRC8hjKwFOEgSZYWF17c7sUavpGjnJIzjocZueGWxYuZPASgDkM+LmDZOv7DO96cmbtRVIeXlhQXJ+2ZIf6KDt+uoIQj51ymIGp7Vif6z+TXhzkIFhoCxJ36CAaw9a9pwgrWVnCZTzubR82luAoHV4NYHrkXzFoEsYbBtF0HP5xky3sXJmRKxDyk2crlWI7TBBZBUzn4wMTq+39Dd6cPcMQLghWQk5Nw5v+9hlp9fT3NEiPURfqiVx3ktUgv4RK97hsber1PZ2bXs7Yh14PqwUbQmo1s9hJ7kD07AQnwYLUCQ9+uyG/aCfZNZNgt02Uu3gx8FOEWQXlMWmmwQrX7v+apdyJwHwAXsaNn8+khs/BEGImNeg6jv7+YmYNKda3qSvpgVdy6YVPC2h58QGCVMsYLl+5RkXr96uXPUhUk27j1EOHy+FrEO03e3MC4UseZRGxKKFw/T5lSuLIiQou7jUFufQ2bRrI48YBgWA97MVMw8kzlQRdIti+8hZLtx5VPjQx7ffRT4vUB4qxT0/76dM3KBMcsBum+wP1VCdSj0Ff6r8eG0HB8leK84aC+8uaCZJ+w5dSa4OZEsbnu9RV9PtHRyiSdeBYTXs3XM4shYcEJmdIJUQ+ArlzXbpYZqRKzytY5u7o3ursYJcQ9WBEVH95W5U35mMFK7xpwHagcYEQPo7hgxfkatj49XTm3EVj9Zjb9yRRUtOFsxzmG9R03ewN9FT2YoLNKl8CrpNVP5WVVfRk9hJqXG0mQvUzq4xemcJK9t57chKs/UfOKkfPnpYp681B4R1K7oEOkLwEWoIFhfwvbDqHDvT5hLo9LCGGs+V7X8qkb9NWEewNwQQCTAcghWd3GHK9rWMG/Zix2m1436f9quwxQVIC21XvfbdASRRQCGYf7uiUrlzgQALW+qMpdPKMS6kYRiBv7ZCuyoDUwf4VprJg+0ql1fu3dUyjgz68wMItwfJGsDC1UL91svKrB9te/KKFvzxswzYZUpikQAqzGK9+PttvCV/qtDJlS+zel7KU1Xi3CxhFO//8pYgadvXNDhas6lsRJLNT79R7GvX4cq7zEPRF2fehM9Ow0bnPdILE0pfw2hdznNf99g7e7Wj50raUDQ4CsCOVOmOzx2lB6NrhXWRXlw4LIZiYDc8pViYUYEbBboTSOggUCBY8QOjh+3SHUVEcx6KkWA9w2OyNpE5ct8ltdWETrOibvZEez11Cmw/UdO5sxAztm/Wz+cARapa7hBqzs2l2hTNnE01at8nYjMd9J8FCKZhYsKtgCoL1ZZK5Xy+PPXo5GAyCBXMCMNUQDwGLCzBNAemLpwA9lZvbp6rVKHo5/LHh7w1TKSBZMMmBAAvlN7ROJrzgzxtcvGAly93PjlXk6tCx8wQ9PFe86HAfc+Gickdx5zMZ1LGXfVtGPLZI1cGCu5sRucX0VcpK+ip5pXLJhP/F4LG/0lfJKxSx/zp5BQ3NXkN3dExVErHaTqv/mPEr1WuTRkYbPoxVpKeY9oTOlS8qCTinf7yYqerBBpGdADKmEyxI6Dt4ufcwtv95YhTd2iGFGnTNUC5w4AYHxFiPdz2Tpj5UMA7oIz706nilVK/7lbMzRikTPgRAiMz8E7Ku1cadns3emI0cVuFRH6QKRMmfaJz+/2VisSJeIFexrtjOEiUzbM3yrl2+REo3SpMyNcJU3qwN1KCgjFrlLqXM1eV08MQpoqsmJlquXlHHxq0qp5YTllLDgjJVV0mrmFjN2qDsXMFchB68EUCUdSNYWC4NMaSdAIL1TVpwjJx5kmBhbOz13I4dLEx9Qv8K442HALsomILCqhhPASLoxt0wXZhFg8e6S7JQD1OFsAb/4Y8LVTNvfzNPvUSMbeJl99dOaconIpbRewsNumSY+qDzVi8cx5WSewBWEcLm1/g5m+j6Fkk0YW5Nf1q+ntvRkxXKCvr9L0enFAv3JgxxYhrZl7Bm4xFq1G0c9fjCnu0sfCS89Y3LIChWKWKFobcA0vz0u5PUNDoWhCA2f2+SUl6HBIzzoBB//ytZNaZzvLUvxyMHAbwXWOqEFErseKZBwuVvgJAA9tb8jXq/GTMc04IgVwkTygKu86z3FQnbkCiZBW9kphh6UrnLXFbfNX2pxtCfAgGbu0nFv8/dSM3nb6RGs8oJvg7dpgCZVOWXqLYaTSiikr3u1uP18VmNi/PdCBaU8waOtLf0sWDZLvo6NTgECzeTndAvwfsKAkyNwQYWdGXiIUxZtJVubJPslWABi8qLl5WD2ts6ptM3KSvd4HlhYAHVaZlEH/7gIFiQYD3wSrZbmdPnq+ieFzKVeYFjp+zhe/ez6dSo61i3diJ1J1AEa1nxfsJ01YOvZNuebmBM8Ec1U6yFDlb9Nmm2P4i4vUhIMeUCm1IlW31ftABbQ/AdCM8S3gLMMRgJFkxe+BPwofbbRxLc7MThBQqpGsYzb5X/hpX9GY/UCRwCML+hk6xJBjM2gevJt5aSppQ6JVdYqGXnA9a3HqKrNJMWT6Pec+Q4tZ5QSI1ml1OTgg0OR9EaaYJbGzfplHYM+U0KypUUq/WEJbTnqEOC6a1f43Fdp8uNYEHxtN+IFbbYO4zpwUQDHniBDFiZiPlmPeCL12i7CcftSLDgrykYyvj6+CJpG1OEWKHmTYLFY8bXVqPnxtJdz46jLbtdInEQLPgSZAkW9LEeeNlFsKCrh2XwsIVl54+PmxDK7nd1TlfSF7tT0TzOcKR2lNztjOudb+cR9LNe/XyO0+qznXoogylZrFBjB+tcD47Xb26X5tPCFK4b7hSrJmENHXaIrALKGD0EcFm4h/rfp0aZEk8ug/SeFzPdCNa73y1QNsX0Mna3mWBVVl2uUeXTkUV0XfMx1G2Af+StRoOSEXIEjCQL7q3CGSBk4Bipni7CgY+RzHgaw8b9h+mTOSvpH5mL6G/T11GjOeXUZN5G+vvcTdRk3maH9GruJmpUUEb35SylT2avJNRxBIfFAV/6Qz2U1+u4ESwUwFJmOBG2EybO26z8F34ytIjsxl5DlpJphBue4Q6dLjjQXfjrXioq3q8iVizmLdyuDJlyHtLPxnjWAYOuS59hhcrTvZ3ziYUy8I8FxWq7BAvnjLJ/7ZxOrT7Ic0IA57eQbH380yKVB8OND2nW2WEz64a2qZQ3391oqbMBbQPWju/ukk4wptmh51S6UTl/TlFKzovW2LvXtOZCthkogvXW1/PUNcE9bRasjIckTS6lWztm0H3ds+i0YdXQuQsXqXG3sYQp12jU+4EJhSffdveLqWPz4Cvj6a+d0/Qst20c+98nRikXJG4HtB04h37nm/nOHBAsWMnXA4jc/F/3EHxKegqvf+lQZG/38VTTYvD1iUUMkHLZ+eAwbUQyw4qAkWTh48buoq9ADRxW2iGddpEreyo7geo/GtqxmkYM5NhBknztR5dc8VhqECw4rsRqG7sB9pW27TmllOMhlTDGrXtO0dFTFeoBhq9wSJ2U9fehS1zpsKXKdgh7NYfH8ryFW2nSgi0qwvha3sItNDa/XO1je8nafR4friANOXM2Kykb/PXFS8AUYb2WIFjmc9lGHKA0Cf2Sm9smK+IDfaq/PZtB9VsnKgvjN7ROpLueSVfTjjCKCakVXm63tk8mGL+8vUOaUoQ/cdpc/wpGaLGSENOWM5Y4Vr+cOX+R0qZtoH+8mEU3t09zs6VlHF849wNJsLCq0OzDBVLDh18bT6s3HlYSGRiWhn4c/KQ1eWG8UrI2mw7DIoK7u2QoxWv8X6ItFG89SlZGPZu/O0lNu5lJi/TzxHQz7Gi99sVsZe4BttnKth1TH2VYaQVCrxOsN7+ap0w3wNk4ym3Zc0qRfBCjvzw1ig5aGEgG+cJYUe5Pj4/0aEgZTswxZbj3sPcpTP1cZDsyEIBOVvI0lyHSkRPX0/JSax2cQI0aL3TYuoNSPMgVVhROiQM/g/7ip0uJPLWhl9O3A1kH7YJcmYUaBAsvlf4jVxJsegQiQN8C+j19hi9TsQa5qiZakDT1Hb4sYP0uXbePPhmymP7lxb9iIM4xktrAFKFDyd07wRo0apkyrQBJCKYJYdvqnhfGqZc6dKuw3eT5cUpS0ui5DKWDBYv/Q/AAyFpLQ7McBu9AwG7tkErGFz1I7l3PZtDN7VKVlW0znODr75Z26XTsZGCMS5r14W8e/gt4YXoyNIovXEyzVl28bOrQFW1AgoU2zBygw4/e9S0SlZmHHdX/uU9HFtLtndLpwVezCeZTzIKLYGXUwN2sfKTlQRUApBN6aRxOnKlU99x1zUeTXVtU05Zsp/tfzlZEE5bxMWV9a/sU9ZGA1bQ6werxxRzHR0HHFLqtQ4pa9cfmM0CeMi1WGkN14k+P/0LXNx+jiNblavcqPG49xQcLLMbXRklab0+2Q4/A7gNnaphwgDkWkPJAB7yc8TGgm2FIyC2j7XtPBboraS8MCNQgWBjD0Oy1ASMmWGJqRarM8j8Z4l1x3Q5OvYctVasHYaU8nsK0xTDTkGTrAY9VVp0+MZ/y8AWz79OgcJ1Sw8QHDO5BerVmE89r12x1ZdlBqtcqRX211Twa3hyWYEG6Z+UqB6t8IIl7oHsWwTbVfYjds9W0HhYFQAkahkHrtkymRavNp0NhYwzSKOjxYOEGdOigP+Rp2grTgpgebN9zqs+K8+FF1dX7kRMX1Mq8e54fR+9/v0DpZUGStH6Lw++iq6QPW5q3hnteHEfvfeeaIoRB0I8HO6a8ucXXPp+tiNOdndOVtwPON6ZYufnR4IUE/5GeAqRqkEJIiG4E8N+HT8mkKWVuCvAg0DOX7iBI4WsTcB+NnlRCP2S47FsNzV6vZmmEnNcG2ciqa0qwYNeo34jlyvp2bYcL5dCePy92SrBYkmWW9hq6lGCturZh6br91C9hGX2e6L4yrrbtRnJ9TIPOXrGTWn0wWUmMRuSst5zy4PPAywXGQWGXClavO/SaShPnO8wIYBoF0hUsicfx1h9MVhHtO7bzVNr2o6lqmuWuzmk1FLiHZK5VkgXuzyq985l0ZRXe6ni48pUEy4uZBqxSfe3rpfT8oLnUbdBcemHQXHru09mO/YFz6c1vFtLDPSbQTW1TTM1h8Llt2XWS/to5lRp0GatI2oGjnnWCNmw/Trd3TKHh44OzkpfHFewULyqs9oMdqb88NbqG8dva9A9nzwNHuqwumxGs2rRvrFu0/gD97pEEOnPenp0uY33ZjzwE9hw6o95J7CCaVxvC1lVC7jpFviBF3brnpCXpwpQ//GRiYQok/zAAzTpWSIdkr6ORucW0Y59IrSLvDqjdiEwJFprEVBCkQIEI+KiEj0Fv0RfFbKtx4WbuPayIho9fZ3nDW9WN1nx4cccLHBbYoesE3RMoksNQ6IeGL3b9HOE9/s5nM+jGtklq6gRTNqgD3SpYJ6/fytFWvVaJhHiDsszuyEMfKI+yUJCHBMaoEDo8Z52yj6X3abZ9R6c0NT1pdiyceSzB8jRFiPHB0CTOHRHuhK5ccaT4EsX0EqzcY6oRhio9KUBv3nVCmUmBoqu3kDB+vbK6b6bX5a1uJB7/PHG5kgAGcmzQm4LvNg5YuAFfnL4GfCRC4fnwcc/T2E+8NYFavu9aKOJrP1I+chGA/0LoJ6dM20iJk0vdpFou0lWs7GjhuQrJ1Pfpq1Q6eNxqp24VEysYIh02vphSp5YFTC0mctGL35FZEixA0nd4IcH5ZDSFr5JWKqVrbwqy0XROnsYKcnVj22S6qX2aUuqvrLqibPXAOSkMK8I58FPvmK/W2rTrOD3+1kRlEK+i6rKqZ5XCZhYHdh7t0D26Ql8kLaeb2qbStr3u07F4iDTomqm+7riuMT188oKDCFYbNDUeD+e+XYLlbYxw1owHKXSDvktzN0Hira7Zcei6YQoRenJYTRgLoUHXsWoFs91zKd5yhLxZ2saKPt0UBGxgwU2UL+FcxSX69weHqf8RPkSwenbNxsM14qoNh+hPzUZS2bbAmq3xZaxSNvgI4KOpZOsxZX8ueVo5qTjVpRTPZAtqNkymlJQKOqvj19PQ8cUE59Gryg7SpVoYMw3+mUoPgUDAI8GC3gnsYrHybSA6DGYbk+Zvpb4JRQG3zRXMMdem7Wt0TU2tQFoFG1NmATooWP2XPKXM7LByBp08tVRJVnTpCiQjsOrPMX3GBvohY7X6IkMK6+/wZYgU1q3he3CPQT8FFveR38ZiaTsG9MZXcwm+DfHAibSgpghfgxJ+iqUOlt0xQ3oLHS3o6NiRUHlqt9fPi+j2jumKsMHrgT8GOz21H45j93XPpPe+X2C761c+m6UUz9mrg1nFf3tgqNt937XfDIKkzJeAZx+mLqEEf33z0fRfTUcoK/SwRK9HkKs/Pz3al6albAwggFkXrI5fXnqQVmgRi6yw0p3j8uIDBNUbCfGFgEeCBSiwsgb6WJFOsrDqERbbx82MLolbbW43TF1gahA2qjwFGAgFSdD0f53FVRvtM5Si+Y1YhdU+g25om+5w0Nyq2llzK5hwSFUK61BaR7ytQ6qSnGFK8dYOGZS3wNwFDJSXb2iTRM3fy3NzKeLw4beObmqbRu9oisjOgUXABkuwIHk6drr2D0c44sbqNSi/+7uMf/WGQ2r1G2yUQeoDMxcNnxunHu7GKdoIgND2EPCVj3sK1tHtho9+WkR/fnKUpYQUBGvq4m3O5uAm5zMLggUH5I+/OUEZdT17weVoF/+ZTr2n0+8fTaB3v5tPWEAIfUezCJtaEgQBIPB8ktivkjvB4IvQCpCxMzdSv4QVtOvAGasiYc3feeCMIlf/jDOTDPD2fmPbFGUDyNMFeLja1ACWxpuFXQfPqJcHiBMWCGDacdNOi7jrOMGoIl5GeCFCerLdi3LmW1/PVasMseqt5Qd51PajKcqyOciBN3JoNt5Q5YFgNXsjV5GiL5NX0M+Za5UTV0x9QlkVqZ04PHsdDclao6aV0B5MCcCBsLcVafp5gjz9Wn5Y6brBSffs5buUeQZIGmFKA1i+/sUcWr/5SA2jpHo7kbqNqRfoqMHkBxyG2w2vfT7H1J4W9OD+/YFhyogot/VsX2uCBZMkkFIhopwEQaA2CAjBqg16sVPXqwSLTxXzxnCNEyj7WNxubdMd+xySK9h0ireAlyvc2eTO2ezx1B97I1cRGk9f2HD3ASV5SLTshGZvTlAky+5HOyzvvziogKBo3KXfTMKKrs273XW27PQbyjIgWFjdBjtedVulUv02SFMcaesUqqvFeq1TSY8op8q2dtS585lxdGPbNKrTIknpnGFa9+8vjiNMvXrSowKxgn2onj8vUhIrrIyD8VY9QJEelsZx/e7olK4kZGs318LUgd54CLexohB4/+fDw5WuFHT8vAXcf//z5CilUKyXhQ4mCNbq8kPObJi0sJJgwVckE6y+wz0rwmNcn49ZTvmF8eFA3gmgbNhGQAiWbahiuqBtggUUMmaWK5LlTWIRKsQwDpC+Qb/EH7kCxpjzv7ldulrR4glz6P7A+ronS7awuYQXdO+hiz01pY6tKD1Et3RI89qv14YivABe3jmzN9OYScU0emIxjdKit31n2UnFagUabIKlTKlefZRXogwLNuiSTje3T6d7X8pUq912HzityBQI1fEzlcqa+xtfzqU7OqXSTe3SqeFzmUr6BemVMYAMLis+QF36zqA7OmfQXc+m09qN1vbHjPUjaR/2h2Cs8/8+PFwR8eItnp1Ct+s5Vdkb088BZO0/Hhzmpp8GN01WBAt14ePwCQ/ue7h9GMeFzTIYHzXzkcrlJI1fBDwRrN/Uf5nyF5bELzhxdOY+ESzgMnZGOfVLWE4waBnOkLdwm9IN+2yMb0qr4RxzMPp+7PVcatgtkzBdaBbyi3bQnc+MJTsOQ1/5DHax0tRSY7O2kMcWxDE9eNiL/zarNiTfgQBcSMEmzr3ds+iWDhlKygh7YtD5uq1jKt3acayyot/k+UwlLYHtK0yhtfloMoFQmQVIV+Co9q+dM5SJjLWbok+ShfOC8jDclkBf7XePJljqWaHsm1/NrWFvDSQVBAv2iTi0/nAyDUiwXkXY9uMp9PpXc7m4ZQqzIiztgu6YBEHAiIAQLCMi8bnvM8ECTPhShkI5xORG9yjBhhH9gVT1H7FCjSPY/UV6+/sOn1VSDVhDH5HrsP2FKSN8wcMWGJwFd/pkmq3TQJ0Gz41TJhegz3bqjKMdbq9w3X5q2HWsspGVNt18VaKtjqSQGwIwjTFj6Q4al1+ulnDDOjwI8biCcnUdcZwDvB/Ua5VEs5Z5np7CcbjbwZSiTjK4nWhKsUij33Brm3yYeob+lh4On7igCNapcy6jn/BNCkOg2bM36UWd23YJ1u0dUtVqQkiy4ApMgiBgRMAuwYI0S48ffJbl3P/t395WzbbtMcyZx2VxoGzL/hr5yHupZ5JbfuHqrcbhyX6IEPCLYGFsWAUGr98w45A6bYPH6adAnAsMiMK1QL8Ry5R+Bl76EhwI7D50hu58BgZDU6keVvy1xWrAVLqhbRp17j3DJ5jgguWFTwvUqkKYT4CuEFYQwtQDlODv7JxB4yx8tvnUkRT2CwE4Vv/785nU9sPJyoipp0YgAYLhWZg/8KR/56mNSDj247jV9LtHR1gaDoaBT+hu6QHOpP/zoeF6ltqGE+0/PDaCpi/ZUeOYHYLV6+fFBP+F0bxis8aJS0bAEfCFYB084rDgDvJU78FeaiyjsxYpkmQ2MJRDaNr1O2rQYpBzm/M55TL6viosPyFDwG+CxSPEirO+w4sIzpph4fZCpWuJM5epTXqh4hLBThMkZr2HFdK8Veb+3GrTRyzUxQt0zKQSemFgAb04aJZKV9dCB2fr3pNK/+XFgQXUbcBM6vZpPkFR3XwdYiwgGD3nAEnXDW0z1FThmXPWhkYPHjunzHM07ZFrOaUYLWd9e6dU5Uo8ahf/AAAgAElEQVQIrkuM4b7uWdT9X7Pcsgf9UqRWarplVu98kbiC/veJUbTO4PPQG8GCbaM/NB1BnmxvmfUnefGHgC8Ei9EBEQJpQoCOFhMjMwkWjhslWNnTHK7hUE+PLAnjfiQNHQK1JlgYKlazYeoC0iz4aIIhRU8K1XZODyYFYCoAPvWg8wUCZ6VnZKe9eCgDvRU40HXEilqfMhzcutrz7Cak1p1JA7YR2L7vtFJ4v7VDijLXYFURhoLh5uexNyZEPcHqNiBfKb5jOtAYsAign7byDysIYRS0Sz9z6S2kTze2SVImQ/RVsN4IFtpr0DXD2L3sCwI1EAgkwQJZgqSKp/qwD4I1cHAegTxhHySMA/YlRAYCASFYfCpwEAxzCVjZB4kTVvdhKb5dtzWwJI7ysC3UJ8HRDpSA560yV+DmfiUVBOINgfIdxwkEq+3HU5VCuNn5Hzh2nm5um0RNX49+CRbOD/4u4V8Q581eB0CQrntqlPI4gDKL1+5T5Am6Z54CFmvAvyZIFQdPBGv8nE30x2YjldNeLi+pIGCFQKAJFiRbmEpk/SoQLCZXIFTYxrQiAvZ56hBSLRAxCeFBIKAEi0/h0uUrSoz+ZdIKRbb6j1xJfYYXUe+hhdRryFL6RKWFamqR9zHN2G/kSrUy8NMRhTR18faoNJjIGEgqCAQbAegD3dI+1VJpG05mYXcLRlFjJRw5XqE8CEAPCt4J4I8RK/ogqYPHALi1setwGYrwaOfW9qnKaC4IV/3WiWobq2T1eF3z0UrnNFZwlPMILgLeCJYujeKRgCSxJArHWRKFqUAmU0ywWJmdidQPYwqc5UHEkI/6POXIfUgaWgSCQrD0U4BuEKb74JgVUVkJ33WCyncep407jzv3cQzlolkZVz9v2Y4+BCANgbeCaIi7D55VNp5ubotFDcn0zrfzaeueU7T74BllIR7kCqvd7nspm+D4e9+Rc27npU+NRduVwthhYBg2re7snEZ1W4yh9r2m0axluwgfd74EPI/6JSyh/iOWeoyfJcanrT1fsJSyLgQ8ESxXqdpt6ZIqXn1YuxaldqARCDrBCvSApT1BIFgIfPDjQvprp1Sq3yqRbmhdHds4Ukg2jJHLmOajXhtXHb2s2rZoF8eM7Zntoxz8GoJcQYID0w03tE6iW9ol001tk5REBysIIZWBJEZvA/pHHw92TCcEC0tpVxCIZwRCQbAgxWJJFVJejRjPuEfauQvBirQrIuMJGwJTFm0juAB68u2J9MRbE+nJ6ojtx00i8j0dc9Z/272+3rbeLufrecZtLsNjfOqdSWqcyNcj+tb3YaGc68KsQbgNBYftIkvHgkAIEAgFwQrBaUgXtURACFYtAZTqsYUAVpjFQ4ytqyZnIwhEFgJCsCLreoRrNEKwwoW89CsICAKCgCAQkwgIwYrJy+rzSYWNYF26co0uXPRNIdXns4uzClB6RDTOxcM6MPLZEJ1dWLg9T+VRBkuGJQgCgoAgIAg4EBCCJXcCEAgbwXoncwu9nrFZrkIAEQDZwXJeXrqLpkG2mCj5umSX63kaohAsT+jYO3a6wuVr0F4NKSUICAKRjIAngsXPVaQwuxALAe8WnI8EdwTCQrAgvcINiChSLPcLUps93OCQUuk3OsgWrzTRCRa7X9DJGPrmsrobBh4TH9MfCuhLJFiMkH+pp4exfy1KLUFAEAgnAp7+0/zM1D9+wzlW6Tt4CISFYEF6xQRLpFiBu7hMrJDydCC2mSwxwUIeEysmTRgFG7PTt/U2mVghjw3iYVsIlv/XcFbZCfVfyFt71P9GpKYgIAhEFAJ2CBYGrEt+8Cxl0oVnNgI/n/Hs5Tw8exFhoR11YAMLgY2Tcj7n8XOdy6nCWtts6R19szoJUuwjoF+0gcgGUrkPfqfohk55fBgzxsftoy3OQz4inxOPKdbSsBAsvEyYYMmLJXC3FG5YBP6T6B7ZcYz/DFyOe+Z9pPqfAfv6Md7nFPWxLQSLkfQ95f+Bpwey761KjVAgoL9UQtGf9BE9CHj6P+vPTCY/ODN+rvJxpPpHLfYRmJTh/sOzF/l41vM29hFBXpAin4mb/g7QP7K5f7SJskyEOB/vBeSDPDGRwz6752HCpY8Px/R3kG4MFefNY0GdWA1hIVgAk18ssQpsOM4LfyYE/gNgH38IBGzzDc3l1IHqY1zGE8Hi8nqKtoRg6YjY32bpFf8X5GPDPnZ6Sf3Fwvn6A5/zAp2Goo9Aj1naCw0C3ggWnpscWSqEfbPnL5dDCtLEBIvPBPnI4/8B5xvL6fuooweuq/fFZTgP5AuByZqZRAvH9X6wj/poXydtqMsETzUaoz9CsGLowvIfgm9q7OPPwPu48Xmbb24WQXM+t4GUIx/jOroDUZTBn0eC/wh4ehj732r81NRfDvyCCgX5CUUf8XMVY+tMPf2nrZ6ZyOf7F2hg3yyYERjk8f+A6xjL6fvGto11uQ1OWRKl12PChGP6f0HvB/VRB+2jDEvs+MOf24/VVAhWDF1Z/ebXiRPf5DwHD9LFx403OqYX8Sdg8TL2EfQ6+ANxQJ/8BcZ5kvqGgKeHsW8txWdpfjnoD3l9W5fo4n7Vp134XuY2gCDy+H/A/ymkekQ5vY/4RF7O2goBT/9p3Ee434wB+binOGBf/6jlexUpjulThLjH9XsYbfA+Un6e8ztAb5vbRR7/N/C852c/53G/aE/X8cWY9f8Cl9PPA3WYXKEfbIOYxXoQghXrV1jOL+IR8PQwjvjBR8AA+UWCoeDhbXzgcx6OG8vyy0XP5xcEv9yMp4j2EPSXirFMJO5fu3aNroY4RiIOoRiTp/807h+zj1Lk8zQcxmj8qGVCwvcnS5BwHyLwh4R+frrkietz2yBQep8gYZyHFP8JBO4H/weMCYE/0Jl8Ydz8v8BHO2+jLLYxNpTl/5ReXjUYoz9CsGL0wsppRQ8Cnh7G0XMW4RupTo74haKTHzzgjRGjRZ4ngsUvGLxUzOrrfYTv7L33fPnKVXpuQD7VbZlEdVslhzTe1j6V3vxqnvdBxliJYP6nmWBFG2T4DzHB0hXeo+08fBmvECxf0JKygkAQEAjmwzgIw424JnWChcHxgxwp7/OXtj54HGeCpZMlfoExweJ91GWyhW29jt5upG3f1C6F6rQYQ3VAsFomhzSqfluMoU69p0caLEEdTzD/05AQYYot2gIkZCz5QsrSsGg7D1/GKwTLF7SkrCAQBASC+TAOwnAjrkkjweJ9Jlgs1cI+R5wEf0Ujj6dGkM+EigkWT71wXaQI0UCwZi3bSXVaJFKdlmOoMgyuyd79br4idnVaJtLKsoMKt3j4kf90PFxl7+coBMs7RlJCEAgqAvIwDiq8cd14twH5Snr1dcrKsOHw0eCFagwgW/ES5D8dL1fa83kKwfKMjxwVBIKOgDyMgw5x3HbwwkAHwfoyaUXYMPjghwWKYL3//YKwjSHUHct/OtSIR2Z/QrAi87rIqOIIAXkYx9HFDvGpCsEKMeDV3cl/Ojy4R1qvQrAi7YpE8HjgmFuccwf+AsnDOPCYSosOBIRghedOkP90eHCPtF6FYEXaFYng8cAxtzjnDvwFkodx4DGVFh0ICMEKz50g/+nw4B5pvQrBirQrEqHjgeQKDw1EkWIF9iLJwziweEprLgSEYLmwCOWW/KdDiXbk9iUEK3KvTUSNDJIrJlgixQrspZGHcWDxDEdrbLohHH176lMIlid0gndM/tPBwzaaWhaCFU1XK4xjzVt71EmwsC0hcAjIw9g+lkYbV6hpxx4VDDPC1lWwghAsa2RlFaE1NnIkthEQghXb1zegZ8cSrIA2Ko0p4iow2ENAJ1ggVgh2CBYbCbXXi++lhGBZYyYEyxobORLbCAjBiu3rG9CzE4IVUDidjYkEywmF1w0mWDqp0reNVtfhIoedzzLJ0t3doEPOx7buhNbYFpMo7k+vx8fQH297PZkQFJApwhCAbNKF/KdNQInDLCFYcXjR/T1lIVj+Iue5njyMPeOjH2WChTwQGZAdJjx6HraNZXXig224yuE6fIynErOnrVTts69CLge3O/+vvTNtkuK407i/gT8ByBt+JTsc2tgXuy9sh/VqdxkcWkfINnNICBDWYWuxrY2QmWkYcUgsQvKhsGSLOUDCAoQECBa6ezg0hMQxCAQCBhAMAgTiZi5GA3PPf+Op4d9d3dNHdVdWd1X3kxFFVVdlZmX+sqf1U2ZWlt4Px5Awvab389M71ihYVvMU/B/+TRccuS9vSMHyZbP4s1AULG/ahT/GzrmqxCAF5lRBiFR4cA6ilLzZz+udEAfpNT8VLOzRC6V5Yq8B1/BZr+l57HENZdF87NeKeUzBKg59/k0Xh7vf7krB8luL+Lg8FCxvGoc/xs65qhBpCpUeFRv9rNd1j/MaB+f0Rc/oodJj+/CgSlQugqVDitqrpfcu5p6CVRz6/JsuDne/3ZWC5bcW8XF5KFjeNA5/jJ1zTRash6YtjPVYIRcVKQzTtZ+9YvUq4Xyq3iV7XJ07pRKG9PY0KlzIy36sJdd0Wh49X+w9Bas4LcC/6eJw99tdKVh+axEfl4eC5U3j8MfYOVftJbKngNxAhjTopHbIDiQLQYXJHk8FS6/js33OFc6reCEvnVtl7+myMr8vdvZjlMEPgYJVnFbg33RxuPvtrhQsv7WIj8tDwfKmcfhj7A1X5ipCwSrOt4B/08Xh7re7UrD81iI+Lg8Fy5vG4Y+xN1yZKwWrWN8B/k0Xi7y/7kvB8ld7+Lo0FCxvmoc/xt5wZa4UrGJ9B/g3XSzy/rovBctf7eHr0lCwvGke/hh7w5W55iZYP35yvTxQ0eB6m/ZcfGkLtEG2ldzx8vhoe1dJNRf/pkuqOfOuDAUrb3Tll5CC5U2b88fYG67lnOvdgWH55OjX8h+/2ShTpq2URSsPZMWBuA8+usr1Vl23PeFe6QQLYqUvkS+195vybzrhK1C2HyhYZdv0uVecgpU7Mycp+GPshBLjOCGwZvspefDR1TJ1epNMmdZgyRUEa0pFg/xz5Ro53lH4F7WnEqzfvdcRe3m8/q6U2t5JezFOaROgYJV2+xqtnf4AGs2UmfFlz/wOGCHw0Ix3EqUKYpW8VTTKzPqIfHb6xqR7PvPyLvnZ81tcb7V/3ZuQdyrBQoRS7sFKAMAPZUug6IJ1o+uuNH54QlZuOh7b8Bnnr3f2S1fvvbJtHL9VnILlTYuAKwMJuCHw/Z9DrlIIlf1cRbxHa2pFs+w5fDnhlj+c/Z5MrWhyvf3s+a0J+aYTLI1UinOwtG7clzeBggjW6Oi4dHzVLe/vOitLGtpk7tIdUlUXlepQVB5b0CLVdZFJm3U+FLXiIT7SIX3vN4Pl3WJFrD0Fyxv4FCxvuJZLrv/53KascjV1erO0f3lb/vXxtbG4GEYsRMgmWIUoA+9BAsUg4Klg3ekfklfXHJaZCydkqiYUkWpsdeHct1BEkL4qFJWnX9op+49dlfFiECvje1KwvGl8CpY3XMsh15PnO2VKRWNMmlL1YkGujp+Lz736tyfWWb1UiPtSU1sMU9edAbnVfdf11tM3EMsTBxSsBBz8UEYEPBGsU+c7Zd6KVqkOteQvVFkkrCYUlScX75DmLe1yb3CkjJqseFWlYHnDnoLlDddyyBX/s5pKqmLnpjcJJMweWtouyk/mvmelm1rRELtkaojwv36/JZYnDihYCTj4oYwIGBWs3v5BeanpoDX0l1cvVRapSplnKCK//ENY9h67IuPj7NPy8rtLwfKGLrje6hvmRgaOvwP6TfzuI3haMD73Cr1VDz+1YUKepjfLyfO3Naq137DzTGKPV0Wj3OqemOe6amu7hN7ca211b+yVP689In9697Octw07ziTck4KVgIMfyoiAEcGC2Gz75LxU1upcqjyGAPORK1sa9GjhKZhrt/vLqPkKW1UKlje8lSv3p0r+0X1TbazfxO8+Eh8enDp9lXz5dY916Se/2iCnLiT2XK1vSZIrS8wapP1cooRp3qb2FCxTJJlP0Ai4Fqy+u0NS//d91vyolD1MNgkqxHVI3uEUjyAHrWH8WF79j4Mfy8YykUA5EogJVkWjdFzqTotgbfR0bN6VvccLa2VRsNJi4wUScEXAlWD1fjMklbWF763KKmqhqDRuPiEoH4M5AhQscyyZEwmYIPC9R1fHhggf/PnqlFm+GzmdOCxoG1LEBPkbnd72+v/utVarjL9Zvjtl+XiSBEqVQN6CheUSHluQ5xOBBejVwhOHKB+XdTD31aVgmWPJnEjABAH8ztl7pL7/i7cTsn3hLx+nl6tpK+WfftqYED/fD1hBfs7ilkmbNZkeTzlWNMrRMzfzzZ7pSCCQBPISrJ6+QXkcSy8UQJTc3gPlRHkZ3BOgYLlnyBxIwCSBzt4BwcR2u2ThVTkIM+ujCeftcfTYvkxDvuX60Rw8kRhfxFTztu8x8Z6BBMqNQM6C1X1nQGYuxOKgPhwaTFMmlBflZnBHgILljh9Tk4AXBH7xwrZJIjV1enzyu1107McPTHffe4VJ9ZnW4dKnGr2oN/MkAb8TyEmwsHDoxKrrZuVqYgFSrNqOhUijnkyYR94oP0P+BChY+bNjShLwkgB6rezylPW4okludrmfe3Xi3O0MvVcNsnF3h5fVZt4k4GsCOQnWwr/tM95z9fr6I7L/2BW5fKNPvr7RZ+3xGedN95Kh/Az5E6Bg5c+OKUnAawJOhurwrsE5i1rkdo+Zd7ymFayKBnljw+deV5n5k4CvCTgWrK17zhnrWcJSCpgUOTw6lhEOrq8Jn5Iqa30t971m6Cnbsof/R5UReoaLFKwMcHiJBHxA4JOjX8u/VK2x5mXhXYOxuVEVjfLvv94oN7ruGi1lSsGqaJQ336dcGQXNzAJJwJFgYYX2iUVE3UuOtRhojo8FX+vstxYRNdGjhXrwycL8vqsUrPy4MRUJFJoAXh+G37kZf5iYn7Ws+aAnRZgkWBUN8vcPjnlyL2ZKAkEj4Eiwlja2uR+uu/+S5rGx/F5ng3RPv7zTfTnqwrKk4UDQ2skX5aVg+aIZWAgScEwAS9VgPhZeYeZFOHHuVkIvGeXKC8rMM6gEsgpW+5e3Xb9bsCYUlr+sOyJY9d1NwCT1yloDy0OEooJ6MeRGgIKVGy/GJoFiEzjYfm3iKb+KJvno0GVr7hXmX5nYunoHZN6rE4uI4knClZuOF7u6vD8J+IpAVsGat6LVda8R1mMxFaIHLgjeO+h2uBD1YsiNAAUrN16MTQJ+IPD7P+6538vUYL0uBxPdTW3W04oVTdK8pd0PVWUZSMBXBDIKFhborAm5XfMqIrs+vWSs0uPjYmQFedSLC5Dm1iwUrNx4MTYJ+IVAy4GL8qPZ62TKNKyPhUVBTWyN8tPfbpabhifO+4UZy0ECbglkFKxXVh9yve7VrBfN9V5pZaP7LxroxYoI6sfgnAAFyzkrxiQBEiABEihvAhkF6+mXdrkeipv9Yotxwp8cuWJAsMKC+jE4J0DBcs6KMUmABEiABMqbQFrB6u4blGrXw4NhWfCm+cU9r9zoc92zZs3hCrUI6sngjAAFyxknxiIBEiABEiCBtIK1fscXBhYWjcjq/ztpnPLQ8JhUzt/uuncNC4+ingzOCFCwnHFiLBIgARIgARJIK1iLVxpY+6ouIqu2mn+6xJRgoRcL9WRwRoCC5YwTY5EACZAACZBAWsGas9jt04NY9T0iDZvNr40yODRqZoiwLiyoJ4MzAhQsZ5wYiwRIgARIgARSClZn7z2pqou4HoJDD9ETBtfA0ub6+Mhl14uf6jpaqCfqy5CdAAUrOyPGIAESIAESIAEQSClY127fNSYwePefaYFZ2nTQiPxNTHSPCurLkJ0ABSs7I8YgARIgARIgARBIKVhb9pwzMMH9/ouhQxHZ3HrOGO3hkVGpqnU/wV17sDDRHfVlyE6AgpWdEWOQAAmQAAmQAAikFKy/fXDMXA9RXdiStXEswW4gbPyow8gaWCpY2KO+DCRAAiRAAiRAAiRgikBBBAsS83Jzm3TdGXBVbqSvrHP/HkK7XFGwXDUJE5MACZAACZAACaQgUDDBqlkQtSa83x0YSVGM7KeQDhPmk+XIxGf2YGXnzxgkQAIkQAIkQALOCRRMsFSEZi/aIcc7bjkvoYgVH+k0D9N7ClZOzcHIJEACJEACJEACWQgUXLAgRzWhqCxf/ak1ZJhuZhbOY0hw2apPpcbAK3sySRkFK8u3hJdJgARIgARIgARyIpBSsD5sxURyM+tgZRKbqtqIPLd8tyxpaJPDp2/IoVPXrf2SxjbrPK5nSm/iGuqJ+jKQAAmQAAmQAAmQgCkCKQXL5DpYTiSopi48se5WKGps/S0n97XihLgOlqkvE/MhARIgARIgARKYIJBSsK7e6pcqD57Wcyw9EK4Cbagn6hukoOtRcX9KwICBBEjAGYFvfWeWpNqcpc4cy57vAz/8H1m39WDmBLxKAiVOIKVgoc6zXvTmiT0VJwzNYS5WzYIWwWrvv5wfjm34jPPWdY+HKlHPoAVKRbzFyCLOgkck4JTAw5XLLdFyGl/jLXhtU9p0ECzki/DW2j1WvIemLZRrN3s0eco90oVbzb+zNuXNeJIECkggrWBhHpTKkMk9Jqw/tXSnrI2clgMnrsrdgWHpvzd5w3lcRzzE92qi+6KVBwqI28ytKBVxjmQRZ8EjEnBKIFmw2s9ekW//4FlLiiBHGh6Z+7p1bubzjbL3cId1rD1V+GwPdsHCeUgTziFfhBUrI7H0eg/Nyx5P74lesGxyZr8/j0nAbwTSCtb6HV8Ym+iOnqi5S3bI0sY2ud2T34uVkQ7pH1+InjUzk9/Ri4Z6Bi1QKuItRhZxFjwiAacEkgULggMhgmjhGPKkooM8IVgITnuwtBwqUPY8VLzscbQHC/mrfEGwkJ6BBIJKIK1gdfcNSrXL5REgMDPro9J66JIxPvcGR2RZ86dmJCvUIqhn0AKlIt5iZBFnwSMScErALlgqTSpD2EOo9Dziak+Snkt1H6RDXHvQPHEO4qS9ZDivUmU/RjwVO3tae548JoGgEEgrWKjAM8t25z1MiCG9v7531DMOpy90ya+Wult8FPULYqBUxFuNLOIseEQCTgmkEqxUadGjZe9JykWwMMkdkqQT3nGsw4p2qUo+1iHFTPdKVVaeIwG/EcgoWPs+v5rXi5Ura8MSPXDR87qOjI7JnEWYDJ/7kCGGLVG/IAZKRbzVyCLOgkck4JSAXbB0WBBzpBAgNgjoScI1vY5zOo/KipD0D0RJe7BUrjDJHUE/oycMvWPJUoV89T4qWIiDjYEEgkogo2ANDI3IjPnbc+rFqlkQkW6XL3XOFWbThycE7zrMZTI+6oX6BTFQKuKtRhZxFjwiAacE5i1amyAvGK7T4Tudb4XeJj2n86KQP6QJ4qPDhnpPFSLsEUeHAPW6ipXuIVQI2lOF88gTPV64L+5PwVJ63AeRQEbBQoUaN5+Qaoc9RDNqw9LZm98kdrfwXlmdw7ysUMSql9t7Fiu9SanQ+Q7Fqovb+5pk4bYsTE8CJEACJEACSiCrYN0bQC9W9oU/0YMU3e/9sKAWPHk/PDImTy5xNicL9UG9ghpMSoV9qCCIPEyyCGL9WWYSIAESIAF/EsgqWCj2O9tOZZznhFfd/PHdz4pewzv9Q1KV5clHzNdCfYIcTEqFXbDQLY+5ENqrpSsx62edoIpufE2ncyzAE13+OqSgwwU4j+EFfMY1HRYwxd8kC1NlYj4kQAIkQAIk4EiwgOnZ/03/ROET9S2+IRndfyHjxHzUI+jBpFSoKIGJShFESqUK5yBFOu8C8ZBG5UvFSdNj3oV97oTKFaQs0wTZfNvEJIt8y8B0JEACJEACJJBMwLFgXbn1jVTVpnhaLxSRHW1fJedbtM9j4+P3FyOdPKyJ8qMeQQ8mpSKVYIEPRAnyhOv2z8pO06mU4TyOkwVLr9v3JnuxTLLQunFPAiRAAiRAAm4JOBYs3GjN9lOTJrw/Ue+/d/ml7MUKRazyuwXmh/QmpUJFCfVSCcJxJsFCPB0aTE6va+YgfXKe1gnD/5hkYbhozI4ESIAESKCMCeQkWODUsOl4wirqc5fslJGRMV8hDO+7mDRMGOynBpPhmpSKZEGCPCFkEyykw7CfXcr0GHtcR9BHsnX+lp63Lhr4xyQLA8VhFiRAAiRAAiRgEchZsM5f6ZHKuviaU1V1eHrQP0OEQ8OjMntRS8KaWCgvyl0qwaRU5CNY2ksFkdJJ7WBrFywcY30bu4TpdZPtYJKFyXIxLxIgARIggfImkLNgAdfOtotSHYpLFl6LgyUaxovM8sxXXfLU0l0JcoVyorylFPwoFbpSs3L2QqY0b/vejyzs5eMxCZAACZBAeRLIS7CAqmX/Ramqi/cU4dUzL7z+sdzsLs5Co5h3VWkrD1Z1R/ki+y6UXMv6USowcV2lSvc6LOhlA/iRhZf1Zd4kQAIkQALBIJC3YKF6F672Sk1d4pOFeAXN5tYOGR8vTH/WvYFhmffqRwlzrrDWFVagR/lKMVAq4q1KFnEWPCIBEiABEvAPAVeChWp03RmU365oTViIFILzzLJdcvTMTc9qendgWN54/3Opqk1ajqGEnhZMB49SESdDFnEWPCIBEiABEvAPAdeCpVV55e1DUm2b/G69eDkUtURrXcsXMjpm5knDc5d75OXmgzJj/raEuVaQuicXt0jHpW4tUsnuKRXxpiWLOAsekQAJkAAJ+IeAMcFClXq/GZR5K1oTJsBbolUXlscXRqzttXcOy5mvuuXS9TsyOpZ5GBHXEQ/xkQ552CfXI2+IVWVtWP4RPl30SfaFalZKRZw0WcRZ8IgESIAESMA/BIwKllbr5PlO+e8VH1kyBAFSydI9XgxdVReRmfVRmVUflcdCYXlr43F5e9tJa4/POI/riIf4mlb3yBfXmre0y73B4L64WZnlsqdUxEqig6sAAALpSURBVGmRRZwFj0iABEiABPxDwBPB0upBtF5955DMmD8hSalkS4Wp2posDxmbLGQax0ofisqcxS3y4Z5zMjA0qrcqqz2kglucQVk1PitLAiRAAiQQCAKeCpYS6OsfsuZGfbD7rDy1dKfMrMfyDlF5bAH2KlWT9xPX0ZPVYqVD+p6+Ic2WexIgARIgARIgARLwJYGCCFZyzYdHxuR6Z79cv90vDZuPW6/fsfY4tn3GdcRDfAYSIAESIAESIAESCAqBoghWUOCwnCRAAiRAAiRAAiSQDwEKVj7UmIYESIAESIAESIAEMhCgYGWAw0skQAIkQAIkQAIkkA8BClY+1JiGBEiABEiABEiABDIQoGBlgMNLJEACJEACJEACJJAPAQpWPtSYhgRIgARIgARIgAQyEKBgZYDDSyRAAiRAAiRAAiSQDwEKVj7UmIYESIAESIAESIAEMhDwRLC+9Z1ZsvdwR+y2K1ZGBOewZyABEiABEiABEiCBUifgmWCFW4/H2C14bZMlWNgzkAAJkAAJkAAJkECpEyiKYL21do8lXA9NWxjjCyFDLxc2lTP0eH37B8/KzOcbrX0sMg9IgARIgARIgARIwMcEiiJYkKj2s1cskYJM4dh+DscI2vOFz3rOxyxZNBIgARIgARIgARKwCBRNsCBM67YetArxcOXyWO+VyhR6uVSw2FYkQAIkQAIkQAIkECQCBREsDPFBnOyT3OctWmudwzUVrGRwFKxkIvxMAiRAAiRAAiQQBAKeCRaE6trNHutpQhw/Mvf1GA/0TiHgPORK52RpjxakC4GCZWHgPyRAAiRAAiRAAgEj4IlggYH2WmGSugqVstEeq2TpgnBhg1gh6PIOmo57EiABEiABEiABEggCAc8EKwiVZxlJgARIgARIgARIwAsCxgVLe6G82HsBgHmSAAmQAAmQAAmQgGkCxgXLdAGZHwmQAAmQAAmQAAkEjQAFK2gtxvKSAAmQAAmQAAn4nsD/A+DIUu8mMuga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descr="C:\Users\HOME\Desktop\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752600"/>
            <a:ext cx="7921625" cy="4495800"/>
          </a:xfrm>
          <a:prstGeom prst="rect">
            <a:avLst/>
          </a:prstGeom>
          <a:solidFill>
            <a:schemeClr val="tx1"/>
          </a:solidFill>
          <a:ln>
            <a:solidFill>
              <a:schemeClr val="tx1"/>
            </a:solidFill>
          </a:ln>
        </p:spPr>
      </p:pic>
    </p:spTree>
    <p:extLst>
      <p:ext uri="{BB962C8B-B14F-4D97-AF65-F5344CB8AC3E}">
        <p14:creationId xmlns:p14="http://schemas.microsoft.com/office/powerpoint/2010/main" val="42179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685800" y="304801"/>
            <a:ext cx="7772400" cy="1219199"/>
          </a:xfrm>
        </p:spPr>
        <p:txBody>
          <a:bodyPr>
            <a:normAutofit fontScale="90000"/>
          </a:bodyPr>
          <a:lstStyle/>
          <a:p>
            <a:pPr algn="l"/>
            <a:r>
              <a:rPr lang="en-US" b="1" u="sng" dirty="0" smtClean="0"/>
              <a:t>Pre-requisites</a:t>
            </a:r>
            <a:r>
              <a:rPr lang="en-US" b="1" dirty="0" smtClean="0"/>
              <a:t/>
            </a:r>
            <a:br>
              <a:rPr lang="en-US" b="1" dirty="0" smtClean="0"/>
            </a:br>
            <a:endParaRPr lang="en-US" dirty="0"/>
          </a:p>
        </p:txBody>
      </p:sp>
      <p:sp>
        <p:nvSpPr>
          <p:cNvPr id="6" name="Subtitle 5"/>
          <p:cNvSpPr>
            <a:spLocks noGrp="1"/>
          </p:cNvSpPr>
          <p:nvPr>
            <p:ph type="subTitle" idx="1"/>
          </p:nvPr>
        </p:nvSpPr>
        <p:spPr>
          <a:xfrm>
            <a:off x="762000" y="1219200"/>
            <a:ext cx="7543800" cy="5181600"/>
          </a:xfrm>
        </p:spPr>
        <p:txBody>
          <a:bodyPr>
            <a:normAutofit fontScale="85000" lnSpcReduction="10000"/>
          </a:bodyPr>
          <a:lstStyle/>
          <a:p>
            <a:pPr marL="285750" indent="-285750" algn="l">
              <a:buFont typeface="Arial" pitchFamily="34" charset="0"/>
              <a:buChar char="•"/>
            </a:pPr>
            <a:r>
              <a:rPr lang="en-US" dirty="0" smtClean="0">
                <a:solidFill>
                  <a:schemeClr val="tx1"/>
                </a:solidFill>
              </a:rPr>
              <a:t>To complete this project, you must require the following software’s,  concepts, and packages:</a:t>
            </a:r>
            <a:r>
              <a:rPr lang="en-US" dirty="0" smtClean="0">
                <a:solidFill>
                  <a:schemeClr val="tx1"/>
                </a:solidFill>
                <a:effectLst/>
              </a:rPr>
              <a:t>    </a:t>
            </a:r>
            <a:r>
              <a:rPr lang="en-US" dirty="0" smtClean="0">
                <a:solidFill>
                  <a:schemeClr val="tx1"/>
                </a:solidFill>
              </a:rPr>
              <a:t>Anaconda </a:t>
            </a:r>
            <a:r>
              <a:rPr lang="en-US" dirty="0" smtClean="0">
                <a:solidFill>
                  <a:schemeClr val="tx1"/>
                </a:solidFill>
                <a:effectLst/>
              </a:rPr>
              <a:t>(IDLE / </a:t>
            </a:r>
            <a:r>
              <a:rPr lang="en-US" dirty="0" err="1" smtClean="0">
                <a:solidFill>
                  <a:schemeClr val="tx1"/>
                </a:solidFill>
                <a:effectLst/>
              </a:rPr>
              <a:t>Spyder</a:t>
            </a:r>
            <a:r>
              <a:rPr lang="en-US" dirty="0" smtClean="0">
                <a:solidFill>
                  <a:schemeClr val="tx1"/>
                </a:solidFill>
                <a:effectLst/>
              </a:rPr>
              <a:t> / </a:t>
            </a:r>
            <a:r>
              <a:rPr lang="en-US" dirty="0" err="1" smtClean="0">
                <a:solidFill>
                  <a:schemeClr val="tx1"/>
                </a:solidFill>
                <a:effectLst/>
              </a:rPr>
              <a:t>PyCharm</a:t>
            </a:r>
            <a:r>
              <a:rPr lang="en-US" dirty="0" smtClean="0">
                <a:solidFill>
                  <a:schemeClr val="tx1"/>
                </a:solidFill>
                <a:effectLst/>
              </a:rPr>
              <a:t>)(Python 3.7)</a:t>
            </a:r>
            <a:endParaRPr lang="en-US" dirty="0" smtClean="0">
              <a:solidFill>
                <a:schemeClr val="tx1"/>
              </a:solidFill>
            </a:endParaRPr>
          </a:p>
          <a:p>
            <a:pPr marL="285750" indent="-28575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effectLst/>
              </a:rPr>
              <a:t>Python Packages      </a:t>
            </a:r>
          </a:p>
          <a:p>
            <a:pPr marL="342900" indent="-342900" algn="l">
              <a:buFont typeface="Wingdings" pitchFamily="2" charset="2"/>
              <a:buChar char="Ø"/>
            </a:pPr>
            <a:r>
              <a:rPr lang="en-US" dirty="0" err="1" smtClean="0">
                <a:solidFill>
                  <a:schemeClr val="tx1"/>
                </a:solidFill>
                <a:effectLst/>
              </a:rPr>
              <a:t>Tensorflow</a:t>
            </a:r>
            <a:r>
              <a:rPr lang="en-US" dirty="0" smtClean="0">
                <a:solidFill>
                  <a:schemeClr val="tx1"/>
                </a:solidFill>
                <a:effectLst/>
              </a:rPr>
              <a:t>- This package is used as backend support to </a:t>
            </a:r>
            <a:r>
              <a:rPr lang="en-US" dirty="0" err="1" smtClean="0">
                <a:solidFill>
                  <a:schemeClr val="tx1"/>
                </a:solidFill>
                <a:effectLst/>
              </a:rPr>
              <a:t>Keras</a:t>
            </a:r>
            <a:endParaRPr lang="en-US" dirty="0" smtClean="0">
              <a:solidFill>
                <a:schemeClr val="tx1"/>
              </a:solidFill>
              <a:effectLst/>
            </a:endParaRPr>
          </a:p>
          <a:p>
            <a:pPr marL="342900" indent="-342900" algn="l">
              <a:buFont typeface="Wingdings" pitchFamily="2" charset="2"/>
              <a:buChar char="Ø"/>
            </a:pPr>
            <a:r>
              <a:rPr lang="en-US" dirty="0" err="1" smtClean="0">
                <a:solidFill>
                  <a:schemeClr val="tx1"/>
                </a:solidFill>
                <a:effectLst/>
              </a:rPr>
              <a:t>Keras</a:t>
            </a:r>
            <a:r>
              <a:rPr lang="en-US" dirty="0" smtClean="0">
                <a:solidFill>
                  <a:schemeClr val="tx1"/>
                </a:solidFill>
                <a:effectLst/>
              </a:rPr>
              <a:t>-This package is used for building Neural Network layers</a:t>
            </a:r>
          </a:p>
          <a:p>
            <a:pPr marL="342900" indent="-342900" algn="l">
              <a:buFont typeface="Wingdings" pitchFamily="2" charset="2"/>
              <a:buChar char="Ø"/>
            </a:pPr>
            <a:r>
              <a:rPr lang="en-US" dirty="0" err="1" smtClean="0">
                <a:solidFill>
                  <a:schemeClr val="tx1"/>
                </a:solidFill>
                <a:effectLst/>
              </a:rPr>
              <a:t>OpenCV</a:t>
            </a:r>
            <a:r>
              <a:rPr lang="en-US" dirty="0" smtClean="0">
                <a:solidFill>
                  <a:schemeClr val="tx1"/>
                </a:solidFill>
                <a:effectLst/>
              </a:rPr>
              <a:t>-This package is used for image processing</a:t>
            </a:r>
          </a:p>
          <a:p>
            <a:pPr marL="342900" indent="-342900" algn="l">
              <a:buFont typeface="Wingdings" pitchFamily="2" charset="2"/>
              <a:buChar char="Ø"/>
            </a:pPr>
            <a:r>
              <a:rPr lang="en-US" dirty="0" smtClean="0">
                <a:solidFill>
                  <a:schemeClr val="tx1"/>
                </a:solidFill>
                <a:effectLst/>
              </a:rPr>
              <a:t>Flask- To build a web application</a:t>
            </a:r>
          </a:p>
          <a:p>
            <a:pPr algn="l"/>
            <a:endParaRPr lang="en-US" dirty="0"/>
          </a:p>
        </p:txBody>
      </p:sp>
    </p:spTree>
    <p:extLst>
      <p:ext uri="{BB962C8B-B14F-4D97-AF65-F5344CB8AC3E}">
        <p14:creationId xmlns:p14="http://schemas.microsoft.com/office/powerpoint/2010/main" val="3080474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685800" y="381001"/>
            <a:ext cx="7772400" cy="1066799"/>
          </a:xfrm>
        </p:spPr>
        <p:txBody>
          <a:bodyPr>
            <a:normAutofit fontScale="90000"/>
          </a:bodyPr>
          <a:lstStyle/>
          <a:p>
            <a:pPr algn="l"/>
            <a:r>
              <a:rPr lang="en-US" b="1" u="sng" dirty="0" smtClean="0"/>
              <a:t>Data Collection</a:t>
            </a:r>
            <a:r>
              <a:rPr lang="en-US" b="1" dirty="0" smtClean="0"/>
              <a:t/>
            </a:r>
            <a:br>
              <a:rPr lang="en-US" b="1" dirty="0" smtClean="0"/>
            </a:br>
            <a:endParaRPr lang="en-US" dirty="0"/>
          </a:p>
        </p:txBody>
      </p:sp>
      <p:sp>
        <p:nvSpPr>
          <p:cNvPr id="5" name="Subtitle 4"/>
          <p:cNvSpPr>
            <a:spLocks noGrp="1"/>
          </p:cNvSpPr>
          <p:nvPr>
            <p:ph type="subTitle" idx="1"/>
          </p:nvPr>
        </p:nvSpPr>
        <p:spPr>
          <a:xfrm>
            <a:off x="762000" y="1295400"/>
            <a:ext cx="7010400" cy="4343400"/>
          </a:xfrm>
        </p:spPr>
        <p:txBody>
          <a:bodyPr>
            <a:normAutofit/>
          </a:bodyPr>
          <a:lstStyle/>
          <a:p>
            <a:pPr algn="l"/>
            <a:r>
              <a:rPr lang="en-US" sz="1800" b="1" dirty="0" smtClean="0">
                <a:solidFill>
                  <a:schemeClr val="tx1"/>
                </a:solidFill>
              </a:rPr>
              <a:t>In this, we will be collecting data for building our project. We will be creating two folders one for training and the other for testing. Images present in the training folder will be used for building the model and the testing images will be used for validating our model.</a:t>
            </a:r>
            <a:r>
              <a:rPr lang="en-US" sz="1800" b="1" dirty="0" smtClean="0">
                <a:effectLst/>
              </a:rPr>
              <a:t> </a:t>
            </a:r>
            <a:r>
              <a:rPr lang="en-US" sz="1800" b="1" dirty="0" smtClean="0">
                <a:solidFill>
                  <a:schemeClr val="tx1"/>
                </a:solidFill>
                <a:effectLst/>
              </a:rPr>
              <a:t>A minimum of 100 images needs to be present in each category folder to get the maximum no of features.</a:t>
            </a:r>
            <a:endParaRPr lang="en-US" sz="1800" b="1" dirty="0">
              <a:solidFill>
                <a:schemeClr val="tx1"/>
              </a:solidFill>
            </a:endParaRPr>
          </a:p>
        </p:txBody>
      </p:sp>
      <p:pic>
        <p:nvPicPr>
          <p:cNvPr id="6147" name="Picture 3" descr="F:\DAT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3" y="3657600"/>
            <a:ext cx="9150609" cy="22106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5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a:xfrm>
            <a:off x="685800" y="152401"/>
            <a:ext cx="7772400" cy="1066799"/>
          </a:xfrm>
        </p:spPr>
        <p:txBody>
          <a:bodyPr>
            <a:normAutofit fontScale="90000"/>
          </a:bodyPr>
          <a:lstStyle/>
          <a:p>
            <a:pPr algn="l"/>
            <a:r>
              <a:rPr lang="en-US" b="1" u="sng" dirty="0" smtClean="0">
                <a:effectLst/>
              </a:rPr>
              <a:t>Image Preprocessing</a:t>
            </a:r>
            <a:br>
              <a:rPr lang="en-US" b="1" u="sng" dirty="0" smtClean="0">
                <a:effectLst/>
              </a:rPr>
            </a:br>
            <a:endParaRPr lang="en-US" u="sng" dirty="0"/>
          </a:p>
        </p:txBody>
      </p:sp>
      <p:sp>
        <p:nvSpPr>
          <p:cNvPr id="4" name="Subtitle 3"/>
          <p:cNvSpPr>
            <a:spLocks noGrp="1"/>
          </p:cNvSpPr>
          <p:nvPr>
            <p:ph type="subTitle" idx="1"/>
          </p:nvPr>
        </p:nvSpPr>
        <p:spPr>
          <a:xfrm>
            <a:off x="533400" y="914400"/>
            <a:ext cx="8229600" cy="4724400"/>
          </a:xfrm>
        </p:spPr>
        <p:txBody>
          <a:bodyPr>
            <a:normAutofit/>
          </a:bodyPr>
          <a:lstStyle/>
          <a:p>
            <a:r>
              <a:rPr lang="en-US" sz="2000" dirty="0" smtClean="0">
                <a:solidFill>
                  <a:schemeClr val="tx1"/>
                </a:solidFill>
                <a:effectLst/>
              </a:rPr>
              <a:t>In this, we will pre-process the images which will be used for building the model. Image pre-processing includes zooming, shearing, flipping to increase the robustness of the model after it is built. We will be using the </a:t>
            </a:r>
            <a:r>
              <a:rPr lang="en-US" sz="2000" dirty="0" err="1" smtClean="0">
                <a:solidFill>
                  <a:schemeClr val="tx1"/>
                </a:solidFill>
                <a:effectLst/>
              </a:rPr>
              <a:t>Keras</a:t>
            </a:r>
            <a:r>
              <a:rPr lang="en-US" sz="2000" dirty="0" smtClean="0">
                <a:solidFill>
                  <a:schemeClr val="tx1"/>
                </a:solidFill>
                <a:effectLst/>
              </a:rPr>
              <a:t> package for pre-processing images.</a:t>
            </a:r>
            <a:r>
              <a:rPr lang="en-US" dirty="0" smtClean="0">
                <a:effectLst/>
              </a:rPr>
              <a:t/>
            </a:r>
            <a:br>
              <a:rPr lang="en-US" dirty="0" smtClean="0">
                <a:effectLst/>
              </a:rPr>
            </a:br>
            <a:endParaRPr lang="en-US" dirty="0"/>
          </a:p>
        </p:txBody>
      </p:sp>
      <p:pic>
        <p:nvPicPr>
          <p:cNvPr id="5" name="Picture 4"/>
          <p:cNvPicPr/>
          <p:nvPr/>
        </p:nvPicPr>
        <p:blipFill>
          <a:blip r:embed="rId3"/>
          <a:stretch>
            <a:fillRect/>
          </a:stretch>
        </p:blipFill>
        <p:spPr>
          <a:xfrm>
            <a:off x="609600" y="2286000"/>
            <a:ext cx="7772400" cy="4825439"/>
          </a:xfrm>
          <a:prstGeom prst="rect">
            <a:avLst/>
          </a:prstGeom>
          <a:ln>
            <a:solidFill>
              <a:schemeClr val="tx1"/>
            </a:solidFill>
          </a:ln>
        </p:spPr>
      </p:pic>
    </p:spTree>
    <p:extLst>
      <p:ext uri="{BB962C8B-B14F-4D97-AF65-F5344CB8AC3E}">
        <p14:creationId xmlns:p14="http://schemas.microsoft.com/office/powerpoint/2010/main" val="317461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Light Blue Effects Powerpoint Templates - Abstract, Blue - Free PPT  Backgrounds and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57"/>
            <a:ext cx="9157447" cy="71303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fontScale="90000"/>
          </a:bodyPr>
          <a:lstStyle/>
          <a:p>
            <a:pPr algn="l"/>
            <a:r>
              <a:rPr lang="en-US" b="1" u="sng" dirty="0" smtClean="0"/>
              <a:t>Model Building</a:t>
            </a:r>
            <a:r>
              <a:rPr lang="en-US" b="1" dirty="0" smtClean="0"/>
              <a:t/>
            </a:r>
            <a:br>
              <a:rPr lang="en-US" b="1" dirty="0" smtClean="0"/>
            </a:b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0095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58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454</Words>
  <Application>Microsoft Office PowerPoint</Application>
  <PresentationFormat>On-screen Show (4:3)</PresentationFormat>
  <Paragraphs>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Conversation engine for deaf and dumb using IBM Watson</vt:lpstr>
      <vt:lpstr>INTRODUCTION</vt:lpstr>
      <vt:lpstr>The human hand has remained a popular choice to convey information in situations where other forms like speech cannot be used. Voice Conversion System with Hand Gesture Recognition and translation will be very useful to have a proper conversation between a normal person and an impaired person in any language.</vt:lpstr>
      <vt:lpstr>PowerPoint Presentation</vt:lpstr>
      <vt:lpstr>Architecture:</vt:lpstr>
      <vt:lpstr>Pre-requisites </vt:lpstr>
      <vt:lpstr>Data Collection </vt:lpstr>
      <vt:lpstr>Image Preprocessing </vt:lpstr>
      <vt:lpstr>Model Building </vt:lpstr>
      <vt:lpstr>PowerPoint Presentation</vt:lpstr>
      <vt:lpstr>Test the model </vt:lpstr>
      <vt:lpstr>PowerPoint Presentation</vt:lpstr>
      <vt:lpstr>Application Building </vt:lpstr>
      <vt:lpstr>HTML FILE</vt:lpstr>
      <vt:lpstr>PowerPoint Presentation</vt:lpstr>
      <vt:lpstr>PYTHON FILE:</vt:lpstr>
      <vt:lpstr>PowerPoint Presentation</vt:lpstr>
      <vt:lpstr>This is the local host</vt:lpstr>
      <vt:lpstr>Output We open the browser and navigate to localhost:8000 to check your application.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10</cp:revision>
  <dcterms:created xsi:type="dcterms:W3CDTF">2021-06-08T08:09:29Z</dcterms:created>
  <dcterms:modified xsi:type="dcterms:W3CDTF">2021-06-08T16:20:11Z</dcterms:modified>
</cp:coreProperties>
</file>