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9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44" autoAdjust="0"/>
  </p:normalViewPr>
  <p:slideViewPr>
    <p:cSldViewPr>
      <p:cViewPr varScale="1">
        <p:scale>
          <a:sx n="65" d="100"/>
          <a:sy n="65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5726-2A47-4B69-B00A-C5A76651AAE0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8864-FD9D-4718-87EC-23283BB6341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BALAJI\Desktop\B5EEA99B-9A70-44CC-B41AFC2EF100377A_sour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28858" y="-428652"/>
            <a:ext cx="12644526" cy="76438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-1857420" y="1285860"/>
            <a:ext cx="11501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lgerian" pitchFamily="82" charset="0"/>
              </a:rPr>
              <a:t>Ai enabled candidate resume    screening application</a:t>
            </a:r>
            <a:endParaRPr lang="en-IN" sz="48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4000504"/>
            <a:ext cx="30853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PREPARED BY: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Arial Black" pitchFamily="34" charset="0"/>
              </a:rPr>
              <a:t> M.SRINIVAS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Arial Black" pitchFamily="34" charset="0"/>
              </a:rPr>
              <a:t> L.SANDEEP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Arial Black" pitchFamily="34" charset="0"/>
              </a:rPr>
              <a:t> M.AKHILA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Arial Black" pitchFamily="34" charset="0"/>
              </a:rPr>
              <a:t> K.JYOSHNA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Arial Black" pitchFamily="34" charset="0"/>
              </a:rPr>
              <a:t> M.AMULYA</a:t>
            </a:r>
            <a:endParaRPr lang="en-IN" sz="2800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14610" y="0"/>
            <a:ext cx="13358906" cy="6858000"/>
          </a:xfrm>
        </p:spPr>
      </p:pic>
      <p:sp>
        <p:nvSpPr>
          <p:cNvPr id="5" name="TextBox 4"/>
          <p:cNvSpPr txBox="1"/>
          <p:nvPr/>
        </p:nvSpPr>
        <p:spPr>
          <a:xfrm>
            <a:off x="-714412" y="642918"/>
            <a:ext cx="93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3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TRAINING OF MODEL IN IBM CLOUD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-1428791" y="1714488"/>
            <a:ext cx="1271596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dirty="0" smtClean="0"/>
              <a:t>For training the model in IBM cloud you need to create an account </a:t>
            </a:r>
          </a:p>
          <a:p>
            <a:r>
              <a:rPr lang="en-IN" altLang="en-US" sz="3600" dirty="0" smtClean="0"/>
              <a:t>in IBM</a:t>
            </a:r>
          </a:p>
          <a:p>
            <a:r>
              <a:rPr lang="en-IN" altLang="en-US" sz="3600" dirty="0" smtClean="0"/>
              <a:t>After Registration , Login into your IBM account</a:t>
            </a:r>
          </a:p>
          <a:p>
            <a:r>
              <a:rPr lang="en-IN" altLang="en-US" sz="3600" dirty="0" smtClean="0"/>
              <a:t>There includes two steps in training :</a:t>
            </a:r>
          </a:p>
          <a:p>
            <a:pPr lvl="1"/>
            <a:r>
              <a:rPr lang="en-IN" altLang="en-US" sz="3200" dirty="0" smtClean="0"/>
              <a:t>1. Train the Machine learning model to IBM</a:t>
            </a:r>
          </a:p>
          <a:p>
            <a:pPr lvl="1"/>
            <a:r>
              <a:rPr lang="en-IN" altLang="en-US" sz="3200" dirty="0" smtClean="0"/>
              <a:t>2. Integrate Flask with IBM with scoring end point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ALAJI\Downloads\app.py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ALAJI\Downloads\app.py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0"/>
            <a:ext cx="985841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ALAJI\Downloads\app.py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  <p:pic>
        <p:nvPicPr>
          <p:cNvPr id="7170" name="Picture 2" descr="C:\Users\BALAJI\Downloads\REsume_parse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8194" name="Picture 2" descr="C:\Users\BALAJI\Downloads\REsume_parse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  <p:pic>
        <p:nvPicPr>
          <p:cNvPr id="9218" name="Picture 2" descr="C:\Users\BALAJI\Downloads\REsume_parse 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6500826" y="2143116"/>
            <a:ext cx="118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Input form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  <p:pic>
        <p:nvPicPr>
          <p:cNvPr id="11266" name="Picture 2" descr="C:\Users\BALAJI\Downloads\ass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16" y="2428868"/>
            <a:ext cx="198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EXPECTED OUTPUT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FORM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14478" y="0"/>
            <a:ext cx="11144327" cy="8358222"/>
          </a:xfrm>
        </p:spPr>
      </p:pic>
      <p:sp>
        <p:nvSpPr>
          <p:cNvPr id="5" name="TextBox 4"/>
          <p:cNvSpPr txBox="1"/>
          <p:nvPr/>
        </p:nvSpPr>
        <p:spPr>
          <a:xfrm>
            <a:off x="-1000164" y="428604"/>
            <a:ext cx="95012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Using AI in recruitment – Pros </a:t>
            </a:r>
            <a:r>
              <a:rPr lang="en-IN" sz="4400" b="1" dirty="0" err="1"/>
              <a:t>vs</a:t>
            </a:r>
            <a:r>
              <a:rPr lang="en-IN" sz="4400" b="1" dirty="0"/>
              <a:t> Cons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-142908" y="1714488"/>
            <a:ext cx="883574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Pro: Efficient and time-effective hiring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Pro</a:t>
            </a:r>
            <a:r>
              <a:rPr lang="en-IN" sz="2400" b="1" dirty="0"/>
              <a:t>: Providing recruiters with an improved quality of candidates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Pro</a:t>
            </a:r>
            <a:r>
              <a:rPr lang="en-IN" sz="2400" b="1" dirty="0"/>
              <a:t>: Improved and quicker experience for the candidates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Con</a:t>
            </a:r>
            <a:r>
              <a:rPr lang="en-IN" sz="2400" b="1" dirty="0"/>
              <a:t>: Not immune from human biases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Con</a:t>
            </a:r>
            <a:r>
              <a:rPr lang="en-IN" sz="2400" b="1" dirty="0"/>
              <a:t>: Issues of accuracy can happen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Con</a:t>
            </a:r>
            <a:r>
              <a:rPr lang="en-IN" sz="2400" b="1" dirty="0"/>
              <a:t>: Lack of human judgement</a:t>
            </a:r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6858000"/>
            <a:ext cx="77167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</a:rPr>
              <a:t>Conclusion: Highly useful but prepare for the flaws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3040" y="-214338"/>
            <a:ext cx="11572956" cy="7572404"/>
          </a:xfrm>
        </p:spPr>
      </p:pic>
      <p:pic>
        <p:nvPicPr>
          <p:cNvPr id="2050" name="Picture 2" descr="C:\Users\BALAJI\Downloads\WhatsApp Image 2021-06-09 at 1.58.53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71602" y="2214554"/>
            <a:ext cx="11358642" cy="50720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-1071602" y="0"/>
            <a:ext cx="113586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Why companies </a:t>
            </a:r>
            <a:r>
              <a:rPr lang="en-IN" sz="3600" b="1" dirty="0"/>
              <a:t>use AI resume screening</a:t>
            </a:r>
            <a:r>
              <a:rPr lang="en-IN" sz="3600" dirty="0"/>
              <a:t> </a:t>
            </a:r>
            <a:r>
              <a:rPr lang="en-IN" sz="3600" dirty="0" smtClean="0"/>
              <a:t>tools?</a:t>
            </a:r>
            <a:endParaRPr lang="en-IN" sz="3600" dirty="0"/>
          </a:p>
          <a:p>
            <a:endParaRPr lang="en-IN" sz="2400" dirty="0" smtClean="0"/>
          </a:p>
          <a:p>
            <a:r>
              <a:rPr lang="en-IN" sz="2400" dirty="0" smtClean="0"/>
              <a:t>As </a:t>
            </a:r>
            <a:r>
              <a:rPr lang="en-IN" sz="2400" dirty="0"/>
              <a:t>is the case with a lot of repetitive, time-consuming work, </a:t>
            </a:r>
            <a:r>
              <a:rPr lang="en-IN" sz="2400" b="1" dirty="0"/>
              <a:t>it</a:t>
            </a:r>
            <a:r>
              <a:rPr lang="en-IN" sz="2400" dirty="0"/>
              <a:t> can literally pay to find ways to become more efficient, </a:t>
            </a:r>
            <a:r>
              <a:rPr lang="en-IN" sz="2400" dirty="0" smtClean="0"/>
              <a:t>and HR </a:t>
            </a:r>
            <a:r>
              <a:rPr lang="en-IN" sz="2400" dirty="0"/>
              <a:t>tasks are no exception. ... That's the main idea behind automatically pre-</a:t>
            </a:r>
            <a:r>
              <a:rPr lang="en-IN" sz="2400" b="1" dirty="0"/>
              <a:t>screening resumes</a:t>
            </a:r>
            <a:r>
              <a:rPr lang="en-IN" sz="2400" dirty="0"/>
              <a:t> based on certain criteria.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14478" y="-214338"/>
            <a:ext cx="11930145" cy="7072338"/>
          </a:xfrm>
        </p:spPr>
      </p:pic>
      <p:pic>
        <p:nvPicPr>
          <p:cNvPr id="3074" name="Picture 2" descr="C:\Users\BALAJI\Desktop\shutterstock_1201594333-675x38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14478" y="-285776"/>
            <a:ext cx="11930146" cy="71437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00166" y="3714752"/>
            <a:ext cx="71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lgerian" pitchFamily="82" charset="0"/>
              </a:rPr>
              <a:t>Thank you</a:t>
            </a:r>
            <a:endParaRPr lang="en-IN" sz="9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14544" y="-285776"/>
            <a:ext cx="11287204" cy="8858288"/>
          </a:xfrm>
        </p:spPr>
      </p:pic>
      <p:sp>
        <p:nvSpPr>
          <p:cNvPr id="6" name="Can 5"/>
          <p:cNvSpPr/>
          <p:nvPr/>
        </p:nvSpPr>
        <p:spPr>
          <a:xfrm>
            <a:off x="-1500230" y="1643050"/>
            <a:ext cx="1714544" cy="1928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Location of Resumes</a:t>
            </a:r>
          </a:p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720" y="2714620"/>
            <a:ext cx="7144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 Single Corner Rectangle 8"/>
          <p:cNvSpPr/>
          <p:nvPr/>
        </p:nvSpPr>
        <p:spPr>
          <a:xfrm>
            <a:off x="1142976" y="2143116"/>
            <a:ext cx="2643206" cy="100013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Domain</a:t>
            </a:r>
            <a:endParaRPr lang="en-IN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1500166" y="3929066"/>
            <a:ext cx="2571768" cy="100013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Skill Set Requirement</a:t>
            </a:r>
            <a:endParaRPr lang="en-IN" dirty="0"/>
          </a:p>
        </p:txBody>
      </p:sp>
      <p:sp>
        <p:nvSpPr>
          <p:cNvPr id="12" name="Round Single Corner Rectangle 11"/>
          <p:cNvSpPr/>
          <p:nvPr/>
        </p:nvSpPr>
        <p:spPr>
          <a:xfrm>
            <a:off x="1428728" y="5929330"/>
            <a:ext cx="2643206" cy="114298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Name, Experience, Email-id, Phone no. etc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215074" y="1643050"/>
            <a:ext cx="1928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Application</a:t>
            </a:r>
          </a:p>
          <a:p>
            <a:endParaRPr lang="en-US" dirty="0"/>
          </a:p>
          <a:p>
            <a:r>
              <a:rPr lang="en-US" dirty="0" smtClean="0"/>
              <a:t>Tech support</a:t>
            </a:r>
          </a:p>
          <a:p>
            <a:endParaRPr lang="en-US" dirty="0"/>
          </a:p>
          <a:p>
            <a:r>
              <a:rPr lang="en-US" dirty="0" smtClean="0"/>
              <a:t>Stack Developer</a:t>
            </a:r>
          </a:p>
          <a:p>
            <a:endParaRPr lang="en-US" dirty="0"/>
          </a:p>
          <a:p>
            <a:r>
              <a:rPr lang="en-US" dirty="0" smtClean="0"/>
              <a:t>Lead Developer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14810" y="1785926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57686" y="2285992"/>
            <a:ext cx="142876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29124" y="2714620"/>
            <a:ext cx="142876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57686" y="3143248"/>
            <a:ext cx="142876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3702" y="4286256"/>
            <a:ext cx="852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Oracle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86314" y="4357694"/>
            <a:ext cx="171451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57752" y="4643446"/>
            <a:ext cx="1714512" cy="10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2000" y="5072074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6286512" y="5715016"/>
            <a:ext cx="2000264" cy="142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Status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357818" y="7786718"/>
            <a:ext cx="12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SELECTED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58148" y="7929594"/>
            <a:ext cx="109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REJECTED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2357422" y="3286124"/>
            <a:ext cx="357190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own Arrow 39"/>
          <p:cNvSpPr/>
          <p:nvPr/>
        </p:nvSpPr>
        <p:spPr>
          <a:xfrm>
            <a:off x="2428860" y="5143512"/>
            <a:ext cx="428628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>
            <a:off x="4429124" y="6357958"/>
            <a:ext cx="157163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 rot="10800000" flipV="1">
            <a:off x="6357950" y="7215214"/>
            <a:ext cx="785818" cy="50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429520" y="7215214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28728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1928794" y="357166"/>
            <a:ext cx="4461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uhaus 93" pitchFamily="82" charset="0"/>
              </a:rPr>
              <a:t>BLOCK DIAGRAM</a:t>
            </a:r>
            <a:endParaRPr lang="en-IN" sz="4400" dirty="0"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28792" y="0"/>
            <a:ext cx="12787402" cy="7143776"/>
          </a:xfrm>
        </p:spPr>
      </p:pic>
      <p:sp>
        <p:nvSpPr>
          <p:cNvPr id="6" name="TextBox 5"/>
          <p:cNvSpPr txBox="1"/>
          <p:nvPr/>
        </p:nvSpPr>
        <p:spPr>
          <a:xfrm>
            <a:off x="1366814" y="652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500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66814" y="652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-1285916" y="642918"/>
            <a:ext cx="110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STEPS FOR DOING RESUME SCREENING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-1000164" y="1785926"/>
            <a:ext cx="120815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Installing Python IDE. Here the priority is Anaconda.</a:t>
            </a:r>
          </a:p>
          <a:p>
            <a:r>
              <a:rPr lang="en-US" sz="3200" dirty="0" smtClean="0"/>
              <a:t> 2.Importing the required libraries for the model to run.</a:t>
            </a:r>
          </a:p>
          <a:p>
            <a:r>
              <a:rPr lang="en-US" sz="3200" dirty="0" smtClean="0"/>
              <a:t> 3.Downloading the dataset and feeding it to the model.</a:t>
            </a:r>
          </a:p>
          <a:p>
            <a:r>
              <a:rPr lang="en-US" sz="3200" dirty="0" smtClean="0"/>
              <a:t> 4.Data pre-processing – if there any null values.</a:t>
            </a:r>
          </a:p>
          <a:p>
            <a:r>
              <a:rPr lang="en-US" sz="3200" dirty="0" smtClean="0"/>
              <a:t> 5.Converting the strings into the binary format by using Label Encoding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and One </a:t>
            </a:r>
            <a:r>
              <a:rPr lang="en-IN" altLang="en-US" sz="3200" dirty="0" smtClean="0"/>
              <a:t> </a:t>
            </a:r>
            <a:r>
              <a:rPr lang="en-US" sz="3200" dirty="0" smtClean="0"/>
              <a:t>Hot Encoding.</a:t>
            </a:r>
          </a:p>
          <a:p>
            <a:r>
              <a:rPr lang="en-US" sz="3200" dirty="0" smtClean="0"/>
              <a:t> 6.Dividing the model into Train and Test data.</a:t>
            </a:r>
          </a:p>
          <a:p>
            <a:r>
              <a:rPr lang="en-US" sz="3200" dirty="0" smtClean="0"/>
              <a:t> 7.Fitting the model (train dataset).</a:t>
            </a:r>
          </a:p>
          <a:p>
            <a:r>
              <a:rPr lang="en-US" sz="3200" dirty="0" smtClean="0"/>
              <a:t> 8.Predicting the Case Status.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71668" y="-214338"/>
            <a:ext cx="12715964" cy="9572692"/>
          </a:xfrm>
        </p:spPr>
      </p:pic>
      <p:sp>
        <p:nvSpPr>
          <p:cNvPr id="5" name="TextBox 4"/>
          <p:cNvSpPr txBox="1"/>
          <p:nvPr/>
        </p:nvSpPr>
        <p:spPr>
          <a:xfrm>
            <a:off x="-1000164" y="285728"/>
            <a:ext cx="12693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ea typeface="DFGothic-EB" panose="02010609010101010101" charset="-128"/>
                <a:cs typeface="Arial Black" panose="020B0A04020102020204" charset="0"/>
              </a:rPr>
              <a:t>             INSTALLING REQUIRED</a:t>
            </a:r>
            <a:br>
              <a:rPr lang="en-IN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ea typeface="DFGothic-EB" panose="02010609010101010101" charset="-128"/>
                <a:cs typeface="Arial Black" panose="020B0A04020102020204" charset="0"/>
              </a:rPr>
            </a:br>
            <a:r>
              <a:rPr lang="en-IN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ea typeface="DFGothic-EB" panose="02010609010101010101" charset="-128"/>
                <a:cs typeface="Arial Black" panose="020B0A04020102020204" charset="0"/>
              </a:rPr>
              <a:t> IDE(integrated development environment )</a:t>
            </a:r>
            <a:br>
              <a:rPr lang="en-IN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ea typeface="DFGothic-EB" panose="02010609010101010101" charset="-128"/>
                <a:cs typeface="Arial Black" panose="020B0A04020102020204" charset="0"/>
              </a:rPr>
            </a:br>
            <a:r>
              <a:rPr lang="en-IN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ea typeface="DFGothic-EB" panose="02010609010101010101" charset="-128"/>
                <a:cs typeface="Arial Black" panose="020B0A04020102020204" charset="0"/>
              </a:rPr>
              <a:t>          with python packages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-1428791" y="2071678"/>
            <a:ext cx="1193014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dirty="0" smtClean="0"/>
              <a:t>First we need to install Anaconda/ </a:t>
            </a:r>
            <a:r>
              <a:rPr lang="en-IN" altLang="en-US" sz="2800" dirty="0" err="1" smtClean="0"/>
              <a:t>PyCharm</a:t>
            </a:r>
            <a:r>
              <a:rPr lang="en-IN" altLang="en-US" sz="2800" dirty="0" smtClean="0"/>
              <a:t> IDE is Ideal to complete this project</a:t>
            </a:r>
          </a:p>
          <a:p>
            <a:r>
              <a:rPr lang="en-IN" altLang="en-US" sz="2800" dirty="0" smtClean="0"/>
              <a:t>We need to install the following packages:</a:t>
            </a:r>
          </a:p>
          <a:p>
            <a:r>
              <a:rPr lang="en-IN" altLang="en-US" sz="2800" dirty="0" smtClean="0"/>
              <a:t>1.Numpy: This package is used to perform numerical computations. </a:t>
            </a:r>
          </a:p>
          <a:p>
            <a:r>
              <a:rPr lang="en-IN" altLang="en-US" sz="2800" dirty="0" smtClean="0"/>
              <a:t>This package is pre-installed in anaconda.</a:t>
            </a:r>
          </a:p>
          <a:p>
            <a:r>
              <a:rPr lang="en-IN" altLang="en-US" sz="2800" dirty="0" smtClean="0"/>
              <a:t>2.Pandas: Pandas is one of the most widely used python libraries in data science.</a:t>
            </a:r>
          </a:p>
          <a:p>
            <a:r>
              <a:rPr lang="en-IN" altLang="en-US" sz="2800" dirty="0" smtClean="0"/>
              <a:t> It provides high-performance, easy to use structures, and data analysis tools. </a:t>
            </a:r>
          </a:p>
          <a:p>
            <a:r>
              <a:rPr lang="en-IN" altLang="en-US" sz="2800" dirty="0" smtClean="0"/>
              <a:t>This package is pre-installed in anaconda.</a:t>
            </a:r>
          </a:p>
          <a:p>
            <a:r>
              <a:rPr lang="en-IN" altLang="en-US" sz="2800" dirty="0" smtClean="0"/>
              <a:t>3.Matplotlib: </a:t>
            </a:r>
            <a:r>
              <a:rPr lang="en-IN" altLang="en-US" sz="2800" dirty="0" err="1" smtClean="0"/>
              <a:t>Matplotlib</a:t>
            </a:r>
            <a:r>
              <a:rPr lang="en-IN" altLang="en-US" sz="2800" dirty="0" smtClean="0"/>
              <a:t> is a comprehensive library for creating static, animated, </a:t>
            </a:r>
          </a:p>
          <a:p>
            <a:r>
              <a:rPr lang="en-IN" altLang="en-US" sz="2800" dirty="0" smtClean="0"/>
              <a:t>and interactive visualizations in Python. This package is pre-installed in anaconda.</a:t>
            </a:r>
          </a:p>
          <a:p>
            <a:r>
              <a:rPr lang="en-IN" altLang="en-US" sz="2800" dirty="0" smtClean="0"/>
              <a:t>4.Scikit-learn: This is a machine learning library for the Python programming </a:t>
            </a:r>
          </a:p>
          <a:p>
            <a:r>
              <a:rPr lang="en-IN" altLang="en-US" sz="2800" dirty="0" smtClean="0"/>
              <a:t>language. This package is pre-installed in anaconda.</a:t>
            </a:r>
          </a:p>
          <a:p>
            <a:r>
              <a:rPr lang="en-IN" altLang="en-US" sz="2800" dirty="0" smtClean="0"/>
              <a:t>5.Flask: Flask is a lightweight WSGI web application framework.</a:t>
            </a:r>
          </a:p>
          <a:p>
            <a:r>
              <a:rPr lang="en-US" altLang="en-US" sz="2800" dirty="0" smtClean="0"/>
              <a:t>6.Tensorflow.</a:t>
            </a:r>
          </a:p>
          <a:p>
            <a:r>
              <a:rPr lang="en-US" altLang="en-US" sz="2800" dirty="0" smtClean="0"/>
              <a:t>7.Keras.</a:t>
            </a:r>
          </a:p>
          <a:p>
            <a:r>
              <a:rPr lang="en-US" altLang="en-US" sz="2800" dirty="0" smtClean="0"/>
              <a:t>8.Pyresparser.</a:t>
            </a:r>
            <a:endParaRPr lang="en-IN" alt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14610" y="0"/>
            <a:ext cx="13430344" cy="9358354"/>
          </a:xfrm>
        </p:spPr>
      </p:pic>
      <p:sp>
        <p:nvSpPr>
          <p:cNvPr id="5" name="TextBox 4"/>
          <p:cNvSpPr txBox="1"/>
          <p:nvPr/>
        </p:nvSpPr>
        <p:spPr>
          <a:xfrm>
            <a:off x="285720" y="500042"/>
            <a:ext cx="893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Data Collection and </a:t>
            </a:r>
            <a:r>
              <a:rPr lang="en-IN" altLang="en-US" sz="36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Preprocessing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-2000296" y="1571612"/>
            <a:ext cx="13345705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+mn-lt"/>
              </a:rPr>
              <a:t>1.ML depends heavily on data, without data, it is impossible for an “AI” to learn. It is the </a:t>
            </a:r>
          </a:p>
          <a:p>
            <a:r>
              <a:rPr lang="en-US" sz="2800" dirty="0" smtClean="0">
                <a:cs typeface="+mn-lt"/>
              </a:rPr>
              <a:t>most crucial aspect that makes </a:t>
            </a:r>
            <a:r>
              <a:rPr lang="en-US" sz="2800" dirty="0" err="1" smtClean="0">
                <a:cs typeface="+mn-lt"/>
              </a:rPr>
              <a:t>algorithmtraining</a:t>
            </a:r>
            <a:r>
              <a:rPr lang="en-US" sz="2800" dirty="0" smtClean="0">
                <a:cs typeface="+mn-lt"/>
              </a:rPr>
              <a:t> possible. In Machine Learning projects, </a:t>
            </a:r>
          </a:p>
          <a:p>
            <a:r>
              <a:rPr lang="en-US" sz="2800" dirty="0" smtClean="0">
                <a:cs typeface="+mn-lt"/>
              </a:rPr>
              <a:t>we need a training data set. It is the actual data set used to train the model for </a:t>
            </a:r>
          </a:p>
          <a:p>
            <a:r>
              <a:rPr lang="en-US" sz="2800" dirty="0" smtClean="0">
                <a:cs typeface="+mn-lt"/>
              </a:rPr>
              <a:t>performing various actions.</a:t>
            </a:r>
          </a:p>
          <a:p>
            <a:r>
              <a:rPr lang="en-US" sz="2800" dirty="0" smtClean="0">
                <a:cs typeface="+mn-lt"/>
              </a:rPr>
              <a:t>2.Data pre-processing is a process of cleaning the raw data i.e. the data is collected in the </a:t>
            </a:r>
          </a:p>
          <a:p>
            <a:r>
              <a:rPr lang="en-US" sz="2800" dirty="0" smtClean="0">
                <a:cs typeface="+mn-lt"/>
              </a:rPr>
              <a:t>real world and is converted to a clean data </a:t>
            </a:r>
            <a:r>
              <a:rPr lang="en-US" sz="2800" dirty="0" err="1" smtClean="0">
                <a:cs typeface="+mn-lt"/>
              </a:rPr>
              <a:t>set.In</a:t>
            </a:r>
            <a:r>
              <a:rPr lang="en-US" sz="2800" dirty="0" smtClean="0">
                <a:cs typeface="+mn-lt"/>
              </a:rPr>
              <a:t> other words, whenever the data is </a:t>
            </a:r>
          </a:p>
          <a:p>
            <a:r>
              <a:rPr lang="en-US" sz="2800" dirty="0" smtClean="0">
                <a:cs typeface="+mn-lt"/>
              </a:rPr>
              <a:t>gathered from different sources it is collected in a raw format and this data isn’t feasible </a:t>
            </a:r>
          </a:p>
          <a:p>
            <a:r>
              <a:rPr lang="en-US" sz="2800" dirty="0" smtClean="0">
                <a:cs typeface="+mn-lt"/>
              </a:rPr>
              <a:t>for the analysis.</a:t>
            </a:r>
          </a:p>
          <a:p>
            <a:r>
              <a:rPr lang="en-US" sz="2800" dirty="0" smtClean="0">
                <a:cs typeface="+mn-lt"/>
              </a:rPr>
              <a:t>3.Therefore, certain steps are executed to convert the data into a small clean data set, this </a:t>
            </a:r>
          </a:p>
          <a:p>
            <a:r>
              <a:rPr lang="en-US" sz="2800" dirty="0" smtClean="0">
                <a:cs typeface="+mn-lt"/>
              </a:rPr>
              <a:t>part of the process is called as data pre-processing Follow the following steps to process </a:t>
            </a:r>
          </a:p>
          <a:p>
            <a:r>
              <a:rPr lang="en-US" sz="2800" dirty="0" smtClean="0">
                <a:cs typeface="+mn-lt"/>
              </a:rPr>
              <a:t>your Data</a:t>
            </a:r>
          </a:p>
          <a:p>
            <a:r>
              <a:rPr lang="en-US" sz="2800" dirty="0" smtClean="0">
                <a:cs typeface="+mn-lt"/>
              </a:rPr>
              <a:t>4.Import the Libraries</a:t>
            </a:r>
          </a:p>
          <a:p>
            <a:r>
              <a:rPr lang="en-US" sz="2800" dirty="0" smtClean="0">
                <a:cs typeface="+mn-lt"/>
              </a:rPr>
              <a:t>5.mporting the dataset</a:t>
            </a:r>
          </a:p>
          <a:p>
            <a:r>
              <a:rPr lang="en-US" sz="2800" dirty="0" smtClean="0">
                <a:cs typeface="+mn-lt"/>
              </a:rPr>
              <a:t>6.Taking care of Missing Data</a:t>
            </a:r>
          </a:p>
          <a:p>
            <a:r>
              <a:rPr lang="en-US" sz="2800" dirty="0" smtClean="0">
                <a:cs typeface="+mn-lt"/>
              </a:rPr>
              <a:t>7.Label encoding</a:t>
            </a:r>
          </a:p>
          <a:p>
            <a:r>
              <a:rPr lang="en-US" sz="2800" dirty="0" smtClean="0">
                <a:cs typeface="+mn-lt"/>
              </a:rPr>
              <a:t>8.One Hot Encoding</a:t>
            </a:r>
          </a:p>
          <a:p>
            <a:r>
              <a:rPr lang="en-US" sz="2800" dirty="0" smtClean="0">
                <a:cs typeface="+mn-lt"/>
              </a:rPr>
              <a:t>9.Feature Scaling</a:t>
            </a:r>
          </a:p>
          <a:p>
            <a:r>
              <a:rPr lang="en-US" sz="2800" dirty="0" smtClean="0">
                <a:cs typeface="+mn-lt"/>
              </a:rPr>
              <a:t>10.Splitting Data into Train and Test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71668" y="0"/>
            <a:ext cx="12858840" cy="7286652"/>
          </a:xfrm>
        </p:spPr>
      </p:pic>
      <p:sp>
        <p:nvSpPr>
          <p:cNvPr id="5" name="TextBox 4"/>
          <p:cNvSpPr txBox="1"/>
          <p:nvPr/>
        </p:nvSpPr>
        <p:spPr>
          <a:xfrm>
            <a:off x="1000100" y="428604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MODEL BUILDING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643174" y="1785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1357354" y="1571612"/>
            <a:ext cx="12001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several Machine learning algorithms to be used depending on the data </a:t>
            </a:r>
          </a:p>
          <a:p>
            <a:r>
              <a:rPr lang="en-US" sz="2800" dirty="0" smtClean="0"/>
              <a:t>you are going to process such as images, sound, text, and numerical values. </a:t>
            </a:r>
          </a:p>
          <a:p>
            <a:r>
              <a:rPr lang="en-US" sz="2800" dirty="0" smtClean="0"/>
              <a:t>The algorithms that you can choose according to the objective that you might </a:t>
            </a:r>
          </a:p>
          <a:p>
            <a:r>
              <a:rPr lang="en-US" sz="2800" dirty="0" smtClean="0"/>
              <a:t>have it may be Classification algorithms are Regression algorithms. As the </a:t>
            </a:r>
          </a:p>
          <a:p>
            <a:r>
              <a:rPr lang="en-US" sz="2800" dirty="0" smtClean="0"/>
              <a:t>dataset which we are using is a Regression dataset so you can use the following </a:t>
            </a:r>
          </a:p>
          <a:p>
            <a:r>
              <a:rPr lang="en-US" sz="2800" dirty="0" smtClean="0"/>
              <a:t>algorithms </a:t>
            </a:r>
          </a:p>
          <a:p>
            <a:endParaRPr lang="en-US" sz="2800" dirty="0" smtClean="0"/>
          </a:p>
          <a:p>
            <a:r>
              <a:rPr lang="en-US" sz="2800" dirty="0" smtClean="0"/>
              <a:t>Linear Regression.</a:t>
            </a:r>
          </a:p>
          <a:p>
            <a:r>
              <a:rPr lang="en-US" sz="2800" dirty="0" smtClean="0"/>
              <a:t>Logistic Regression.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71668" y="0"/>
            <a:ext cx="12787402" cy="8072446"/>
          </a:xfrm>
        </p:spPr>
      </p:pic>
      <p:sp>
        <p:nvSpPr>
          <p:cNvPr id="5" name="TextBox 4"/>
          <p:cNvSpPr txBox="1"/>
          <p:nvPr/>
        </p:nvSpPr>
        <p:spPr>
          <a:xfrm>
            <a:off x="-571536" y="714356"/>
            <a:ext cx="10338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4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TRAINING AND SAVING THE MODEL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1428792" y="1857365"/>
            <a:ext cx="1303809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1.Once after splitting the data into train and test, the data should be fed </a:t>
            </a:r>
          </a:p>
          <a:p>
            <a:r>
              <a:rPr lang="en-US" sz="3200" dirty="0" smtClean="0"/>
              <a:t>to an algorithm to build a model.</a:t>
            </a:r>
          </a:p>
          <a:p>
            <a:r>
              <a:rPr lang="en-US" sz="3200" dirty="0" smtClean="0"/>
              <a:t>2.The machine learning algorithms used for this model here is Linear </a:t>
            </a:r>
          </a:p>
          <a:p>
            <a:r>
              <a:rPr lang="en-US" sz="3200" dirty="0" smtClean="0"/>
              <a:t>Regression. The Random Forest Classifier is a set of decision trees from </a:t>
            </a:r>
          </a:p>
          <a:p>
            <a:r>
              <a:rPr lang="en-US" sz="3200" dirty="0" smtClean="0"/>
              <a:t>a randomly selected subset of the training set. It aggregates the votes </a:t>
            </a:r>
          </a:p>
          <a:p>
            <a:r>
              <a:rPr lang="en-US" sz="3200" dirty="0" smtClean="0"/>
              <a:t>from different decision trees to decide the final class of the test object.</a:t>
            </a:r>
          </a:p>
          <a:p>
            <a:r>
              <a:rPr lang="en-US" sz="3200" dirty="0" smtClean="0"/>
              <a:t>3.</a:t>
            </a:r>
            <a:r>
              <a:rPr lang="en-US" sz="3200" dirty="0" smtClean="0"/>
              <a:t>After building the model we have to save the model</a:t>
            </a:r>
          </a:p>
          <a:p>
            <a:r>
              <a:rPr lang="en-US" sz="3200" dirty="0" smtClean="0"/>
              <a:t>4.Pickle in Python is primarily used in serializing and </a:t>
            </a:r>
            <a:r>
              <a:rPr lang="en-US" sz="3200" dirty="0" err="1" smtClean="0"/>
              <a:t>deserializing</a:t>
            </a:r>
            <a:r>
              <a:rPr lang="en-US" sz="3200" dirty="0" smtClean="0"/>
              <a:t> a Python </a:t>
            </a:r>
          </a:p>
          <a:p>
            <a:r>
              <a:rPr lang="en-US" sz="3200" dirty="0" smtClean="0"/>
              <a:t>object structure. In other words, it's the process of converting a Python </a:t>
            </a:r>
          </a:p>
          <a:p>
            <a:r>
              <a:rPr lang="en-US" sz="3200" dirty="0" smtClean="0"/>
              <a:t>object into a byte stream to store it in a file/database, maintain program </a:t>
            </a:r>
          </a:p>
          <a:p>
            <a:r>
              <a:rPr lang="en-US" sz="3200" dirty="0" smtClean="0"/>
              <a:t>state across sessions or transport data over the network. </a:t>
            </a:r>
            <a:r>
              <a:rPr lang="en-US" sz="3200" dirty="0" err="1" smtClean="0"/>
              <a:t>wb</a:t>
            </a:r>
            <a:r>
              <a:rPr lang="en-US" sz="3200" dirty="0" smtClean="0"/>
              <a:t> indicates the </a:t>
            </a:r>
          </a:p>
          <a:p>
            <a:r>
              <a:rPr lang="en-US" sz="3200" dirty="0" smtClean="0"/>
              <a:t>write method and rd indicates the read method.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0-Beautiful-and-Minimalist-Presentation-Backgrounds-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14544" y="0"/>
            <a:ext cx="13573220" cy="6858000"/>
          </a:xfrm>
        </p:spPr>
      </p:pic>
      <p:sp>
        <p:nvSpPr>
          <p:cNvPr id="5" name="TextBox 4"/>
          <p:cNvSpPr txBox="1"/>
          <p:nvPr/>
        </p:nvSpPr>
        <p:spPr>
          <a:xfrm>
            <a:off x="-1500230" y="357166"/>
            <a:ext cx="1181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dirty="0" smtClean="0">
                <a:latin typeface="Arial Black" panose="020B0A04020102020204" charset="0"/>
                <a:cs typeface="Arial Black" panose="020B0A04020102020204" charset="0"/>
              </a:rPr>
              <a:t>BUILDING FLASK WITH WEB  PAGES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-1714544" y="1285860"/>
            <a:ext cx="132874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us build flask file ’</a:t>
            </a:r>
            <a:r>
              <a:rPr lang="en-US" sz="2800" dirty="0" err="1" smtClean="0"/>
              <a:t>PAE_Flask.ipynb</a:t>
            </a:r>
            <a:r>
              <a:rPr lang="en-US" sz="2800" dirty="0" smtClean="0"/>
              <a:t>’ which is a web framework written in python for</a:t>
            </a:r>
          </a:p>
          <a:p>
            <a:r>
              <a:rPr lang="en-US" sz="2800" dirty="0" smtClean="0"/>
              <a:t> server-side scripting. Let’s see step by step procedure for building the backend application.</a:t>
            </a:r>
          </a:p>
          <a:p>
            <a:endParaRPr lang="en-US" sz="2800" dirty="0" smtClean="0"/>
          </a:p>
          <a:p>
            <a:r>
              <a:rPr lang="en-US" sz="2800" dirty="0" smtClean="0"/>
              <a:t>  1.You can also run this on </a:t>
            </a:r>
            <a:r>
              <a:rPr lang="en-US" sz="2800" dirty="0" err="1" smtClean="0"/>
              <a:t>spyder</a:t>
            </a:r>
            <a:r>
              <a:rPr lang="en-US" sz="2800" dirty="0" smtClean="0"/>
              <a:t>, given as app.py</a:t>
            </a:r>
          </a:p>
          <a:p>
            <a:r>
              <a:rPr lang="en-US" sz="2800" dirty="0" smtClean="0"/>
              <a:t>  2.App starts running when “__name__” constructor is called in main.</a:t>
            </a:r>
          </a:p>
          <a:p>
            <a:r>
              <a:rPr lang="en-US" sz="2800" dirty="0" smtClean="0"/>
              <a:t>  3.Render_template is used to return html file.</a:t>
            </a:r>
          </a:p>
          <a:p>
            <a:r>
              <a:rPr lang="en-US" sz="2800" dirty="0" smtClean="0"/>
              <a:t>  4.“GET” method is used to take input from the user.</a:t>
            </a:r>
          </a:p>
          <a:p>
            <a:r>
              <a:rPr lang="en-US" sz="2800" dirty="0" smtClean="0"/>
              <a:t>  5.“POST” method is used to display the output to the user.</a:t>
            </a:r>
          </a:p>
          <a:p>
            <a:r>
              <a:rPr lang="en-IN" altLang="en-US" sz="2800" dirty="0" smtClean="0"/>
              <a:t>  6.A webpage is created as “form.html” for </a:t>
            </a:r>
            <a:r>
              <a:rPr lang="en-IN" altLang="en-US" sz="2800" dirty="0" err="1" smtClean="0"/>
              <a:t>predictin</a:t>
            </a:r>
            <a:r>
              <a:rPr lang="en-IN" altLang="en-US" sz="2800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941</Words>
  <Application>Microsoft Office PowerPoint</Application>
  <PresentationFormat>On-screen Show (4:3)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BALAJI</dc:creator>
  <cp:lastModifiedBy>BALAJI</cp:lastModifiedBy>
  <cp:revision>20</cp:revision>
  <dcterms:created xsi:type="dcterms:W3CDTF">2021-06-09T12:20:43Z</dcterms:created>
  <dcterms:modified xsi:type="dcterms:W3CDTF">2021-06-09T16:48:37Z</dcterms:modified>
</cp:coreProperties>
</file>