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0" r:id="rId3"/>
    <p:sldId id="258" r:id="rId4"/>
    <p:sldId id="261" r:id="rId5"/>
    <p:sldId id="264" r:id="rId6"/>
    <p:sldId id="265" r:id="rId7"/>
    <p:sldId id="262" r:id="rId8"/>
    <p:sldId id="263" r:id="rId9"/>
    <p:sldId id="266" r:id="rId10"/>
    <p:sldId id="267" r:id="rId11"/>
    <p:sldId id="269" r:id="rId12"/>
    <p:sldId id="270" r:id="rId13"/>
    <p:sldId id="268" r:id="rId14"/>
    <p:sldId id="25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p:cViewPr>
        <p:scale>
          <a:sx n="114" d="100"/>
          <a:sy n="114" d="100"/>
        </p:scale>
        <p:origin x="1560" y="12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4EA561-B146-4250-866B-9AB47168D39E}" type="datetimeFigureOut">
              <a:rPr lang="en-US" smtClean="0"/>
              <a:pPr/>
              <a:t>6/10/21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F18983-E84C-41BD-AC8A-DA4CEDDF5C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2157174-6C61-4B3C-B85B-8C7C573A698D}" type="datetimeFigureOut">
              <a:rPr lang="en-US" smtClean="0"/>
              <a:pPr/>
              <a:t>6/10/21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25939C-ED8E-40B9-9A55-4B3D1481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6/10/21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6/10/21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157174-6C61-4B3C-B85B-8C7C573A698D}" type="datetimeFigureOut">
              <a:rPr lang="en-US" smtClean="0"/>
              <a:pPr/>
              <a:t>6/10/21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2157174-6C61-4B3C-B85B-8C7C573A698D}" type="datetimeFigureOut">
              <a:rPr lang="en-US" smtClean="0"/>
              <a:pPr/>
              <a:t>6/10/21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5939C-ED8E-40B9-9A55-4B3D1481791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157174-6C61-4B3C-B85B-8C7C573A698D}" type="datetimeFigureOut">
              <a:rPr lang="en-US" smtClean="0"/>
              <a:pPr/>
              <a:t>6/10/21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2157174-6C61-4B3C-B85B-8C7C573A698D}" type="datetimeFigureOut">
              <a:rPr lang="en-US" smtClean="0"/>
              <a:pPr/>
              <a:t>6/10/21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2157174-6C61-4B3C-B85B-8C7C573A698D}" type="datetimeFigureOut">
              <a:rPr lang="en-US" smtClean="0"/>
              <a:pPr/>
              <a:t>6/10/21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57174-6C61-4B3C-B85B-8C7C573A698D}" type="datetimeFigureOut">
              <a:rPr lang="en-US" smtClean="0"/>
              <a:pPr/>
              <a:t>6/10/21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157174-6C61-4B3C-B85B-8C7C573A698D}" type="datetimeFigureOut">
              <a:rPr lang="en-US" smtClean="0"/>
              <a:pPr/>
              <a:t>6/10/21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5939C-ED8E-40B9-9A55-4B3D148179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2157174-6C61-4B3C-B85B-8C7C573A698D}" type="datetimeFigureOut">
              <a:rPr lang="en-US" smtClean="0"/>
              <a:pPr/>
              <a:t>6/10/21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C25939C-ED8E-40B9-9A55-4B3D1481791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157174-6C61-4B3C-B85B-8C7C573A698D}" type="datetimeFigureOut">
              <a:rPr lang="en-US" smtClean="0"/>
              <a:pPr/>
              <a:t>6/10/21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25939C-ED8E-40B9-9A55-4B3D1481791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ijert.org/cfp"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b="1" dirty="0"/>
            </a:br>
            <a:endParaRPr lang="en-US"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179512" y="2492897"/>
            <a:ext cx="8964488" cy="954107"/>
          </a:xfrm>
          <a:prstGeom prst="rect">
            <a:avLst/>
          </a:prstGeom>
        </p:spPr>
        <p:txBody>
          <a:bodyPr wrap="square">
            <a:spAutoFit/>
          </a:bodyPr>
          <a:lstStyle/>
          <a:p>
            <a:r>
              <a:rPr lang="en-US" sz="2800" b="1" dirty="0">
                <a:latin typeface="Algerian" pitchFamily="82" charset="0"/>
              </a:rPr>
              <a:t>Sentiment Analysis Of Customer Feedback On Restaurants Using IBM Cloud</a:t>
            </a:r>
            <a:endParaRPr lang="en-US" sz="2800" dirty="0">
              <a:latin typeface="Algerian" pitchFamily="82" charset="0"/>
            </a:endParaRPr>
          </a:p>
        </p:txBody>
      </p:sp>
      <p:sp>
        <p:nvSpPr>
          <p:cNvPr id="6" name="TextBox 5"/>
          <p:cNvSpPr txBox="1"/>
          <p:nvPr/>
        </p:nvSpPr>
        <p:spPr>
          <a:xfrm>
            <a:off x="4067944" y="4221088"/>
            <a:ext cx="3888432" cy="2031325"/>
          </a:xfrm>
          <a:prstGeom prst="rect">
            <a:avLst/>
          </a:prstGeom>
          <a:noFill/>
        </p:spPr>
        <p:txBody>
          <a:bodyPr wrap="square" rtlCol="0">
            <a:spAutoFit/>
          </a:bodyPr>
          <a:lstStyle/>
          <a:p>
            <a:r>
              <a:rPr lang="en-IN" dirty="0"/>
              <a:t>TEAM MEMBERS:-</a:t>
            </a:r>
          </a:p>
          <a:p>
            <a:r>
              <a:rPr lang="en-IN" dirty="0"/>
              <a:t> G. SHIRISHA – 19R11A04B1</a:t>
            </a:r>
          </a:p>
          <a:p>
            <a:r>
              <a:rPr lang="en-IN" dirty="0"/>
              <a:t>G.NITISH KUMAR-19R11A04B2</a:t>
            </a:r>
          </a:p>
          <a:p>
            <a:r>
              <a:rPr lang="en-IN" dirty="0"/>
              <a:t>K.W.SAMUEL – 19R11A04B4</a:t>
            </a:r>
          </a:p>
          <a:p>
            <a:r>
              <a:rPr lang="en-IN" dirty="0"/>
              <a:t>K.UDAYSRI – 19R11A04C0</a:t>
            </a:r>
          </a:p>
          <a:p>
            <a:r>
              <a:rPr lang="en-IN" dirty="0"/>
              <a:t>M.ADHITHYA – 19R11A04C2</a:t>
            </a:r>
          </a:p>
          <a:p>
            <a:endParaRPr lang="en-US" dirty="0"/>
          </a:p>
        </p:txBody>
      </p:sp>
      <p:sp>
        <p:nvSpPr>
          <p:cNvPr id="4" name="TextBox 3">
            <a:extLst>
              <a:ext uri="{FF2B5EF4-FFF2-40B4-BE49-F238E27FC236}">
                <a16:creationId xmlns:a16="http://schemas.microsoft.com/office/drawing/2014/main" id="{BCC9CD36-C26C-7C45-92A9-54BD45295FBB}"/>
              </a:ext>
            </a:extLst>
          </p:cNvPr>
          <p:cNvSpPr txBox="1"/>
          <p:nvPr/>
        </p:nvSpPr>
        <p:spPr>
          <a:xfrm>
            <a:off x="4067944" y="3789040"/>
            <a:ext cx="2376264" cy="369332"/>
          </a:xfrm>
          <a:prstGeom prst="rect">
            <a:avLst/>
          </a:prstGeom>
          <a:noFill/>
        </p:spPr>
        <p:txBody>
          <a:bodyPr wrap="square" rtlCol="0">
            <a:spAutoFit/>
          </a:bodyPr>
          <a:lstStyle/>
          <a:p>
            <a:r>
              <a:rPr lang="en-US" dirty="0"/>
              <a:t>ECE Team -13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0F905C-B54F-4F04-B584-AD91F863617D}"/>
              </a:ext>
            </a:extLst>
          </p:cNvPr>
          <p:cNvSpPr>
            <a:spLocks noGrp="1"/>
          </p:cNvSpPr>
          <p:nvPr>
            <p:ph type="title"/>
          </p:nvPr>
        </p:nvSpPr>
        <p:spPr>
          <a:xfrm>
            <a:off x="179512" y="404664"/>
            <a:ext cx="8305800" cy="63668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FLOW CHART:</a:t>
            </a:r>
            <a:endParaRPr lang="en-IN" sz="3200" dirty="0"/>
          </a:p>
        </p:txBody>
      </p:sp>
      <p:pic>
        <p:nvPicPr>
          <p:cNvPr id="1026" name="Picture 2"/>
          <p:cNvPicPr>
            <a:picLocks noChangeAspect="1" noChangeArrowheads="1"/>
          </p:cNvPicPr>
          <p:nvPr/>
        </p:nvPicPr>
        <p:blipFill>
          <a:blip r:embed="rId2" cstate="print"/>
          <a:srcRect/>
          <a:stretch>
            <a:fillRect/>
          </a:stretch>
        </p:blipFill>
        <p:spPr bwMode="auto">
          <a:xfrm>
            <a:off x="1835696" y="1124744"/>
            <a:ext cx="5400600" cy="573325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99392"/>
            <a:ext cx="8784976" cy="1008112"/>
          </a:xfrm>
        </p:spPr>
        <p:txBody>
          <a:bodyPr/>
          <a:lstStyle/>
          <a:p>
            <a:r>
              <a:rPr lang="en-US" dirty="0"/>
              <a:t>RESULT:</a:t>
            </a:r>
          </a:p>
        </p:txBody>
      </p:sp>
      <p:sp>
        <p:nvSpPr>
          <p:cNvPr id="3" name="TextBox 2">
            <a:extLst>
              <a:ext uri="{FF2B5EF4-FFF2-40B4-BE49-F238E27FC236}">
                <a16:creationId xmlns:a16="http://schemas.microsoft.com/office/drawing/2014/main" id="{AB1A420D-923A-4F74-B832-BA134EE6DDF2}"/>
              </a:ext>
            </a:extLst>
          </p:cNvPr>
          <p:cNvSpPr txBox="1"/>
          <p:nvPr/>
        </p:nvSpPr>
        <p:spPr>
          <a:xfrm>
            <a:off x="107504" y="908720"/>
            <a:ext cx="6120680" cy="523220"/>
          </a:xfrm>
          <a:prstGeom prst="rect">
            <a:avLst/>
          </a:prstGeom>
          <a:noFill/>
        </p:spPr>
        <p:txBody>
          <a:bodyPr wrap="square" rtlCol="0">
            <a:spAutoFit/>
          </a:bodyPr>
          <a:lstStyle/>
          <a:p>
            <a:pPr marL="0" indent="0">
              <a:buNone/>
            </a:pPr>
            <a:r>
              <a:rPr lang="en-US" sz="2800" dirty="0">
                <a:solidFill>
                  <a:srgbClr val="FF0000"/>
                </a:solidFill>
              </a:rPr>
              <a:t>Result after model building</a:t>
            </a:r>
            <a:r>
              <a:rPr lang="en-US" dirty="0">
                <a:solidFill>
                  <a:srgbClr val="FF0000"/>
                </a:solidFill>
              </a:rPr>
              <a:t>:</a:t>
            </a:r>
          </a:p>
        </p:txBody>
      </p:sp>
      <p:pic>
        <p:nvPicPr>
          <p:cNvPr id="5" name="Picture 4">
            <a:extLst>
              <a:ext uri="{FF2B5EF4-FFF2-40B4-BE49-F238E27FC236}">
                <a16:creationId xmlns:a16="http://schemas.microsoft.com/office/drawing/2014/main" id="{5B225AE1-6E22-4564-A401-675432D73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8" y="1340768"/>
            <a:ext cx="9036496" cy="52472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655496" cy="936104"/>
          </a:xfrm>
        </p:spPr>
        <p:txBody>
          <a:bodyPr/>
          <a:lstStyle/>
          <a:p>
            <a:r>
              <a:rPr lang="en-US" sz="5400" dirty="0"/>
              <a:t>Result after web application:</a:t>
            </a:r>
            <a:endParaRPr lang="en-US" dirty="0"/>
          </a:p>
        </p:txBody>
      </p:sp>
      <p:pic>
        <p:nvPicPr>
          <p:cNvPr id="4" name="Picture 3">
            <a:extLst>
              <a:ext uri="{FF2B5EF4-FFF2-40B4-BE49-F238E27FC236}">
                <a16:creationId xmlns:a16="http://schemas.microsoft.com/office/drawing/2014/main" id="{D0647CEC-109E-4CD3-9382-FE657F14B4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72" y="1210342"/>
            <a:ext cx="4097188" cy="2520280"/>
          </a:xfrm>
          <a:prstGeom prst="rect">
            <a:avLst/>
          </a:prstGeom>
        </p:spPr>
      </p:pic>
      <p:pic>
        <p:nvPicPr>
          <p:cNvPr id="6" name="Picture 5">
            <a:extLst>
              <a:ext uri="{FF2B5EF4-FFF2-40B4-BE49-F238E27FC236}">
                <a16:creationId xmlns:a16="http://schemas.microsoft.com/office/drawing/2014/main" id="{06C5B5EE-4CA6-411B-9AEE-AFA1BAEE23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244" y="1196752"/>
            <a:ext cx="4665984" cy="2520280"/>
          </a:xfrm>
          <a:prstGeom prst="rect">
            <a:avLst/>
          </a:prstGeom>
        </p:spPr>
      </p:pic>
      <p:sp>
        <p:nvSpPr>
          <p:cNvPr id="7" name="AutoShape 2">
            <a:extLst>
              <a:ext uri="{FF2B5EF4-FFF2-40B4-BE49-F238E27FC236}">
                <a16:creationId xmlns:a16="http://schemas.microsoft.com/office/drawing/2014/main" id="{FE95FD87-A2AE-4879-BED2-BB664DDA1F5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a:extLst>
              <a:ext uri="{FF2B5EF4-FFF2-40B4-BE49-F238E27FC236}">
                <a16:creationId xmlns:a16="http://schemas.microsoft.com/office/drawing/2014/main" id="{57B20896-4600-4525-89A3-2C6AF154505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564BDF21-0DB5-4FBC-B7ED-D79B864B0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12" y="4005064"/>
            <a:ext cx="4097189" cy="2736303"/>
          </a:xfrm>
          <a:prstGeom prst="rect">
            <a:avLst/>
          </a:prstGeom>
        </p:spPr>
      </p:pic>
      <p:sp>
        <p:nvSpPr>
          <p:cNvPr id="16" name="AutoShape 6">
            <a:extLst>
              <a:ext uri="{FF2B5EF4-FFF2-40B4-BE49-F238E27FC236}">
                <a16:creationId xmlns:a16="http://schemas.microsoft.com/office/drawing/2014/main" id="{612A1848-45D1-4F56-AB75-36678069CB91}"/>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8" name="Picture 17">
            <a:extLst>
              <a:ext uri="{FF2B5EF4-FFF2-40B4-BE49-F238E27FC236}">
                <a16:creationId xmlns:a16="http://schemas.microsoft.com/office/drawing/2014/main" id="{3C2FD267-2AC4-4AD5-B3C8-9E170A54C7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512" y="3933058"/>
            <a:ext cx="4665984" cy="2880318"/>
          </a:xfrm>
          <a:prstGeom prst="rect">
            <a:avLst/>
          </a:prstGeom>
        </p:spPr>
      </p:pic>
      <p:pic>
        <p:nvPicPr>
          <p:cNvPr id="20" name="Picture 19">
            <a:extLst>
              <a:ext uri="{FF2B5EF4-FFF2-40B4-BE49-F238E27FC236}">
                <a16:creationId xmlns:a16="http://schemas.microsoft.com/office/drawing/2014/main" id="{29382414-1FBE-4105-8C6E-815D151FD9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2080" y="4941168"/>
            <a:ext cx="2736304" cy="18103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1A7F6-BD75-43F4-B69C-6B5F3651479B}"/>
              </a:ext>
            </a:extLst>
          </p:cNvPr>
          <p:cNvSpPr>
            <a:spLocks noGrp="1"/>
          </p:cNvSpPr>
          <p:nvPr>
            <p:ph type="title"/>
          </p:nvPr>
        </p:nvSpPr>
        <p:spPr>
          <a:xfrm>
            <a:off x="251520" y="404664"/>
            <a:ext cx="8305800" cy="564672"/>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CONCLUSION:</a:t>
            </a:r>
            <a:endParaRPr lang="en-IN" sz="3200" dirty="0"/>
          </a:p>
        </p:txBody>
      </p:sp>
      <p:sp>
        <p:nvSpPr>
          <p:cNvPr id="4" name="Content Placeholder 2">
            <a:extLst>
              <a:ext uri="{FF2B5EF4-FFF2-40B4-BE49-F238E27FC236}">
                <a16:creationId xmlns:a16="http://schemas.microsoft.com/office/drawing/2014/main" id="{4AFBEA93-D4B2-4488-AC13-E5E495F6F3C4}"/>
              </a:ext>
            </a:extLst>
          </p:cNvPr>
          <p:cNvSpPr>
            <a:spLocks noGrp="1"/>
          </p:cNvSpPr>
          <p:nvPr/>
        </p:nvSpPr>
        <p:spPr>
          <a:xfrm>
            <a:off x="323528" y="1556792"/>
            <a:ext cx="8712968" cy="5047456"/>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dirty="0"/>
              <a:t>We have built an machine learning model </a:t>
            </a:r>
            <a:r>
              <a:rPr lang="en-IN" dirty="0"/>
              <a:t>that is integrated to the model we built</a:t>
            </a:r>
            <a:r>
              <a:rPr lang="en-US" dirty="0"/>
              <a:t>.</a:t>
            </a:r>
          </a:p>
          <a:p>
            <a:r>
              <a:rPr lang="en-IN" dirty="0"/>
              <a:t>A UI is provided for the uses where he has to enter the values for predictions</a:t>
            </a:r>
            <a:r>
              <a:rPr lang="en-US" dirty="0"/>
              <a:t>.</a:t>
            </a:r>
            <a:r>
              <a:rPr lang="en-IN" dirty="0"/>
              <a:t> The enter values are given to the saved model and prediction is showcased on the UI.</a:t>
            </a:r>
            <a:endParaRPr lang="en-US" dirty="0"/>
          </a:p>
          <a:p>
            <a:r>
              <a:rPr lang="en-US" dirty="0"/>
              <a:t>The built application is integrated with 3 html pages</a:t>
            </a:r>
            <a:endParaRPr lang="en-IN" dirty="0"/>
          </a:p>
          <a:p>
            <a:pPr marL="0" indent="0">
              <a:buNone/>
            </a:pPr>
            <a:r>
              <a:rPr lang="en-IN" dirty="0"/>
              <a:t>                 1.home</a:t>
            </a:r>
          </a:p>
          <a:p>
            <a:pPr marL="0" indent="0">
              <a:buNone/>
            </a:pPr>
            <a:r>
              <a:rPr lang="en-IN" dirty="0"/>
              <a:t>                 2.prediction</a:t>
            </a:r>
          </a:p>
          <a:p>
            <a:pPr marL="0" indent="0">
              <a:buNone/>
            </a:pPr>
            <a:r>
              <a:rPr lang="en-IN" dirty="0"/>
              <a:t>                 3.Project Data</a:t>
            </a:r>
          </a:p>
          <a:p>
            <a:pPr marL="0" indent="0">
              <a:buNone/>
            </a:pPr>
            <a:r>
              <a:rPr lang="en-IN" dirty="0"/>
              <a: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732F47E6-09D5-4A33-BE08-B10789C2B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72008"/>
            <a:ext cx="9108504" cy="6093296"/>
          </a:xfrm>
          <a:prstGeom prst="rect">
            <a:avLst/>
          </a:prstGeom>
        </p:spPr>
      </p:pic>
      <p:sp>
        <p:nvSpPr>
          <p:cNvPr id="9" name="TextBox 8">
            <a:extLst>
              <a:ext uri="{FF2B5EF4-FFF2-40B4-BE49-F238E27FC236}">
                <a16:creationId xmlns:a16="http://schemas.microsoft.com/office/drawing/2014/main" id="{C2A7396D-68FE-4443-9E7B-D1DCD330F4B5}"/>
              </a:ext>
            </a:extLst>
          </p:cNvPr>
          <p:cNvSpPr txBox="1"/>
          <p:nvPr/>
        </p:nvSpPr>
        <p:spPr>
          <a:xfrm>
            <a:off x="6660232" y="6300028"/>
            <a:ext cx="4583574" cy="369332"/>
          </a:xfrm>
          <a:prstGeom prst="rect">
            <a:avLst/>
          </a:prstGeom>
          <a:noFill/>
        </p:spPr>
        <p:txBody>
          <a:bodyPr wrap="square">
            <a:spAutoFit/>
          </a:bodyPr>
          <a:lstStyle/>
          <a:p>
            <a:r>
              <a:rPr lang="en-IN"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0" y="1197198"/>
            <a:ext cx="5580112" cy="5112568"/>
          </a:xfrm>
          <a:prstGeom prst="rect">
            <a:avLst/>
          </a:prstGeom>
          <a:noFill/>
          <a:ln w="9525">
            <a:noFill/>
            <a:miter lim="800000"/>
            <a:headEnd/>
            <a:tailEnd/>
          </a:ln>
        </p:spPr>
      </p:pic>
      <p:sp>
        <p:nvSpPr>
          <p:cNvPr id="3" name="Title 1"/>
          <p:cNvSpPr txBox="1">
            <a:spLocks/>
          </p:cNvSpPr>
          <p:nvPr/>
        </p:nvSpPr>
        <p:spPr>
          <a:xfrm>
            <a:off x="827584" y="0"/>
            <a:ext cx="77724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0" i="0" u="none" strike="noStrike" kern="1200" cap="none" spc="0" normalizeH="0" baseline="0" noProof="0" dirty="0">
                <a:ln>
                  <a:noFill/>
                </a:ln>
                <a:solidFill>
                  <a:schemeClr val="tx1"/>
                </a:solidFill>
                <a:effectLst/>
                <a:uLnTx/>
                <a:uFillTx/>
                <a:ea typeface="+mj-ea"/>
                <a:cs typeface="+mj-cs"/>
              </a:rPr>
              <a:t>CONTENTS</a:t>
            </a:r>
            <a:endParaRPr kumimoji="0" lang="en-US" sz="4400" b="0" i="0" u="none" strike="noStrike" kern="1200" cap="none" spc="0" normalizeH="0" baseline="0" noProof="0" dirty="0">
              <a:ln>
                <a:noFill/>
              </a:ln>
              <a:solidFill>
                <a:schemeClr val="tx1"/>
              </a:solidFill>
              <a:effectLst/>
              <a:uLnTx/>
              <a:uFillTx/>
              <a:ea typeface="+mj-ea"/>
              <a:cs typeface="+mj-cs"/>
            </a:endParaRPr>
          </a:p>
        </p:txBody>
      </p:sp>
      <p:sp>
        <p:nvSpPr>
          <p:cNvPr id="4" name="Content Placeholder 13"/>
          <p:cNvSpPr>
            <a:spLocks noGrp="1"/>
          </p:cNvSpPr>
          <p:nvPr/>
        </p:nvSpPr>
        <p:spPr>
          <a:xfrm>
            <a:off x="5652120" y="1196752"/>
            <a:ext cx="3964666" cy="4968552"/>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en-US" dirty="0"/>
              <a:t>INTRODUCTION</a:t>
            </a:r>
          </a:p>
          <a:p>
            <a:r>
              <a:rPr lang="en-US" dirty="0"/>
              <a:t>LITERATURE SURVEY</a:t>
            </a:r>
          </a:p>
          <a:p>
            <a:r>
              <a:rPr lang="en-US" dirty="0"/>
              <a:t>THEORITICAL ANALYSIS</a:t>
            </a:r>
          </a:p>
          <a:p>
            <a:r>
              <a:rPr lang="en-US" dirty="0"/>
              <a:t>EXPERIMENTAL INVESTIGATIONS</a:t>
            </a:r>
          </a:p>
          <a:p>
            <a:r>
              <a:rPr lang="en-US" dirty="0"/>
              <a:t>FLOWCHART</a:t>
            </a:r>
          </a:p>
          <a:p>
            <a:r>
              <a:rPr lang="en-US" dirty="0"/>
              <a:t>RESULT</a:t>
            </a:r>
          </a:p>
          <a:p>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68" y="980728"/>
            <a:ext cx="7848872" cy="6463308"/>
          </a:xfrm>
          <a:prstGeom prst="rect">
            <a:avLst/>
          </a:prstGeom>
        </p:spPr>
        <p:txBody>
          <a:bodyPr wrap="square">
            <a:spAutoFit/>
          </a:bodyPr>
          <a:lstStyle/>
          <a:p>
            <a:r>
              <a:rPr lang="en-US" dirty="0">
                <a:latin typeface="Eras Demi ITC" pitchFamily="34" charset="0"/>
              </a:rPr>
              <a:t>Most of the customers will follow and choose the best restaurants on the basis of reviews and ratings. So reviews Play a Crucial Role in any model or system. The approach to this problem is based on review text content analysis and uses the principles of natural language process (the NLP method) and Machine learning. After applying the above method we can classify whether it is a positive review or negative review and can also visualize the total no of positive reviews and negative reviews. </a:t>
            </a:r>
          </a:p>
          <a:p>
            <a:r>
              <a:rPr lang="en-US" dirty="0">
                <a:latin typeface="Eras Demi ITC" pitchFamily="34" charset="0"/>
              </a:rPr>
              <a:t>    A. Social Media </a:t>
            </a:r>
          </a:p>
          <a:p>
            <a:r>
              <a:rPr lang="en-US" dirty="0">
                <a:latin typeface="Eras Demi ITC" pitchFamily="34" charset="0"/>
              </a:rPr>
              <a:t>Make sure that we all using some sort of social media and having a page on </a:t>
            </a:r>
            <a:r>
              <a:rPr lang="en-US" dirty="0" err="1">
                <a:latin typeface="Eras Demi ITC" pitchFamily="34" charset="0"/>
              </a:rPr>
              <a:t>facebook</a:t>
            </a:r>
            <a:r>
              <a:rPr lang="en-US" dirty="0">
                <a:latin typeface="Eras Demi ITC" pitchFamily="34" charset="0"/>
              </a:rPr>
              <a:t> makes our venue </a:t>
            </a:r>
            <a:r>
              <a:rPr lang="en-US" dirty="0" err="1">
                <a:latin typeface="Eras Demi ITC" pitchFamily="34" charset="0"/>
              </a:rPr>
              <a:t>rateable</a:t>
            </a:r>
            <a:r>
              <a:rPr lang="en-US" dirty="0">
                <a:latin typeface="Eras Demi ITC" pitchFamily="34" charset="0"/>
              </a:rPr>
              <a:t> and </a:t>
            </a:r>
            <a:r>
              <a:rPr lang="en-US" dirty="0" err="1">
                <a:latin typeface="Eras Demi ITC" pitchFamily="34" charset="0"/>
              </a:rPr>
              <a:t>courages</a:t>
            </a:r>
            <a:r>
              <a:rPr lang="en-US" dirty="0">
                <a:latin typeface="Eras Demi ITC" pitchFamily="34" charset="0"/>
              </a:rPr>
              <a:t> from a people to tag more people when they all having their rating food. People will post on some sorts.</a:t>
            </a:r>
          </a:p>
          <a:p>
            <a:r>
              <a:rPr lang="en-US" dirty="0">
                <a:latin typeface="Eras Demi ITC" pitchFamily="34" charset="0"/>
              </a:rPr>
              <a:t>   B. Google </a:t>
            </a:r>
          </a:p>
          <a:p>
            <a:r>
              <a:rPr lang="en-US" dirty="0">
                <a:latin typeface="Eras Demi ITC" pitchFamily="34" charset="0"/>
              </a:rPr>
              <a:t>Now a days it has become a number one position and second position is a food online reviews. Food sites focus more on reviews. </a:t>
            </a:r>
          </a:p>
          <a:p>
            <a:r>
              <a:rPr lang="en-US" dirty="0">
                <a:latin typeface="Eras Demi ITC" pitchFamily="34" charset="0"/>
              </a:rPr>
              <a:t>   C. Yelp </a:t>
            </a:r>
          </a:p>
          <a:p>
            <a:r>
              <a:rPr lang="en-US" dirty="0">
                <a:latin typeface="Eras Demi ITC" pitchFamily="34" charset="0"/>
              </a:rPr>
              <a:t>Yelp ranks has a second 45.18 percent followed by some many people and by trip advisor. The popularity is getting more on third party review sites like </a:t>
            </a:r>
            <a:r>
              <a:rPr lang="en-US" dirty="0" err="1">
                <a:latin typeface="Eras Demi ITC" pitchFamily="34" charset="0"/>
              </a:rPr>
              <a:t>google</a:t>
            </a:r>
            <a:r>
              <a:rPr lang="en-US" dirty="0">
                <a:latin typeface="Eras Demi ITC" pitchFamily="34" charset="0"/>
              </a:rPr>
              <a:t>, </a:t>
            </a:r>
            <a:r>
              <a:rPr lang="en-US" dirty="0" err="1">
                <a:latin typeface="Eras Demi ITC" pitchFamily="34" charset="0"/>
              </a:rPr>
              <a:t>facebook</a:t>
            </a:r>
            <a:r>
              <a:rPr lang="en-US" dirty="0">
                <a:latin typeface="Eras Demi ITC" pitchFamily="34" charset="0"/>
              </a:rPr>
              <a:t>, yelp, and trip advisor is driven by customers’ genuine desire to engage with their businesses. </a:t>
            </a:r>
          </a:p>
          <a:p>
            <a:br>
              <a:rPr lang="en-US" dirty="0"/>
            </a:br>
            <a:endParaRPr lang="en-US" dirty="0"/>
          </a:p>
        </p:txBody>
      </p:sp>
      <p:sp>
        <p:nvSpPr>
          <p:cNvPr id="7" name="TextBox 6"/>
          <p:cNvSpPr txBox="1"/>
          <p:nvPr/>
        </p:nvSpPr>
        <p:spPr>
          <a:xfrm>
            <a:off x="323528" y="404664"/>
            <a:ext cx="4824536" cy="523220"/>
          </a:xfrm>
          <a:prstGeom prst="rect">
            <a:avLst/>
          </a:prstGeom>
          <a:noFill/>
        </p:spPr>
        <p:txBody>
          <a:bodyPr wrap="square" rtlCol="0">
            <a:spAutoFit/>
          </a:bodyPr>
          <a:lstStyle/>
          <a:p>
            <a:r>
              <a:rPr lang="en-IN" sz="2800" dirty="0"/>
              <a:t>INTRODUCTION</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9144000"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apple-system"/>
                <a:cs typeface="Arial" pitchFamily="34" charset="0"/>
              </a:rPr>
            </a:br>
            <a:endParaRPr kumimoji="0" lang="en-US" sz="900" b="0" i="0" u="none" strike="noStrike" cap="none" normalizeH="0" baseline="0">
              <a:ln>
                <a:noFill/>
              </a:ln>
              <a:solidFill>
                <a:srgbClr val="10101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4" name="Rectangle 2"/>
          <p:cNvSpPr>
            <a:spLocks noChangeArrowheads="1"/>
          </p:cNvSpPr>
          <p:nvPr/>
        </p:nvSpPr>
        <p:spPr bwMode="auto">
          <a:xfrm>
            <a:off x="0" y="25400"/>
            <a:ext cx="38242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system-ui"/>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5" name="Rectangle 3"/>
          <p:cNvSpPr>
            <a:spLocks noChangeArrowheads="1"/>
          </p:cNvSpPr>
          <p:nvPr/>
        </p:nvSpPr>
        <p:spPr bwMode="auto">
          <a:xfrm>
            <a:off x="0" y="0"/>
            <a:ext cx="9144000"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apple-system"/>
                <a:cs typeface="Arial" pitchFamily="34" charset="0"/>
              </a:rPr>
            </a:br>
            <a:endParaRPr kumimoji="0" lang="en-US" sz="900" b="0" i="0" u="none" strike="noStrike" cap="none" normalizeH="0" baseline="0">
              <a:ln>
                <a:noFill/>
              </a:ln>
              <a:solidFill>
                <a:srgbClr val="10101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6" name="Rectangle 4"/>
          <p:cNvSpPr>
            <a:spLocks noChangeArrowheads="1"/>
          </p:cNvSpPr>
          <p:nvPr/>
        </p:nvSpPr>
        <p:spPr bwMode="auto">
          <a:xfrm>
            <a:off x="0" y="25400"/>
            <a:ext cx="38242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system-ui"/>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0" y="0"/>
            <a:ext cx="9144000" cy="0"/>
          </a:xfrm>
          <a:prstGeom prst="rect">
            <a:avLst/>
          </a:prstGeom>
          <a:solidFill>
            <a:srgbClr val="F7F7F7"/>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apple-system"/>
                <a:cs typeface="Arial" pitchFamily="34" charset="0"/>
              </a:rPr>
            </a:br>
            <a:endParaRPr kumimoji="0" lang="en-US" sz="900" b="0" i="0" u="none" strike="noStrike" cap="none" normalizeH="0" baseline="0">
              <a:ln>
                <a:noFill/>
              </a:ln>
              <a:solidFill>
                <a:srgbClr val="101010"/>
              </a:solidFill>
              <a:effectLst/>
              <a:latin typeface="-apple-system"/>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8" name="Rectangle 6"/>
          <p:cNvSpPr>
            <a:spLocks noChangeArrowheads="1"/>
          </p:cNvSpPr>
          <p:nvPr/>
        </p:nvSpPr>
        <p:spPr bwMode="auto">
          <a:xfrm>
            <a:off x="0" y="25400"/>
            <a:ext cx="382428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a:ln>
                  <a:noFill/>
                </a:ln>
                <a:solidFill>
                  <a:srgbClr val="101010"/>
                </a:solidFill>
                <a:effectLst/>
                <a:latin typeface="system-ui"/>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7"/>
          <p:cNvSpPr/>
          <p:nvPr/>
        </p:nvSpPr>
        <p:spPr>
          <a:xfrm>
            <a:off x="467544" y="1916832"/>
            <a:ext cx="7776864" cy="3693319"/>
          </a:xfrm>
          <a:prstGeom prst="rect">
            <a:avLst/>
          </a:prstGeom>
          <a:solidFill>
            <a:schemeClr val="accent1"/>
          </a:solidFill>
        </p:spPr>
        <p:txBody>
          <a:bodyPr wrap="square">
            <a:spAutoFit/>
          </a:bodyPr>
          <a:lstStyle/>
          <a:p>
            <a:r>
              <a:rPr lang="en-US" dirty="0">
                <a:hlinkClick r:id="rId2"/>
              </a:rPr>
              <a:t>C. D. Manning, M. </a:t>
            </a:r>
            <a:r>
              <a:rPr lang="en-US" dirty="0" err="1">
                <a:hlinkClick r:id="rId2"/>
              </a:rPr>
              <a:t>Surdeanu</a:t>
            </a:r>
            <a:r>
              <a:rPr lang="en-US" dirty="0">
                <a:hlinkClick r:id="rId2"/>
              </a:rPr>
              <a:t>, J. Bauer, J. R. </a:t>
            </a:r>
            <a:r>
              <a:rPr lang="en-US" dirty="0" err="1">
                <a:hlinkClick r:id="rId2"/>
              </a:rPr>
              <a:t>Finkel</a:t>
            </a:r>
            <a:r>
              <a:rPr lang="en-US" dirty="0">
                <a:hlinkClick r:id="rId2"/>
              </a:rPr>
              <a:t>, S. </a:t>
            </a:r>
            <a:r>
              <a:rPr lang="en-US" dirty="0" err="1">
                <a:hlinkClick r:id="rId2"/>
              </a:rPr>
              <a:t>Bethard</a:t>
            </a:r>
            <a:r>
              <a:rPr lang="en-US" dirty="0">
                <a:hlinkClick r:id="rId2"/>
              </a:rPr>
              <a:t>, and D. </a:t>
            </a:r>
            <a:r>
              <a:rPr lang="en-US" dirty="0" err="1">
                <a:hlinkClick r:id="rId2"/>
              </a:rPr>
              <a:t>McClosky</a:t>
            </a:r>
            <a:r>
              <a:rPr lang="en-US" dirty="0">
                <a:hlinkClick r:id="rId2"/>
              </a:rPr>
              <a:t>  has proposed “Stanford </a:t>
            </a:r>
            <a:r>
              <a:rPr lang="en-US" dirty="0" err="1">
                <a:hlinkClick r:id="rId2"/>
              </a:rPr>
              <a:t>corenlp</a:t>
            </a:r>
            <a:r>
              <a:rPr lang="en-US" dirty="0">
                <a:hlinkClick r:id="rId2"/>
              </a:rPr>
              <a:t> natural language processing toolkit” the proposed work describe the design and use of the Stanford Core NLP toolkit, an extensible pipeline that provides core natural language analysis. This tool kit is quite widely used, both in the research NLP community and also among commercial and government users of open source NLP technology. The method suggest that it follows from a simple, approachable and easy design, which can be straightforward interfaces, the inclusion of robust and in the good quality analysis components, and not to requiring use of a large amount of associated baggage. The approached method defines the design and development of </a:t>
            </a:r>
            <a:r>
              <a:rPr lang="en-US" dirty="0" err="1">
                <a:hlinkClick r:id="rId2"/>
              </a:rPr>
              <a:t>stanford</a:t>
            </a:r>
            <a:r>
              <a:rPr lang="en-US" dirty="0">
                <a:hlinkClick r:id="rId2"/>
              </a:rPr>
              <a:t> Core NLP, and gives the common core natural language processing steps, from the tokenization.</a:t>
            </a:r>
            <a:endParaRPr lang="en-US" dirty="0"/>
          </a:p>
          <a:p>
            <a:endParaRPr lang="en-US" dirty="0"/>
          </a:p>
        </p:txBody>
      </p:sp>
      <p:sp>
        <p:nvSpPr>
          <p:cNvPr id="9" name="TextBox 8"/>
          <p:cNvSpPr txBox="1"/>
          <p:nvPr/>
        </p:nvSpPr>
        <p:spPr>
          <a:xfrm>
            <a:off x="2915816" y="1052736"/>
            <a:ext cx="2458750" cy="369332"/>
          </a:xfrm>
          <a:prstGeom prst="rect">
            <a:avLst/>
          </a:prstGeom>
          <a:noFill/>
        </p:spPr>
        <p:txBody>
          <a:bodyPr wrap="none" rtlCol="0">
            <a:spAutoFit/>
          </a:bodyPr>
          <a:lstStyle/>
          <a:p>
            <a:pPr lvl="0"/>
            <a:r>
              <a:rPr lang="en-US" dirty="0">
                <a:hlinkClick r:id="rId2"/>
              </a:rPr>
              <a:t>LITERATURE SURVEY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07504" y="0"/>
            <a:ext cx="8305800" cy="836712"/>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2800" dirty="0"/>
              <a:t>HARDWARE AND SOFTWARE DESIGNING:</a:t>
            </a:r>
          </a:p>
        </p:txBody>
      </p:sp>
      <p:sp>
        <p:nvSpPr>
          <p:cNvPr id="4" name="TextBox 2">
            <a:extLst>
              <a:ext uri="{FF2B5EF4-FFF2-40B4-BE49-F238E27FC236}">
                <a16:creationId xmlns:a16="http://schemas.microsoft.com/office/drawing/2014/main" id="{99934A5F-AE01-4EB3-B7E8-6D7A9484FED6}"/>
              </a:ext>
            </a:extLst>
          </p:cNvPr>
          <p:cNvSpPr txBox="1"/>
          <p:nvPr/>
        </p:nvSpPr>
        <p:spPr>
          <a:xfrm>
            <a:off x="107504" y="1340768"/>
            <a:ext cx="8208912" cy="502701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1" algn="just" fontAlgn="base">
              <a:spcAft>
                <a:spcPts val="800"/>
              </a:spcAft>
              <a:buFont typeface="+mj-lt"/>
              <a:buAutoNum type="arabicPeriod"/>
            </a:pPr>
            <a:r>
              <a:rPr lang="en-US" b="1" i="0" dirty="0">
                <a:solidFill>
                  <a:schemeClr val="accent5"/>
                </a:solidFill>
                <a:effectLst/>
                <a:latin typeface="Calibri" panose="020F0502020204030204" pitchFamily="34" charset="0"/>
              </a:rPr>
              <a:t>In order to develop this project we need to install the following software/packages:</a:t>
            </a:r>
            <a:endParaRPr lang="en-US" b="0" i="0" dirty="0">
              <a:solidFill>
                <a:schemeClr val="accent5"/>
              </a:solidFill>
              <a:effectLst/>
              <a:latin typeface="Montserrat"/>
            </a:endParaRPr>
          </a:p>
          <a:p>
            <a:pPr algn="just" rtl="0">
              <a:spcBef>
                <a:spcPts val="1200"/>
              </a:spcBef>
              <a:spcAft>
                <a:spcPts val="1200"/>
              </a:spcAft>
            </a:pPr>
            <a:r>
              <a:rPr lang="en-US" b="1" i="0" dirty="0">
                <a:solidFill>
                  <a:schemeClr val="accent5"/>
                </a:solidFill>
                <a:effectLst/>
                <a:latin typeface="Calibri" panose="020F0502020204030204" pitchFamily="34" charset="0"/>
              </a:rPr>
              <a:t>Anaconda Navigator :</a:t>
            </a:r>
            <a:endParaRPr lang="en-US" dirty="0">
              <a:solidFill>
                <a:schemeClr val="accent5"/>
              </a:solidFill>
              <a:latin typeface="Montserrat"/>
            </a:endParaRPr>
          </a:p>
          <a:p>
            <a:pPr algn="just" rtl="0">
              <a:spcBef>
                <a:spcPts val="1200"/>
              </a:spcBef>
              <a:spcAft>
                <a:spcPts val="1200"/>
              </a:spcAft>
            </a:pPr>
            <a:r>
              <a:rPr lang="en-US" b="0" i="0" dirty="0">
                <a:solidFill>
                  <a:schemeClr val="accent5"/>
                </a:solidFill>
                <a:effectLst/>
                <a:latin typeface="Calibri" panose="020F0502020204030204" pitchFamily="34" charset="0"/>
              </a:rPr>
              <a:t>Anaconda Navigator is a free and open-source distribution of the Python and R programming languages for data science and machine learning related applications. It can be installed on Windows, Linux, and </a:t>
            </a:r>
            <a:r>
              <a:rPr lang="en-US" b="0" i="0" dirty="0" err="1">
                <a:solidFill>
                  <a:schemeClr val="accent5"/>
                </a:solidFill>
                <a:effectLst/>
                <a:latin typeface="Calibri" panose="020F0502020204030204" pitchFamily="34" charset="0"/>
              </a:rPr>
              <a:t>macOS.Conda</a:t>
            </a:r>
            <a:r>
              <a:rPr lang="en-US" b="0" i="0" dirty="0">
                <a:solidFill>
                  <a:schemeClr val="accent5"/>
                </a:solidFill>
                <a:effectLst/>
                <a:latin typeface="Calibri" panose="020F0502020204030204" pitchFamily="34" charset="0"/>
              </a:rPr>
              <a:t> is an open-source, cross-platform,  package management system. Anaconda comes with so very nice tools like </a:t>
            </a:r>
            <a:r>
              <a:rPr lang="en-US" b="0" i="0" dirty="0" err="1">
                <a:solidFill>
                  <a:schemeClr val="accent5"/>
                </a:solidFill>
                <a:effectLst/>
                <a:latin typeface="Calibri" panose="020F0502020204030204" pitchFamily="34" charset="0"/>
              </a:rPr>
              <a:t>JupyterLab</a:t>
            </a:r>
            <a:r>
              <a:rPr lang="en-US" b="0" i="0" dirty="0">
                <a:solidFill>
                  <a:schemeClr val="accent5"/>
                </a:solidFill>
                <a:effectLst/>
                <a:latin typeface="Calibri" panose="020F0502020204030204" pitchFamily="34" charset="0"/>
              </a:rPr>
              <a:t>, </a:t>
            </a:r>
            <a:r>
              <a:rPr lang="en-US" b="0" i="0" dirty="0" err="1">
                <a:solidFill>
                  <a:schemeClr val="accent5"/>
                </a:solidFill>
                <a:effectLst/>
                <a:latin typeface="Calibri" panose="020F0502020204030204" pitchFamily="34" charset="0"/>
              </a:rPr>
              <a:t>Jupyter</a:t>
            </a:r>
            <a:r>
              <a:rPr lang="en-US" b="0" i="0" dirty="0">
                <a:solidFill>
                  <a:schemeClr val="accent5"/>
                </a:solidFill>
                <a:effectLst/>
                <a:latin typeface="Calibri" panose="020F0502020204030204" pitchFamily="34" charset="0"/>
              </a:rPr>
              <a:t> Notebook,</a:t>
            </a:r>
            <a:endParaRPr lang="en-US" b="0" i="0" dirty="0">
              <a:solidFill>
                <a:schemeClr val="accent5"/>
              </a:solidFill>
              <a:effectLst/>
              <a:latin typeface="Montserrat"/>
            </a:endParaRPr>
          </a:p>
          <a:p>
            <a:pPr algn="just" rtl="0">
              <a:spcBef>
                <a:spcPts val="1200"/>
              </a:spcBef>
              <a:spcAft>
                <a:spcPts val="1200"/>
              </a:spcAft>
            </a:pPr>
            <a:r>
              <a:rPr lang="en-US" b="0" i="0" dirty="0" err="1">
                <a:solidFill>
                  <a:schemeClr val="accent5"/>
                </a:solidFill>
                <a:effectLst/>
                <a:latin typeface="Calibri" panose="020F0502020204030204" pitchFamily="34" charset="0"/>
              </a:rPr>
              <a:t>QtConsole</a:t>
            </a:r>
            <a:r>
              <a:rPr lang="en-US" b="0" i="0" dirty="0">
                <a:solidFill>
                  <a:schemeClr val="accent5"/>
                </a:solidFill>
                <a:effectLst/>
                <a:latin typeface="Calibri" panose="020F0502020204030204" pitchFamily="34" charset="0"/>
              </a:rPr>
              <a:t>, Spyder, </a:t>
            </a:r>
            <a:r>
              <a:rPr lang="en-US" b="0" i="0" dirty="0" err="1">
                <a:solidFill>
                  <a:schemeClr val="accent5"/>
                </a:solidFill>
                <a:effectLst/>
                <a:latin typeface="Calibri" panose="020F0502020204030204" pitchFamily="34" charset="0"/>
              </a:rPr>
              <a:t>Glueviz</a:t>
            </a:r>
            <a:r>
              <a:rPr lang="en-US" b="0" i="0" dirty="0">
                <a:solidFill>
                  <a:schemeClr val="accent5"/>
                </a:solidFill>
                <a:effectLst/>
                <a:latin typeface="Calibri" panose="020F0502020204030204" pitchFamily="34" charset="0"/>
              </a:rPr>
              <a:t>, Orange, </a:t>
            </a:r>
            <a:r>
              <a:rPr lang="en-US" b="0" i="0" dirty="0" err="1">
                <a:solidFill>
                  <a:schemeClr val="accent5"/>
                </a:solidFill>
                <a:effectLst/>
                <a:latin typeface="Calibri" panose="020F0502020204030204" pitchFamily="34" charset="0"/>
              </a:rPr>
              <a:t>Rstudio</a:t>
            </a:r>
            <a:r>
              <a:rPr lang="en-US" b="0" i="0" dirty="0">
                <a:solidFill>
                  <a:schemeClr val="accent5"/>
                </a:solidFill>
                <a:effectLst/>
                <a:latin typeface="Calibri" panose="020F0502020204030204" pitchFamily="34" charset="0"/>
              </a:rPr>
              <a:t>, Visual Studio Code. For this project, we will be using </a:t>
            </a:r>
            <a:r>
              <a:rPr lang="en-US" b="0" i="0" dirty="0" err="1">
                <a:solidFill>
                  <a:schemeClr val="accent5"/>
                </a:solidFill>
                <a:effectLst/>
                <a:latin typeface="Calibri" panose="020F0502020204030204" pitchFamily="34" charset="0"/>
              </a:rPr>
              <a:t>Jupyter</a:t>
            </a:r>
            <a:r>
              <a:rPr lang="en-US" b="0" i="0" dirty="0">
                <a:solidFill>
                  <a:schemeClr val="accent5"/>
                </a:solidFill>
                <a:effectLst/>
                <a:latin typeface="Calibri" panose="020F0502020204030204" pitchFamily="34" charset="0"/>
              </a:rPr>
              <a:t> notebook and Spyder</a:t>
            </a:r>
            <a:endParaRPr lang="en-US" b="0" i="0" dirty="0">
              <a:solidFill>
                <a:schemeClr val="accent5"/>
              </a:solidFill>
              <a:effectLst/>
              <a:latin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C63FC9-17D1-4925-A5B1-BC8383D64C2E}"/>
              </a:ext>
            </a:extLst>
          </p:cNvPr>
          <p:cNvSpPr txBox="1">
            <a:spLocks noGrp="1"/>
          </p:cNvSpPr>
          <p:nvPr>
            <p:ph type="title"/>
          </p:nvPr>
        </p:nvSpPr>
        <p:spPr>
          <a:xfrm>
            <a:off x="179512" y="1050697"/>
            <a:ext cx="8568952" cy="4970591"/>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l"/>
            <a:r>
              <a:rPr lang="en-US" sz="2000" b="0" i="0" dirty="0">
                <a:solidFill>
                  <a:schemeClr val="accent5"/>
                </a:solidFill>
                <a:effectLst/>
                <a:latin typeface="Calibri" panose="020F0502020204030204" pitchFamily="34" charset="0"/>
              </a:rPr>
              <a:t>To build Deep learning models you must require the following packages</a:t>
            </a:r>
            <a:endParaRPr lang="en-US" sz="2000" b="0" i="0" dirty="0">
              <a:solidFill>
                <a:schemeClr val="accent5"/>
              </a:solidFill>
              <a:effectLst/>
              <a:latin typeface="Montserrat"/>
            </a:endParaRPr>
          </a:p>
          <a:p>
            <a:pPr algn="just" rtl="0">
              <a:spcBef>
                <a:spcPts val="0"/>
              </a:spcBef>
              <a:spcAft>
                <a:spcPts val="800"/>
              </a:spcAft>
            </a:pPr>
            <a:br>
              <a:rPr lang="en-US" sz="2000" b="0" i="0" dirty="0">
                <a:solidFill>
                  <a:schemeClr val="accent5"/>
                </a:solidFill>
                <a:effectLst/>
                <a:latin typeface="Montserrat"/>
              </a:rPr>
            </a:br>
            <a:r>
              <a:rPr lang="en-US" sz="2000" b="1" i="0" dirty="0">
                <a:solidFill>
                  <a:schemeClr val="accent5"/>
                </a:solidFill>
                <a:effectLst/>
                <a:latin typeface="Calibri" panose="020F0502020204030204" pitchFamily="34" charset="0"/>
              </a:rPr>
              <a:t>Tensor flow:</a:t>
            </a:r>
            <a:r>
              <a:rPr lang="en-US" sz="2000" b="0" i="0" dirty="0">
                <a:solidFill>
                  <a:schemeClr val="accent5"/>
                </a:solidFill>
                <a:effectLst/>
                <a:latin typeface="Calibri" panose="020F0502020204030204" pitchFamily="34" charset="0"/>
              </a:rPr>
              <a:t> TensorFlow is an end-to-end open-source platform for machine learning. It has a comprehensive, flexible ecosystem of tools, libraries, and community resources that lets researchers push the state-of-the-art in ML and developers can easily build and deploy ML-powered applications.</a:t>
            </a:r>
            <a:endParaRPr lang="en-US" sz="2000" b="0" i="0" dirty="0">
              <a:solidFill>
                <a:schemeClr val="accent5"/>
              </a:solidFill>
              <a:effectLst/>
              <a:latin typeface="Montserrat"/>
            </a:endParaRPr>
          </a:p>
          <a:p>
            <a:pPr algn="just" rtl="0">
              <a:spcBef>
                <a:spcPts val="0"/>
              </a:spcBef>
              <a:spcAft>
                <a:spcPts val="800"/>
              </a:spcAft>
            </a:pPr>
            <a:br>
              <a:rPr lang="en-US" sz="2000" b="0" i="0" dirty="0">
                <a:solidFill>
                  <a:schemeClr val="accent5"/>
                </a:solidFill>
                <a:effectLst/>
                <a:latin typeface="Montserrat"/>
              </a:rPr>
            </a:br>
            <a:r>
              <a:rPr lang="en-US" sz="2000" b="1" i="0" dirty="0" err="1">
                <a:solidFill>
                  <a:schemeClr val="accent5"/>
                </a:solidFill>
                <a:effectLst/>
                <a:latin typeface="Calibri" panose="020F0502020204030204" pitchFamily="34" charset="0"/>
              </a:rPr>
              <a:t>Keras</a:t>
            </a:r>
            <a:r>
              <a:rPr lang="en-US" sz="2000" b="1" i="0" dirty="0">
                <a:solidFill>
                  <a:schemeClr val="accent5"/>
                </a:solidFill>
                <a:effectLst/>
                <a:latin typeface="Calibri" panose="020F0502020204030204" pitchFamily="34" charset="0"/>
              </a:rPr>
              <a:t>: </a:t>
            </a:r>
            <a:r>
              <a:rPr lang="en-US" sz="2000" b="0" i="0" dirty="0" err="1">
                <a:solidFill>
                  <a:schemeClr val="accent5"/>
                </a:solidFill>
                <a:effectLst/>
                <a:latin typeface="Calibri" panose="020F0502020204030204" pitchFamily="34" charset="0"/>
              </a:rPr>
              <a:t>Keras</a:t>
            </a:r>
            <a:r>
              <a:rPr lang="en-US" sz="2000" b="0" i="0" dirty="0">
                <a:solidFill>
                  <a:schemeClr val="accent5"/>
                </a:solidFill>
                <a:effectLst/>
                <a:latin typeface="Calibri" panose="020F0502020204030204" pitchFamily="34" charset="0"/>
              </a:rPr>
              <a:t> leverages various optimization techniques to make high-level neural network API easier and more performant. It supports the following features: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Consistent, simple, and extensible API.</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Minimal structure - easy to achieve the result without any frills.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It supports multiple platforms and backends.</a:t>
            </a:r>
            <a:endParaRPr lang="en-US" sz="2000" b="0" i="0" dirty="0">
              <a:solidFill>
                <a:schemeClr val="accent5"/>
              </a:solidFill>
              <a:effectLst/>
              <a:latin typeface="Montserrat"/>
            </a:endParaRPr>
          </a:p>
          <a:p>
            <a:pPr algn="just" rtl="0" fontAlgn="base">
              <a:spcBef>
                <a:spcPts val="0"/>
              </a:spcBef>
              <a:spcAft>
                <a:spcPts val="0"/>
              </a:spcAft>
              <a:buFont typeface="Arial" panose="020B0604020202020204" pitchFamily="34" charset="0"/>
              <a:buChar char="•"/>
            </a:pPr>
            <a:r>
              <a:rPr lang="en-US" sz="2000" b="0" i="0" dirty="0">
                <a:solidFill>
                  <a:schemeClr val="accent5"/>
                </a:solidFill>
                <a:effectLst/>
                <a:latin typeface="Calibri" panose="020F0502020204030204" pitchFamily="34" charset="0"/>
              </a:rPr>
              <a:t>It is a user-friendly framework that runs on both CPU and GPU.</a:t>
            </a:r>
            <a:endParaRPr lang="en-US" sz="2000" b="0" i="0" dirty="0">
              <a:solidFill>
                <a:schemeClr val="accent5"/>
              </a:solidFill>
              <a:effectLst/>
              <a:latin typeface="Montserrat"/>
            </a:endParaRPr>
          </a:p>
          <a:p>
            <a:pPr algn="just" rtl="0" fontAlgn="base">
              <a:spcBef>
                <a:spcPts val="0"/>
              </a:spcBef>
              <a:spcAft>
                <a:spcPts val="800"/>
              </a:spcAft>
              <a:buFont typeface="Arial" panose="020B0604020202020204" pitchFamily="34" charset="0"/>
              <a:buChar char="•"/>
            </a:pPr>
            <a:r>
              <a:rPr lang="en-US" sz="2000" b="0" i="0" dirty="0">
                <a:solidFill>
                  <a:schemeClr val="accent5"/>
                </a:solidFill>
                <a:effectLst/>
                <a:latin typeface="Calibri" panose="020F0502020204030204" pitchFamily="34" charset="0"/>
              </a:rPr>
              <a:t>Highly scalability of computation.</a:t>
            </a:r>
            <a:endParaRPr lang="en-US" sz="2000" b="0" i="0" dirty="0">
              <a:solidFill>
                <a:schemeClr val="accent5"/>
              </a:solidFill>
              <a:effectLst/>
              <a:latin typeface="Montserrat"/>
            </a:endParaRPr>
          </a:p>
          <a:p>
            <a:pPr algn="just" rtl="0">
              <a:spcBef>
                <a:spcPts val="0"/>
              </a:spcBef>
              <a:spcAft>
                <a:spcPts val="800"/>
              </a:spcAft>
            </a:pPr>
            <a:r>
              <a:rPr lang="en-US" sz="2000" b="1" i="0" dirty="0">
                <a:solidFill>
                  <a:schemeClr val="accent5"/>
                </a:solidFill>
                <a:effectLst/>
                <a:latin typeface="Calibri" panose="020F0502020204030204" pitchFamily="34" charset="0"/>
              </a:rPr>
              <a:t>Flask:</a:t>
            </a:r>
            <a:r>
              <a:rPr lang="en-US" sz="2000" b="0" i="0" dirty="0">
                <a:solidFill>
                  <a:schemeClr val="accent5"/>
                </a:solidFill>
                <a:effectLst/>
                <a:latin typeface="Calibri" panose="020F0502020204030204" pitchFamily="34" charset="0"/>
              </a:rPr>
              <a:t> Web framework used for building  Web applications</a:t>
            </a:r>
            <a:endParaRPr lang="en-US" sz="2000" b="0" i="0" dirty="0">
              <a:solidFill>
                <a:schemeClr val="accent5"/>
              </a:solidFill>
              <a:effectLst/>
              <a:latin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313E562-9308-439D-AA8B-B77520E482A8}"/>
              </a:ext>
            </a:extLst>
          </p:cNvPr>
          <p:cNvSpPr>
            <a:spLocks noGrp="1"/>
          </p:cNvSpPr>
          <p:nvPr>
            <p:ph type="title"/>
          </p:nvPr>
        </p:nvSpPr>
        <p:spPr>
          <a:xfrm>
            <a:off x="179512" y="188640"/>
            <a:ext cx="8305800" cy="792088"/>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3200" dirty="0"/>
              <a:t>THEORITICAL ANALYSIS:</a:t>
            </a:r>
            <a:endParaRPr lang="en-IN" sz="3200" dirty="0"/>
          </a:p>
        </p:txBody>
      </p:sp>
      <p:pic>
        <p:nvPicPr>
          <p:cNvPr id="20482" name="Picture 2"/>
          <p:cNvPicPr>
            <a:picLocks noChangeAspect="1" noChangeArrowheads="1"/>
          </p:cNvPicPr>
          <p:nvPr/>
        </p:nvPicPr>
        <p:blipFill>
          <a:blip r:embed="rId2" cstate="print"/>
          <a:srcRect/>
          <a:stretch>
            <a:fillRect/>
          </a:stretch>
        </p:blipFill>
        <p:spPr bwMode="auto">
          <a:xfrm>
            <a:off x="323528" y="1268760"/>
            <a:ext cx="8496943" cy="532859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107504" y="1556792"/>
            <a:ext cx="8640960" cy="4968552"/>
          </a:xfrm>
          <a:prstGeom prst="rect">
            <a:avLst/>
          </a:prstGeom>
          <a:noFill/>
          <a:ln w="9525">
            <a:noFill/>
            <a:miter lim="800000"/>
            <a:headEnd/>
            <a:tailEnd/>
          </a:ln>
        </p:spPr>
      </p:pic>
      <p:sp>
        <p:nvSpPr>
          <p:cNvPr id="4" name="TextBox 3"/>
          <p:cNvSpPr txBox="1"/>
          <p:nvPr/>
        </p:nvSpPr>
        <p:spPr>
          <a:xfrm>
            <a:off x="539552" y="692696"/>
            <a:ext cx="3240360" cy="369332"/>
          </a:xfrm>
          <a:prstGeom prst="rect">
            <a:avLst/>
          </a:prstGeom>
          <a:noFill/>
        </p:spPr>
        <p:txBody>
          <a:bodyPr wrap="square" rtlCol="0">
            <a:spAutoFit/>
          </a:bodyPr>
          <a:lstStyle/>
          <a:p>
            <a:r>
              <a:rPr lang="en-IN" dirty="0"/>
              <a:t>BLOCK DIAGRAM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A66AB9-B02E-454D-BD79-DF43A43C50D6}"/>
              </a:ext>
            </a:extLst>
          </p:cNvPr>
          <p:cNvSpPr>
            <a:spLocks noGrp="1"/>
          </p:cNvSpPr>
          <p:nvPr>
            <p:ph type="title"/>
          </p:nvPr>
        </p:nvSpPr>
        <p:spPr>
          <a:xfrm>
            <a:off x="179512" y="332656"/>
            <a:ext cx="8305800" cy="636680"/>
          </a:xfrm>
          <a:prstGeom prst="rect">
            <a:avLst/>
          </a:prstGeom>
        </p:spPr>
        <p:txBody>
          <a:bodyPr vert="horz" lIns="121899" tIns="60949" rIns="121899" bIns="60949" rtlCol="0" anchor="b">
            <a:normAutofit/>
          </a:bodyPr>
          <a:lst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a:lstStyle>
          <a:p>
            <a:r>
              <a:rPr lang="en-US" sz="2800" dirty="0"/>
              <a:t>EXPERIMENTAL INVESTIGATIONS:</a:t>
            </a:r>
            <a:endParaRPr lang="en-IN" sz="2800" dirty="0"/>
          </a:p>
        </p:txBody>
      </p:sp>
      <p:sp>
        <p:nvSpPr>
          <p:cNvPr id="4" name="Content Placeholder 2">
            <a:extLst>
              <a:ext uri="{FF2B5EF4-FFF2-40B4-BE49-F238E27FC236}">
                <a16:creationId xmlns:a16="http://schemas.microsoft.com/office/drawing/2014/main" id="{C0F5FCF6-B3A3-4140-A40A-5F3392617326}"/>
              </a:ext>
            </a:extLst>
          </p:cNvPr>
          <p:cNvSpPr>
            <a:spLocks noGrp="1"/>
          </p:cNvSpPr>
          <p:nvPr/>
        </p:nvSpPr>
        <p:spPr>
          <a:xfrm>
            <a:off x="251520" y="1484784"/>
            <a:ext cx="7560840" cy="4464496"/>
          </a:xfrm>
          <a:prstGeom prst="rect">
            <a:avLst/>
          </a:prstGeom>
        </p:spPr>
        <p:txBody>
          <a:bodyPr vert="horz" lIns="121899" tIns="60949" rIns="121899" bIns="60949" rtlCol="0">
            <a:normAutofit/>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pPr marL="0" indent="0">
              <a:buNone/>
            </a:pPr>
            <a:r>
              <a:rPr lang="en-US" dirty="0"/>
              <a:t>While working on the solution we have investigated the following topics</a:t>
            </a:r>
          </a:p>
          <a:p>
            <a:r>
              <a:rPr lang="en-IN" b="1" i="0" dirty="0">
                <a:effectLst/>
                <a:latin typeface="Montserrat"/>
              </a:rPr>
              <a:t>Supervised and unsupervised learning</a:t>
            </a:r>
            <a:endParaRPr lang="en-US" b="1" i="0" dirty="0">
              <a:effectLst/>
              <a:latin typeface="Montserrat"/>
            </a:endParaRPr>
          </a:p>
          <a:p>
            <a:r>
              <a:rPr lang="en-IN" b="1" i="0" dirty="0">
                <a:effectLst/>
                <a:latin typeface="Montserrat"/>
              </a:rPr>
              <a:t>Regression Classification and Clustering</a:t>
            </a:r>
            <a:endParaRPr lang="en-US" b="1" dirty="0">
              <a:latin typeface="Montserrat"/>
            </a:endParaRPr>
          </a:p>
          <a:p>
            <a:r>
              <a:rPr lang="en-IN" b="1" i="0" dirty="0">
                <a:effectLst/>
                <a:latin typeface="Montserrat"/>
              </a:rPr>
              <a:t>Artificial Neural Networks</a:t>
            </a:r>
            <a:endParaRPr lang="en-US" b="1" i="0" dirty="0">
              <a:effectLst/>
              <a:latin typeface="Montserrat"/>
            </a:endParaRPr>
          </a:p>
          <a:p>
            <a:r>
              <a:rPr lang="en-IN" b="1" i="0" dirty="0">
                <a:effectLst/>
                <a:latin typeface="Montserrat"/>
              </a:rPr>
              <a:t>Natural Language Processing</a:t>
            </a:r>
            <a:endParaRPr lang="en-US" b="1" dirty="0">
              <a:latin typeface="Montserrat"/>
            </a:endParaRPr>
          </a:p>
          <a:p>
            <a:r>
              <a:rPr lang="en-IN" b="1" i="0" dirty="0">
                <a:effectLst/>
                <a:latin typeface="Montserrat"/>
              </a:rPr>
              <a:t>Flask app</a:t>
            </a:r>
            <a:endParaRPr lang="en-US" b="1" i="0" dirty="0">
              <a:effectLst/>
              <a:latin typeface="Montserrat"/>
            </a:endParaRPr>
          </a:p>
          <a:p>
            <a:r>
              <a:rPr lang="en-IN" b="1" i="0" dirty="0">
                <a:effectLst/>
                <a:latin typeface="Montserrat"/>
              </a:rPr>
              <a:t>LSTM and GRU</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811</TotalTime>
  <Words>831</Words>
  <Application>Microsoft Macintosh PowerPoint</Application>
  <PresentationFormat>On-screen Show (4:3)</PresentationFormat>
  <Paragraphs>71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-apple-system</vt:lpstr>
      <vt:lpstr>Algerian</vt:lpstr>
      <vt:lpstr>Arial</vt:lpstr>
      <vt:lpstr>Calibri</vt:lpstr>
      <vt:lpstr>Constantia</vt:lpstr>
      <vt:lpstr>Eras Demi ITC</vt:lpstr>
      <vt:lpstr>Montserrat</vt:lpstr>
      <vt:lpstr>system-ui</vt:lpstr>
      <vt:lpstr>Wingdings 2</vt:lpstr>
      <vt:lpstr>Flow</vt:lpstr>
      <vt:lpstr> </vt:lpstr>
      <vt:lpstr>PowerPoint Presentation</vt:lpstr>
      <vt:lpstr>PowerPoint Presentation</vt:lpstr>
      <vt:lpstr>PowerPoint Presentation</vt:lpstr>
      <vt:lpstr>HARDWARE AND SOFTWARE DESIGNING:</vt:lpstr>
      <vt:lpstr>To build Deep learning models you must require the following packages  Tensor flow: TensorFlow is an end-to-end open-source platform for machine learning. It has a comprehensive, flexible ecosystem of tools, libraries, and community resources that lets researchers push the state-of-the-art in ML and developers can easily build and deploy ML-powered applications.  Keras: Keras leverages various optimization techniques to make high-level neural network API easier and more performant. It supports the following features: Consistent, simple, and extensible API. Minimal structure - easy to achieve the result without any frills. It supports multiple platforms and backends. It is a user-friendly framework that runs on both CPU and GPU. Highly scalability of computation. Flask: Web framework used for building  Web applications</vt:lpstr>
      <vt:lpstr>THEORITICAL ANALYSIS:</vt:lpstr>
      <vt:lpstr>PowerPoint Presentation</vt:lpstr>
      <vt:lpstr>EXPERIMENTAL INVESTIGATIONS:</vt:lpstr>
      <vt:lpstr>FLOW CHART:</vt:lpstr>
      <vt:lpstr>RESULT:</vt:lpstr>
      <vt:lpstr>Result after web application:</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patur</dc:creator>
  <cp:lastModifiedBy>Microsoft Office User</cp:lastModifiedBy>
  <cp:revision>27</cp:revision>
  <dcterms:created xsi:type="dcterms:W3CDTF">2021-06-08T07:15:39Z</dcterms:created>
  <dcterms:modified xsi:type="dcterms:W3CDTF">2021-06-10T07:35:24Z</dcterms:modified>
</cp:coreProperties>
</file>