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56" r:id="rId2"/>
    <p:sldId id="257" r:id="rId3"/>
    <p:sldId id="269" r:id="rId4"/>
    <p:sldId id="268" r:id="rId5"/>
    <p:sldId id="271" r:id="rId6"/>
    <p:sldId id="265" r:id="rId7"/>
    <p:sldId id="259" r:id="rId8"/>
    <p:sldId id="260"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1E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F94A4FC1-3F91-492E-90F1-11F3CD2D3EDB}" type="datetimeFigureOut">
              <a:rPr lang="en-IN" smtClean="0"/>
              <a:t>06-06-2021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EB78378-3902-4DEE-BD2E-3235CA109C59}"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9521448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A4FC1-3F91-492E-90F1-11F3CD2D3EDB}"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B78378-3902-4DEE-BD2E-3235CA109C59}" type="slidenum">
              <a:rPr lang="en-IN" smtClean="0"/>
              <a:t>‹#›</a:t>
            </a:fld>
            <a:endParaRPr lang="en-IN"/>
          </a:p>
        </p:txBody>
      </p:sp>
    </p:spTree>
    <p:extLst>
      <p:ext uri="{BB962C8B-B14F-4D97-AF65-F5344CB8AC3E}">
        <p14:creationId xmlns:p14="http://schemas.microsoft.com/office/powerpoint/2010/main" val="94758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F94A4FC1-3F91-492E-90F1-11F3CD2D3EDB}" type="datetimeFigureOut">
              <a:rPr lang="en-IN" smtClean="0"/>
              <a:t>06-06-2021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EB78378-3902-4DEE-BD2E-3235CA109C59}"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54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A4FC1-3F91-492E-90F1-11F3CD2D3EDB}"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B78378-3902-4DEE-BD2E-3235CA109C59}" type="slidenum">
              <a:rPr lang="en-IN" smtClean="0"/>
              <a:t>‹#›</a:t>
            </a:fld>
            <a:endParaRPr lang="en-IN"/>
          </a:p>
        </p:txBody>
      </p:sp>
    </p:spTree>
    <p:extLst>
      <p:ext uri="{BB962C8B-B14F-4D97-AF65-F5344CB8AC3E}">
        <p14:creationId xmlns:p14="http://schemas.microsoft.com/office/powerpoint/2010/main" val="2830598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F94A4FC1-3F91-492E-90F1-11F3CD2D3EDB}" type="datetimeFigureOut">
              <a:rPr lang="en-IN" smtClean="0"/>
              <a:t>06-06-2021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EB78378-3902-4DEE-BD2E-3235CA109C59}"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6719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4A4FC1-3F91-492E-90F1-11F3CD2D3EDB}"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B78378-3902-4DEE-BD2E-3235CA109C59}" type="slidenum">
              <a:rPr lang="en-IN" smtClean="0"/>
              <a:t>‹#›</a:t>
            </a:fld>
            <a:endParaRPr lang="en-IN"/>
          </a:p>
        </p:txBody>
      </p:sp>
    </p:spTree>
    <p:extLst>
      <p:ext uri="{BB962C8B-B14F-4D97-AF65-F5344CB8AC3E}">
        <p14:creationId xmlns:p14="http://schemas.microsoft.com/office/powerpoint/2010/main" val="1585385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4A4FC1-3F91-492E-90F1-11F3CD2D3EDB}" type="datetimeFigureOut">
              <a:rPr lang="en-IN" smtClean="0"/>
              <a:t>06-06-2021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B78378-3902-4DEE-BD2E-3235CA109C59}" type="slidenum">
              <a:rPr lang="en-IN" smtClean="0"/>
              <a:t>‹#›</a:t>
            </a:fld>
            <a:endParaRPr lang="en-IN"/>
          </a:p>
        </p:txBody>
      </p:sp>
    </p:spTree>
    <p:extLst>
      <p:ext uri="{BB962C8B-B14F-4D97-AF65-F5344CB8AC3E}">
        <p14:creationId xmlns:p14="http://schemas.microsoft.com/office/powerpoint/2010/main" val="371150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4A4FC1-3F91-492E-90F1-11F3CD2D3EDB}" type="datetimeFigureOut">
              <a:rPr lang="en-IN" smtClean="0"/>
              <a:t>06-06-2021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B78378-3902-4DEE-BD2E-3235CA109C59}" type="slidenum">
              <a:rPr lang="en-IN" smtClean="0"/>
              <a:t>‹#›</a:t>
            </a:fld>
            <a:endParaRPr lang="en-IN"/>
          </a:p>
        </p:txBody>
      </p:sp>
    </p:spTree>
    <p:extLst>
      <p:ext uri="{BB962C8B-B14F-4D97-AF65-F5344CB8AC3E}">
        <p14:creationId xmlns:p14="http://schemas.microsoft.com/office/powerpoint/2010/main" val="144525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F94A4FC1-3F91-492E-90F1-11F3CD2D3EDB}" type="datetimeFigureOut">
              <a:rPr lang="en-IN" smtClean="0"/>
              <a:t>06-06-2021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B78378-3902-4DEE-BD2E-3235CA109C59}" type="slidenum">
              <a:rPr lang="en-IN" smtClean="0"/>
              <a:t>‹#›</a:t>
            </a:fld>
            <a:endParaRPr lang="en-IN"/>
          </a:p>
        </p:txBody>
      </p:sp>
    </p:spTree>
    <p:extLst>
      <p:ext uri="{BB962C8B-B14F-4D97-AF65-F5344CB8AC3E}">
        <p14:creationId xmlns:p14="http://schemas.microsoft.com/office/powerpoint/2010/main" val="76409701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F94A4FC1-3F91-492E-90F1-11F3CD2D3EDB}" type="datetimeFigureOut">
              <a:rPr lang="en-IN" smtClean="0"/>
              <a:t>06-06-2021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EB78378-3902-4DEE-BD2E-3235CA109C59}" type="slidenum">
              <a:rPr lang="en-IN" smtClean="0"/>
              <a:t>‹#›</a:t>
            </a:fld>
            <a:endParaRPr lang="en-IN"/>
          </a:p>
        </p:txBody>
      </p:sp>
    </p:spTree>
    <p:extLst>
      <p:ext uri="{BB962C8B-B14F-4D97-AF65-F5344CB8AC3E}">
        <p14:creationId xmlns:p14="http://schemas.microsoft.com/office/powerpoint/2010/main" val="610276432"/>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F94A4FC1-3F91-492E-90F1-11F3CD2D3EDB}" type="datetimeFigureOut">
              <a:rPr lang="en-IN" smtClean="0"/>
              <a:t>06-06-2021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EB78378-3902-4DEE-BD2E-3235CA109C59}" type="slidenum">
              <a:rPr lang="en-IN" smtClean="0"/>
              <a:t>‹#›</a:t>
            </a:fld>
            <a:endParaRPr lang="en-IN"/>
          </a:p>
        </p:txBody>
      </p:sp>
    </p:spTree>
    <p:extLst>
      <p:ext uri="{BB962C8B-B14F-4D97-AF65-F5344CB8AC3E}">
        <p14:creationId xmlns:p14="http://schemas.microsoft.com/office/powerpoint/2010/main" val="4142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F94A4FC1-3F91-492E-90F1-11F3CD2D3EDB}" type="datetimeFigureOut">
              <a:rPr lang="en-IN" smtClean="0"/>
              <a:t>06-06-2021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EB78378-3902-4DEE-BD2E-3235CA109C59}"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987271"/>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techterms.com/definition/character"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EFC4-D363-4F19-A519-7C9F54C6635A}"/>
              </a:ext>
            </a:extLst>
          </p:cNvPr>
          <p:cNvSpPr>
            <a:spLocks noGrp="1"/>
          </p:cNvSpPr>
          <p:nvPr>
            <p:ph type="ctrTitle"/>
          </p:nvPr>
        </p:nvSpPr>
        <p:spPr>
          <a:xfrm>
            <a:off x="0" y="188686"/>
            <a:ext cx="7155543" cy="6669314"/>
          </a:xfrm>
        </p:spPr>
        <p:txBody>
          <a:bodyPr>
            <a:noAutofit/>
          </a:bodyPr>
          <a:lstStyle/>
          <a:p>
            <a:pPr algn="ctr"/>
            <a:r>
              <a:rPr lang="en-US" sz="6600" b="1" dirty="0">
                <a:solidFill>
                  <a:srgbClr val="091EE7"/>
                </a:solidFill>
              </a:rPr>
              <a:t>Smart </a:t>
            </a:r>
            <a:r>
              <a:rPr lang="en-US" sz="6600" b="1" dirty="0" err="1">
                <a:solidFill>
                  <a:srgbClr val="091EE7"/>
                </a:solidFill>
              </a:rPr>
              <a:t>Ocr</a:t>
            </a:r>
            <a:r>
              <a:rPr lang="en-US" sz="6600" b="1" dirty="0">
                <a:solidFill>
                  <a:srgbClr val="091EE7"/>
                </a:solidFill>
              </a:rPr>
              <a:t> Application </a:t>
            </a:r>
            <a:br>
              <a:rPr lang="en-US" sz="6600" b="1" dirty="0">
                <a:solidFill>
                  <a:srgbClr val="091EE7"/>
                </a:solidFill>
              </a:rPr>
            </a:br>
            <a:r>
              <a:rPr lang="en-US" sz="6600" b="1" dirty="0">
                <a:solidFill>
                  <a:srgbClr val="091EE7"/>
                </a:solidFill>
              </a:rPr>
              <a:t>For                    </a:t>
            </a:r>
            <a:br>
              <a:rPr lang="en-US" sz="6600" b="1" dirty="0">
                <a:solidFill>
                  <a:srgbClr val="091EE7"/>
                </a:solidFill>
              </a:rPr>
            </a:br>
            <a:r>
              <a:rPr lang="en-US" sz="6600" b="1" dirty="0">
                <a:solidFill>
                  <a:srgbClr val="091EE7"/>
                </a:solidFill>
              </a:rPr>
              <a:t>Document </a:t>
            </a:r>
            <a:br>
              <a:rPr lang="en-US" sz="6600" b="1" dirty="0">
                <a:solidFill>
                  <a:srgbClr val="091EE7"/>
                </a:solidFill>
              </a:rPr>
            </a:br>
            <a:r>
              <a:rPr lang="en-US" sz="6600" b="1" dirty="0">
                <a:solidFill>
                  <a:srgbClr val="091EE7"/>
                </a:solidFill>
              </a:rPr>
              <a:t>Digitization</a:t>
            </a:r>
            <a:endParaRPr lang="en-IN" sz="6600" b="1" dirty="0">
              <a:solidFill>
                <a:srgbClr val="091EE7"/>
              </a:solidFill>
            </a:endParaRPr>
          </a:p>
        </p:txBody>
      </p:sp>
      <p:sp>
        <p:nvSpPr>
          <p:cNvPr id="3" name="Subtitle 2">
            <a:extLst>
              <a:ext uri="{FF2B5EF4-FFF2-40B4-BE49-F238E27FC236}">
                <a16:creationId xmlns:a16="http://schemas.microsoft.com/office/drawing/2014/main" id="{494E293D-AA26-42FE-A866-98E5FA2DC1EC}"/>
              </a:ext>
            </a:extLst>
          </p:cNvPr>
          <p:cNvSpPr>
            <a:spLocks noGrp="1"/>
          </p:cNvSpPr>
          <p:nvPr>
            <p:ph type="subTitle" idx="1"/>
          </p:nvPr>
        </p:nvSpPr>
        <p:spPr>
          <a:xfrm>
            <a:off x="7489370" y="682171"/>
            <a:ext cx="4702630" cy="5607793"/>
          </a:xfrm>
        </p:spPr>
        <p:txBody>
          <a:bodyPr>
            <a:normAutofit/>
          </a:bodyPr>
          <a:lstStyle/>
          <a:p>
            <a:pPr algn="r"/>
            <a:r>
              <a:rPr lang="en-US" sz="3200" b="1" u="sng" dirty="0">
                <a:solidFill>
                  <a:srgbClr val="FFFF00"/>
                </a:solidFill>
              </a:rPr>
              <a:t>Team members</a:t>
            </a:r>
            <a:r>
              <a:rPr lang="en-US" i="1" dirty="0">
                <a:solidFill>
                  <a:srgbClr val="FFFF00"/>
                </a:solidFill>
              </a:rPr>
              <a:t>:</a:t>
            </a:r>
          </a:p>
          <a:p>
            <a:pPr algn="r"/>
            <a:r>
              <a:rPr lang="en-US" i="1" dirty="0">
                <a:solidFill>
                  <a:srgbClr val="FFFF00"/>
                </a:solidFill>
              </a:rPr>
              <a:t>1.P.Praneeth kumar-19R11A04J0     </a:t>
            </a:r>
          </a:p>
          <a:p>
            <a:pPr algn="r"/>
            <a:r>
              <a:rPr lang="en-US" i="1" dirty="0">
                <a:solidFill>
                  <a:srgbClr val="FFFF00"/>
                </a:solidFill>
              </a:rPr>
              <a:t>2.Reddy </a:t>
            </a:r>
            <a:r>
              <a:rPr lang="en-US" i="1" dirty="0" err="1">
                <a:solidFill>
                  <a:srgbClr val="FFFF00"/>
                </a:solidFill>
              </a:rPr>
              <a:t>Rajula</a:t>
            </a:r>
            <a:r>
              <a:rPr lang="en-US" i="1" dirty="0">
                <a:solidFill>
                  <a:srgbClr val="FFFF00"/>
                </a:solidFill>
              </a:rPr>
              <a:t> Udaykiran-19R11A04J3</a:t>
            </a:r>
          </a:p>
          <a:p>
            <a:pPr algn="r"/>
            <a:r>
              <a:rPr lang="en-US" i="1" dirty="0">
                <a:solidFill>
                  <a:srgbClr val="FFFF00"/>
                </a:solidFill>
              </a:rPr>
              <a:t>3.Shaik Mohammad Siddique-19R111A04J4</a:t>
            </a:r>
          </a:p>
          <a:p>
            <a:pPr algn="r"/>
            <a:r>
              <a:rPr lang="en-IN" dirty="0">
                <a:solidFill>
                  <a:srgbClr val="FFFF00"/>
                </a:solidFill>
              </a:rPr>
              <a:t>4.Somireddy Bhavani Prasad-19R11A04J6</a:t>
            </a:r>
          </a:p>
          <a:p>
            <a:pPr algn="r"/>
            <a:r>
              <a:rPr lang="en-IN" dirty="0">
                <a:solidFill>
                  <a:srgbClr val="FFFF00"/>
                </a:solidFill>
              </a:rPr>
              <a:t>5.Tanniru.Sravani-19R11A04J7</a:t>
            </a:r>
          </a:p>
        </p:txBody>
      </p:sp>
    </p:spTree>
    <p:extLst>
      <p:ext uri="{BB962C8B-B14F-4D97-AF65-F5344CB8AC3E}">
        <p14:creationId xmlns:p14="http://schemas.microsoft.com/office/powerpoint/2010/main" val="332083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A15B4F-A9A4-44E4-8F7D-81ED9985140D}"/>
              </a:ext>
            </a:extLst>
          </p:cNvPr>
          <p:cNvSpPr txBox="1"/>
          <p:nvPr/>
        </p:nvSpPr>
        <p:spPr>
          <a:xfrm>
            <a:off x="277091" y="321071"/>
            <a:ext cx="6096000" cy="646331"/>
          </a:xfrm>
          <a:prstGeom prst="rect">
            <a:avLst/>
          </a:prstGeom>
          <a:noFill/>
        </p:spPr>
        <p:txBody>
          <a:bodyPr wrap="square">
            <a:spAutoFit/>
          </a:bodyPr>
          <a:lstStyle/>
          <a:p>
            <a:pPr marL="285750" indent="-285750">
              <a:buFont typeface="Wingdings" panose="05000000000000000000" pitchFamily="2" charset="2"/>
              <a:buChar char="§"/>
            </a:pPr>
            <a:r>
              <a:rPr lang="en-IN" b="1" dirty="0"/>
              <a:t>When we click on convert.</a:t>
            </a:r>
          </a:p>
          <a:p>
            <a:pPr marL="285750" indent="-285750">
              <a:buFont typeface="Wingdings" panose="05000000000000000000" pitchFamily="2" charset="2"/>
              <a:buChar char="§"/>
            </a:pPr>
            <a:r>
              <a:rPr lang="en-IN" b="1" dirty="0"/>
              <a:t>It will extracted in to the  text format.</a:t>
            </a:r>
          </a:p>
        </p:txBody>
      </p:sp>
      <p:pic>
        <p:nvPicPr>
          <p:cNvPr id="5" name="Picture 4">
            <a:extLst>
              <a:ext uri="{FF2B5EF4-FFF2-40B4-BE49-F238E27FC236}">
                <a16:creationId xmlns:a16="http://schemas.microsoft.com/office/drawing/2014/main" id="{533FD170-97A4-4BB3-8075-D5A152760AA2}"/>
              </a:ext>
            </a:extLst>
          </p:cNvPr>
          <p:cNvPicPr>
            <a:picLocks noChangeAspect="1"/>
          </p:cNvPicPr>
          <p:nvPr/>
        </p:nvPicPr>
        <p:blipFill>
          <a:blip r:embed="rId2"/>
          <a:stretch>
            <a:fillRect/>
          </a:stretch>
        </p:blipFill>
        <p:spPr>
          <a:xfrm>
            <a:off x="277092" y="1274618"/>
            <a:ext cx="8866908" cy="5056909"/>
          </a:xfrm>
          <a:prstGeom prst="rect">
            <a:avLst/>
          </a:prstGeom>
        </p:spPr>
      </p:pic>
    </p:spTree>
    <p:extLst>
      <p:ext uri="{BB962C8B-B14F-4D97-AF65-F5344CB8AC3E}">
        <p14:creationId xmlns:p14="http://schemas.microsoft.com/office/powerpoint/2010/main" val="97513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FDDA-6DDF-4272-9086-340BC6A4B829}"/>
              </a:ext>
            </a:extLst>
          </p:cNvPr>
          <p:cNvSpPr>
            <a:spLocks noGrp="1"/>
          </p:cNvSpPr>
          <p:nvPr>
            <p:ph type="title" idx="4294967295"/>
          </p:nvPr>
        </p:nvSpPr>
        <p:spPr>
          <a:xfrm>
            <a:off x="110837" y="-104775"/>
            <a:ext cx="12192000" cy="873125"/>
          </a:xfrm>
        </p:spPr>
        <p:txBody>
          <a:bodyPr>
            <a:normAutofit/>
          </a:bodyPr>
          <a:lstStyle/>
          <a:p>
            <a:r>
              <a:rPr lang="en-IN" sz="3600" b="1" u="sng" dirty="0">
                <a:solidFill>
                  <a:srgbClr val="00B050"/>
                </a:solidFill>
                <a:latin typeface="Arial" panose="020B0604020202020204" pitchFamily="34" charset="0"/>
              </a:rPr>
              <a:t>Introduction:</a:t>
            </a:r>
            <a:endParaRPr lang="en-IN" sz="3600" b="1" u="sng" dirty="0"/>
          </a:p>
        </p:txBody>
      </p:sp>
      <p:sp>
        <p:nvSpPr>
          <p:cNvPr id="7" name="Content Placeholder 6">
            <a:extLst>
              <a:ext uri="{FF2B5EF4-FFF2-40B4-BE49-F238E27FC236}">
                <a16:creationId xmlns:a16="http://schemas.microsoft.com/office/drawing/2014/main" id="{5568D4D9-DC6D-4CAB-9B9E-A6104C9AF5EB}"/>
              </a:ext>
            </a:extLst>
          </p:cNvPr>
          <p:cNvSpPr>
            <a:spLocks noGrp="1"/>
          </p:cNvSpPr>
          <p:nvPr>
            <p:ph idx="4294967295"/>
          </p:nvPr>
        </p:nvSpPr>
        <p:spPr>
          <a:xfrm>
            <a:off x="0" y="442913"/>
            <a:ext cx="12192000" cy="5646737"/>
          </a:xfrm>
        </p:spPr>
        <p:txBody>
          <a:bodyPr>
            <a:noAutofit/>
          </a:bodyPr>
          <a:lstStyle/>
          <a:p>
            <a:pPr>
              <a:buFont typeface="Wingdings" panose="05000000000000000000" pitchFamily="2" charset="2"/>
              <a:buChar char="§"/>
            </a:pPr>
            <a:r>
              <a:rPr lang="en-US" b="1" i="1" dirty="0">
                <a:solidFill>
                  <a:srgbClr val="333333"/>
                </a:solidFill>
                <a:effectLst/>
                <a:latin typeface="georgia" panose="02040502050405020303" pitchFamily="18" charset="0"/>
              </a:rPr>
              <a:t>OCR, or Optical Character Recognition, is a process of recognizing text </a:t>
            </a:r>
            <a:r>
              <a:rPr lang="en-US" b="1" i="1" dirty="0" err="1">
                <a:solidFill>
                  <a:srgbClr val="333333"/>
                </a:solidFill>
                <a:effectLst/>
                <a:latin typeface="georgia" panose="02040502050405020303" pitchFamily="18" charset="0"/>
              </a:rPr>
              <a:t>ould</a:t>
            </a:r>
            <a:r>
              <a:rPr lang="en-US" b="1" i="1" dirty="0">
                <a:solidFill>
                  <a:srgbClr val="333333"/>
                </a:solidFill>
                <a:effectLst/>
                <a:latin typeface="georgia" panose="02040502050405020303" pitchFamily="18" charset="0"/>
              </a:rPr>
              <a:t> be of handwritten text</a:t>
            </a:r>
            <a:r>
              <a:rPr lang="en-US" b="1" i="1" dirty="0">
                <a:solidFill>
                  <a:srgbClr val="333333"/>
                </a:solidFill>
                <a:latin typeface="georgia" panose="02040502050405020303" pitchFamily="18" charset="0"/>
              </a:rPr>
              <a:t>, </a:t>
            </a:r>
            <a:r>
              <a:rPr lang="en-US" b="1" i="1" dirty="0" err="1">
                <a:solidFill>
                  <a:srgbClr val="333333"/>
                </a:solidFill>
                <a:latin typeface="georgia" panose="02040502050405020303" pitchFamily="18" charset="0"/>
              </a:rPr>
              <a:t>prinside</a:t>
            </a:r>
            <a:r>
              <a:rPr lang="en-US" b="1" i="1" dirty="0">
                <a:solidFill>
                  <a:srgbClr val="333333"/>
                </a:solidFill>
                <a:latin typeface="georgia" panose="02040502050405020303" pitchFamily="18" charset="0"/>
              </a:rPr>
              <a:t> images and converting it into an electronic form. These images </a:t>
            </a:r>
            <a:r>
              <a:rPr lang="en-US" b="1" i="1" dirty="0" err="1">
                <a:solidFill>
                  <a:srgbClr val="333333"/>
                </a:solidFill>
                <a:latin typeface="georgia" panose="02040502050405020303" pitchFamily="18" charset="0"/>
              </a:rPr>
              <a:t>cinted</a:t>
            </a:r>
            <a:r>
              <a:rPr lang="en-US" b="1" i="1" dirty="0">
                <a:solidFill>
                  <a:srgbClr val="333333"/>
                </a:solidFill>
                <a:latin typeface="georgia" panose="02040502050405020303" pitchFamily="18" charset="0"/>
              </a:rPr>
              <a:t> </a:t>
            </a:r>
            <a:r>
              <a:rPr lang="en-US" b="1" i="1" dirty="0">
                <a:solidFill>
                  <a:srgbClr val="333333"/>
                </a:solidFill>
                <a:effectLst/>
                <a:latin typeface="georgia" panose="02040502050405020303" pitchFamily="18" charset="0"/>
              </a:rPr>
              <a:t>text like documents, receipts, name cards, etc., or even a natural scene photograph.</a:t>
            </a:r>
          </a:p>
          <a:p>
            <a:pPr>
              <a:buFont typeface="Wingdings" panose="05000000000000000000" pitchFamily="2" charset="2"/>
              <a:buChar char="§"/>
            </a:pPr>
            <a:r>
              <a:rPr lang="en-US" b="1" i="0" dirty="0">
                <a:solidFill>
                  <a:srgbClr val="333333"/>
                </a:solidFill>
                <a:effectLst/>
                <a:latin typeface="Arial" panose="020B0604020202020204" pitchFamily="34" charset="0"/>
              </a:rPr>
              <a:t>There are 2 different techniques in optical character recognition: pattern recognition and feature extraction. Pattern recognition refers to recognize characters in their entirety. Feature extraction means detecting the individual lines and strokes characters are made from and identifying them that way</a:t>
            </a:r>
          </a:p>
          <a:p>
            <a:pPr marL="457200" indent="-457200">
              <a:buFont typeface="Wingdings" panose="05000000000000000000" pitchFamily="2" charset="2"/>
              <a:buChar char="§"/>
            </a:pPr>
            <a:r>
              <a:rPr lang="en-US" b="1" i="0" dirty="0">
                <a:solidFill>
                  <a:srgbClr val="3A3A3A"/>
                </a:solidFill>
                <a:effectLst/>
                <a:latin typeface="Lato"/>
              </a:rPr>
              <a:t>OCR accuracy can be measured by the portion of characters in a text that the OCR tool can  extract extract without mistakes. For example, 99% accuracy means that 990 out of 1000 characters are correctly recognized.</a:t>
            </a:r>
          </a:p>
          <a:p>
            <a:pPr marL="457200" indent="-457200">
              <a:buFont typeface="Wingdings" panose="05000000000000000000" pitchFamily="2" charset="2"/>
              <a:buChar char="§"/>
            </a:pPr>
            <a:r>
              <a:rPr lang="en-US" b="1" i="0" dirty="0">
                <a:solidFill>
                  <a:srgbClr val="212121"/>
                </a:solidFill>
                <a:effectLst/>
                <a:latin typeface="lato"/>
              </a:rPr>
              <a:t>At the start of the digital revolution, when most of the printed information was being uploaded on the web, manual data entry of such humongous printed data (like those of newspaper collections) became a task that required time and patience. This data entry task was also prone to human errors. The outcome of this problem was in the form of the birth of OCR. It was invented in the early eighties. OCR is now mature enough to grab characters and words from images to extract meaningful information. This technology has now attained a near-perfect text detection accuracy.</a:t>
            </a:r>
          </a:p>
          <a:p>
            <a:pPr>
              <a:buFont typeface="Wingdings" panose="05000000000000000000" pitchFamily="2" charset="2"/>
              <a:buChar char="§"/>
            </a:pPr>
            <a:endParaRPr lang="en-US" sz="2800" b="1" i="1"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230803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4A58F3-6CB2-402D-84F9-54297A8A6F82}"/>
              </a:ext>
            </a:extLst>
          </p:cNvPr>
          <p:cNvSpPr txBox="1"/>
          <p:nvPr/>
        </p:nvSpPr>
        <p:spPr>
          <a:xfrm>
            <a:off x="526473" y="538032"/>
            <a:ext cx="10820400" cy="5078313"/>
          </a:xfrm>
          <a:prstGeom prst="rect">
            <a:avLst/>
          </a:prstGeom>
          <a:noFill/>
        </p:spPr>
        <p:txBody>
          <a:bodyPr wrap="square">
            <a:spAutoFit/>
          </a:bodyPr>
          <a:lstStyle/>
          <a:p>
            <a:pPr algn="just"/>
            <a:endParaRPr lang="en-US" sz="4400" b="1" i="0" u="sng" dirty="0">
              <a:solidFill>
                <a:schemeClr val="tx2">
                  <a:lumMod val="60000"/>
                  <a:lumOff val="40000"/>
                </a:schemeClr>
              </a:solidFill>
              <a:effectLst/>
              <a:latin typeface="lato"/>
            </a:endParaRPr>
          </a:p>
          <a:p>
            <a:pPr marL="285750" indent="-285750" algn="just">
              <a:buFont typeface="Wingdings" panose="05000000000000000000" pitchFamily="2" charset="2"/>
              <a:buChar char="§"/>
            </a:pPr>
            <a:r>
              <a:rPr lang="en-US" sz="2800" b="1" i="0" u="sng" dirty="0">
                <a:solidFill>
                  <a:srgbClr val="FF0000"/>
                </a:solidFill>
                <a:effectLst/>
                <a:latin typeface="lato"/>
              </a:rPr>
              <a:t>Increased Security</a:t>
            </a:r>
            <a:r>
              <a:rPr lang="en-US" sz="2800" b="1" i="0" u="sng" dirty="0">
                <a:solidFill>
                  <a:srgbClr val="212121"/>
                </a:solidFill>
                <a:effectLst/>
                <a:latin typeface="lato"/>
              </a:rPr>
              <a:t>: </a:t>
            </a:r>
            <a:r>
              <a:rPr lang="en-US" sz="2800" b="1" i="0" dirty="0">
                <a:solidFill>
                  <a:srgbClr val="212121"/>
                </a:solidFill>
                <a:effectLst/>
                <a:latin typeface="lato"/>
              </a:rPr>
              <a:t>Physical documents cannot be tracked but scanned documents can be tracked. The access to the digitized documents can also be restricted.</a:t>
            </a:r>
          </a:p>
          <a:p>
            <a:pPr marL="285750" indent="-285750" algn="just">
              <a:buFont typeface="Wingdings" panose="05000000000000000000" pitchFamily="2" charset="2"/>
              <a:buChar char="§"/>
            </a:pPr>
            <a:r>
              <a:rPr lang="en-US" sz="2800" b="1" i="0" u="sng" dirty="0">
                <a:solidFill>
                  <a:srgbClr val="00B050"/>
                </a:solidFill>
                <a:effectLst/>
                <a:latin typeface="lato"/>
              </a:rPr>
              <a:t>Saves Space</a:t>
            </a:r>
            <a:r>
              <a:rPr lang="en-US" sz="2800" b="1" i="0" u="sng" dirty="0">
                <a:solidFill>
                  <a:srgbClr val="212121"/>
                </a:solidFill>
                <a:effectLst/>
                <a:latin typeface="lato"/>
              </a:rPr>
              <a:t>: </a:t>
            </a:r>
            <a:r>
              <a:rPr lang="en-US" sz="2800" b="1" i="0" dirty="0">
                <a:solidFill>
                  <a:srgbClr val="212121"/>
                </a:solidFill>
                <a:effectLst/>
                <a:latin typeface="lato"/>
              </a:rPr>
              <a:t>Digital storage spaces are way cheaper to take on rent than physical spaces. Eliminating the need for paper storage can help save more space, thereby reducing the requirement of physical space.</a:t>
            </a:r>
          </a:p>
          <a:p>
            <a:pPr marL="285750" indent="-285750" algn="just">
              <a:buFont typeface="Wingdings" panose="05000000000000000000" pitchFamily="2" charset="2"/>
              <a:buChar char="§"/>
            </a:pPr>
            <a:r>
              <a:rPr lang="en-US" sz="2800" b="1" i="0" u="sng" dirty="0">
                <a:solidFill>
                  <a:srgbClr val="C00000"/>
                </a:solidFill>
                <a:effectLst/>
                <a:latin typeface="lato"/>
              </a:rPr>
              <a:t>Risk Mitigation</a:t>
            </a:r>
            <a:r>
              <a:rPr lang="en-US" sz="2800" b="1" i="0" dirty="0">
                <a:solidFill>
                  <a:srgbClr val="212121"/>
                </a:solidFill>
                <a:effectLst/>
                <a:latin typeface="lato"/>
              </a:rPr>
              <a:t>: In case of a natural or manmade disaster, the risk of losing physical documents is mitigated by digitizing them.</a:t>
            </a:r>
          </a:p>
        </p:txBody>
      </p:sp>
    </p:spTree>
    <p:extLst>
      <p:ext uri="{BB962C8B-B14F-4D97-AF65-F5344CB8AC3E}">
        <p14:creationId xmlns:p14="http://schemas.microsoft.com/office/powerpoint/2010/main" val="312912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B10A9-4E4F-4881-8421-52633F83FB87}"/>
              </a:ext>
            </a:extLst>
          </p:cNvPr>
          <p:cNvSpPr txBox="1"/>
          <p:nvPr/>
        </p:nvSpPr>
        <p:spPr>
          <a:xfrm>
            <a:off x="228600" y="591050"/>
            <a:ext cx="11963400" cy="5878532"/>
          </a:xfrm>
          <a:prstGeom prst="rect">
            <a:avLst/>
          </a:prstGeom>
          <a:noFill/>
        </p:spPr>
        <p:txBody>
          <a:bodyPr wrap="square">
            <a:spAutoFit/>
          </a:bodyPr>
          <a:lstStyle/>
          <a:p>
            <a:r>
              <a:rPr lang="en-IN" sz="2800" b="1" dirty="0"/>
              <a:t>The problem here for the software system to recognize characters in computer system.</a:t>
            </a:r>
          </a:p>
          <a:p>
            <a:r>
              <a:rPr lang="en-IN" sz="2800" b="1" dirty="0"/>
              <a:t>when information is scanned through the paper documents as we know that we have number of news papers and books which are  in printed format related to different subjects. Whenever we scan the documents through the scanners, the document are stored as images such as </a:t>
            </a:r>
            <a:r>
              <a:rPr lang="en-IN" sz="2800" b="1" dirty="0" err="1"/>
              <a:t>jpeg,gif</a:t>
            </a:r>
            <a:r>
              <a:rPr lang="en-IN" sz="2800" b="1" dirty="0"/>
              <a:t> etc.., in the computer systems .these images cannot or edited by the user.</a:t>
            </a:r>
          </a:p>
          <a:p>
            <a:r>
              <a:rPr lang="en-IN" sz="2800" b="1" dirty="0"/>
              <a:t>But to </a:t>
            </a:r>
            <a:r>
              <a:rPr lang="en-IN" sz="2800" b="1" dirty="0" err="1"/>
              <a:t>resue</a:t>
            </a:r>
            <a:r>
              <a:rPr lang="en-IN" sz="2800" b="1" dirty="0"/>
              <a:t> these information it is very difficult to read the individuals contents and searching the contents from these documents line-by-line and word by word .these days there is </a:t>
            </a:r>
            <a:r>
              <a:rPr lang="en-IN" sz="2800" b="1" dirty="0" err="1"/>
              <a:t>is</a:t>
            </a:r>
            <a:r>
              <a:rPr lang="en-IN" sz="2800" b="1" dirty="0"/>
              <a:t> a huge demand in "storing the information available in this paper documents in to a computer storage disk and then later editing or reusing this information by searching process</a:t>
            </a:r>
            <a:r>
              <a:rPr lang="en-IN" sz="2000" b="1" dirty="0"/>
              <a:t>".  </a:t>
            </a:r>
          </a:p>
          <a:p>
            <a:endParaRPr lang="en-IN" sz="2000" b="1" dirty="0"/>
          </a:p>
          <a:p>
            <a:endParaRPr lang="en-IN" sz="2000" b="1" dirty="0"/>
          </a:p>
        </p:txBody>
      </p:sp>
      <p:sp>
        <p:nvSpPr>
          <p:cNvPr id="5" name="TextBox 4">
            <a:extLst>
              <a:ext uri="{FF2B5EF4-FFF2-40B4-BE49-F238E27FC236}">
                <a16:creationId xmlns:a16="http://schemas.microsoft.com/office/drawing/2014/main" id="{5AF10BC9-3662-4B15-A1F4-0660F454B060}"/>
              </a:ext>
            </a:extLst>
          </p:cNvPr>
          <p:cNvSpPr txBox="1"/>
          <p:nvPr/>
        </p:nvSpPr>
        <p:spPr>
          <a:xfrm>
            <a:off x="228600" y="157585"/>
            <a:ext cx="6352309" cy="461665"/>
          </a:xfrm>
          <a:prstGeom prst="rect">
            <a:avLst/>
          </a:prstGeom>
          <a:noFill/>
        </p:spPr>
        <p:txBody>
          <a:bodyPr wrap="square">
            <a:spAutoFit/>
          </a:bodyPr>
          <a:lstStyle/>
          <a:p>
            <a:r>
              <a:rPr lang="en-IN" sz="2400" b="1" u="sng" dirty="0">
                <a:solidFill>
                  <a:srgbClr val="00B050"/>
                </a:solidFill>
              </a:rPr>
              <a:t>Problem Statement:</a:t>
            </a:r>
          </a:p>
        </p:txBody>
      </p:sp>
    </p:spTree>
    <p:extLst>
      <p:ext uri="{BB962C8B-B14F-4D97-AF65-F5344CB8AC3E}">
        <p14:creationId xmlns:p14="http://schemas.microsoft.com/office/powerpoint/2010/main" val="409141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C4AC13-5D5A-4EDA-92E2-93020B615C0B}"/>
              </a:ext>
            </a:extLst>
          </p:cNvPr>
          <p:cNvSpPr txBox="1"/>
          <p:nvPr/>
        </p:nvSpPr>
        <p:spPr>
          <a:xfrm>
            <a:off x="665018" y="1151454"/>
            <a:ext cx="11526982" cy="5262979"/>
          </a:xfrm>
          <a:prstGeom prst="rect">
            <a:avLst/>
          </a:prstGeom>
          <a:noFill/>
        </p:spPr>
        <p:txBody>
          <a:bodyPr wrap="square">
            <a:spAutoFit/>
          </a:bodyPr>
          <a:lstStyle/>
          <a:p>
            <a:r>
              <a:rPr lang="en-IN" sz="2800" b="1" u="sng" dirty="0">
                <a:solidFill>
                  <a:srgbClr val="C00000"/>
                </a:solidFill>
              </a:rPr>
              <a:t>Proposed Solution: </a:t>
            </a:r>
          </a:p>
          <a:p>
            <a:r>
              <a:rPr lang="en-IN" sz="2800" b="1" dirty="0"/>
              <a:t> Our proposed System is OCR .Which is a character recognition system that supports recognition of characters of multiple languages.</a:t>
            </a:r>
            <a:r>
              <a:rPr lang="en-US" sz="2800" b="0" i="0" dirty="0">
                <a:effectLst/>
                <a:latin typeface="Open Sans" panose="020B0604020202020204" pitchFamily="34" charset="0"/>
              </a:rPr>
              <a:t> </a:t>
            </a:r>
            <a:r>
              <a:rPr lang="en-US" sz="2800" b="1" i="0" dirty="0">
                <a:effectLst/>
                <a:latin typeface="Open Sans" panose="020B0604020202020204" pitchFamily="34" charset="0"/>
              </a:rPr>
              <a:t>OCR software processes a digital image by locating and recognizing </a:t>
            </a:r>
            <a:r>
              <a:rPr lang="en-US" sz="2800" b="1" i="0" u="none" strike="noStrike" dirty="0">
                <a:effectLst/>
                <a:latin typeface="Open Sans" panose="020B0604020202020204" pitchFamily="34" charset="0"/>
                <a:hlinkClick r:id="rId2">
                  <a:extLst>
                    <a:ext uri="{A12FA001-AC4F-418D-AE19-62706E023703}">
                      <ahyp:hlinkClr xmlns:ahyp="http://schemas.microsoft.com/office/drawing/2018/hyperlinkcolor" val="tx"/>
                    </a:ext>
                  </a:extLst>
                </a:hlinkClick>
              </a:rPr>
              <a:t>characters</a:t>
            </a:r>
            <a:r>
              <a:rPr lang="en-US" sz="2800" b="1" i="0" dirty="0">
                <a:effectLst/>
                <a:latin typeface="Open Sans" panose="020B0604020202020204" pitchFamily="34" charset="0"/>
              </a:rPr>
              <a:t>, such as letters, numbers, and symbols. Some OCR software will simply export the text, while other programs can convert the characters to editable text directly in the image. Advanced OCR software can export the size and formatting of the text as well as the layout of the text found on a page</a:t>
            </a:r>
            <a:r>
              <a:rPr lang="en-US" sz="2800" b="0" i="0" dirty="0">
                <a:solidFill>
                  <a:srgbClr val="004D40"/>
                </a:solidFill>
                <a:effectLst/>
                <a:latin typeface="Open Sans" panose="020B0604020202020204" pitchFamily="34" charset="0"/>
              </a:rPr>
              <a:t>.</a:t>
            </a:r>
            <a:r>
              <a:rPr lang="en-IN" sz="2800" b="1" dirty="0"/>
              <a:t> It supports multiple functionalities to be performed on the document .</a:t>
            </a:r>
          </a:p>
          <a:p>
            <a:r>
              <a:rPr lang="en-IN" sz="2800" b="1" dirty="0"/>
              <a:t>The multiple functionalities include editing  and searching</a:t>
            </a:r>
            <a:r>
              <a:rPr lang="en-IN" sz="2000" b="1" dirty="0"/>
              <a:t>.</a:t>
            </a:r>
          </a:p>
        </p:txBody>
      </p:sp>
    </p:spTree>
    <p:extLst>
      <p:ext uri="{BB962C8B-B14F-4D97-AF65-F5344CB8AC3E}">
        <p14:creationId xmlns:p14="http://schemas.microsoft.com/office/powerpoint/2010/main" val="44740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3A11335-4D90-45A9-9B46-554B5A702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6" y="152399"/>
            <a:ext cx="10945091" cy="623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7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7A6EE3-E537-4063-B426-EF0A830B55DF}"/>
              </a:ext>
            </a:extLst>
          </p:cNvPr>
          <p:cNvPicPr>
            <a:picLocks noChangeAspect="1"/>
          </p:cNvPicPr>
          <p:nvPr/>
        </p:nvPicPr>
        <p:blipFill>
          <a:blip r:embed="rId2"/>
          <a:stretch>
            <a:fillRect/>
          </a:stretch>
        </p:blipFill>
        <p:spPr>
          <a:xfrm>
            <a:off x="500174" y="1926214"/>
            <a:ext cx="11191652" cy="4094416"/>
          </a:xfrm>
          <a:prstGeom prst="rect">
            <a:avLst/>
          </a:prstGeom>
        </p:spPr>
      </p:pic>
      <p:sp>
        <p:nvSpPr>
          <p:cNvPr id="7" name="Title 6">
            <a:extLst>
              <a:ext uri="{FF2B5EF4-FFF2-40B4-BE49-F238E27FC236}">
                <a16:creationId xmlns:a16="http://schemas.microsoft.com/office/drawing/2014/main" id="{6E47CB16-E7A1-4AE7-A447-2C289F2635D6}"/>
              </a:ext>
            </a:extLst>
          </p:cNvPr>
          <p:cNvSpPr>
            <a:spLocks noGrp="1"/>
          </p:cNvSpPr>
          <p:nvPr>
            <p:ph type="title" idx="4294967295"/>
          </p:nvPr>
        </p:nvSpPr>
        <p:spPr>
          <a:xfrm>
            <a:off x="512619" y="956109"/>
            <a:ext cx="8770937" cy="720725"/>
          </a:xfrm>
        </p:spPr>
        <p:txBody>
          <a:bodyPr>
            <a:normAutofit fontScale="90000"/>
          </a:bodyPr>
          <a:lstStyle/>
          <a:p>
            <a:r>
              <a:rPr lang="en-US" b="1" u="sng" dirty="0">
                <a:solidFill>
                  <a:srgbClr val="00B0F0"/>
                </a:solidFill>
              </a:rPr>
              <a:t>Output:</a:t>
            </a:r>
            <a:br>
              <a:rPr lang="en-US" b="1" u="sng" dirty="0">
                <a:solidFill>
                  <a:srgbClr val="00B0F0"/>
                </a:solidFill>
              </a:rPr>
            </a:br>
            <a:br>
              <a:rPr lang="en-US" b="1" u="sng" dirty="0">
                <a:solidFill>
                  <a:srgbClr val="00B0F0"/>
                </a:solidFill>
              </a:rPr>
            </a:br>
            <a:endParaRPr lang="en-IN" b="1" u="sng" dirty="0">
              <a:solidFill>
                <a:srgbClr val="00B0F0"/>
              </a:solidFill>
            </a:endParaRPr>
          </a:p>
        </p:txBody>
      </p:sp>
    </p:spTree>
    <p:extLst>
      <p:ext uri="{BB962C8B-B14F-4D97-AF65-F5344CB8AC3E}">
        <p14:creationId xmlns:p14="http://schemas.microsoft.com/office/powerpoint/2010/main" val="80100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8026E3-85DD-4010-9BCC-E9FD2ECB4A2E}"/>
              </a:ext>
            </a:extLst>
          </p:cNvPr>
          <p:cNvPicPr>
            <a:picLocks noChangeAspect="1"/>
          </p:cNvPicPr>
          <p:nvPr/>
        </p:nvPicPr>
        <p:blipFill>
          <a:blip r:embed="rId2"/>
          <a:stretch>
            <a:fillRect/>
          </a:stretch>
        </p:blipFill>
        <p:spPr>
          <a:xfrm>
            <a:off x="1828800" y="581891"/>
            <a:ext cx="7675418" cy="5846618"/>
          </a:xfrm>
          <a:prstGeom prst="rect">
            <a:avLst/>
          </a:prstGeom>
        </p:spPr>
      </p:pic>
    </p:spTree>
    <p:extLst>
      <p:ext uri="{BB962C8B-B14F-4D97-AF65-F5344CB8AC3E}">
        <p14:creationId xmlns:p14="http://schemas.microsoft.com/office/powerpoint/2010/main" val="115240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02F129-0653-4118-AABB-A8053425C959}"/>
              </a:ext>
            </a:extLst>
          </p:cNvPr>
          <p:cNvSpPr txBox="1"/>
          <p:nvPr/>
        </p:nvSpPr>
        <p:spPr>
          <a:xfrm>
            <a:off x="789708" y="404150"/>
            <a:ext cx="11402291" cy="369332"/>
          </a:xfrm>
          <a:prstGeom prst="rect">
            <a:avLst/>
          </a:prstGeom>
          <a:noFill/>
        </p:spPr>
        <p:txBody>
          <a:bodyPr wrap="square">
            <a:spAutoFit/>
          </a:bodyPr>
          <a:lstStyle/>
          <a:p>
            <a:pPr marL="285750" indent="-285750">
              <a:buFont typeface="Wingdings" panose="05000000000000000000" pitchFamily="2" charset="2"/>
              <a:buChar char="§"/>
            </a:pPr>
            <a:r>
              <a:rPr lang="en-US" b="1" dirty="0"/>
              <a:t>Choose the pdf from the folder called upload.</a:t>
            </a:r>
            <a:endParaRPr lang="en-IN" dirty="0"/>
          </a:p>
        </p:txBody>
      </p:sp>
      <p:pic>
        <p:nvPicPr>
          <p:cNvPr id="9" name="Picture 8">
            <a:extLst>
              <a:ext uri="{FF2B5EF4-FFF2-40B4-BE49-F238E27FC236}">
                <a16:creationId xmlns:a16="http://schemas.microsoft.com/office/drawing/2014/main" id="{AA71513C-4F23-4ED4-BFFB-76F4A3857B26}"/>
              </a:ext>
            </a:extLst>
          </p:cNvPr>
          <p:cNvPicPr>
            <a:picLocks noChangeAspect="1"/>
          </p:cNvPicPr>
          <p:nvPr/>
        </p:nvPicPr>
        <p:blipFill>
          <a:blip r:embed="rId2"/>
          <a:stretch>
            <a:fillRect/>
          </a:stretch>
        </p:blipFill>
        <p:spPr>
          <a:xfrm>
            <a:off x="1440873" y="1025237"/>
            <a:ext cx="8160328" cy="4142509"/>
          </a:xfrm>
          <a:prstGeom prst="rect">
            <a:avLst/>
          </a:prstGeom>
        </p:spPr>
      </p:pic>
      <p:sp>
        <p:nvSpPr>
          <p:cNvPr id="11" name="TextBox 10">
            <a:extLst>
              <a:ext uri="{FF2B5EF4-FFF2-40B4-BE49-F238E27FC236}">
                <a16:creationId xmlns:a16="http://schemas.microsoft.com/office/drawing/2014/main" id="{2C4D71B9-D4F3-4208-8AEC-239DDBF0FCF7}"/>
              </a:ext>
            </a:extLst>
          </p:cNvPr>
          <p:cNvSpPr txBox="1"/>
          <p:nvPr/>
        </p:nvSpPr>
        <p:spPr>
          <a:xfrm>
            <a:off x="568036" y="5745079"/>
            <a:ext cx="6096000" cy="369332"/>
          </a:xfrm>
          <a:prstGeom prst="rect">
            <a:avLst/>
          </a:prstGeom>
          <a:noFill/>
        </p:spPr>
        <p:txBody>
          <a:bodyPr wrap="square">
            <a:spAutoFit/>
          </a:bodyPr>
          <a:lstStyle/>
          <a:p>
            <a:pPr marL="742950" lvl="1" indent="-285750">
              <a:buFont typeface="Wingdings" panose="05000000000000000000" pitchFamily="2" charset="2"/>
              <a:buChar char="§"/>
            </a:pPr>
            <a:r>
              <a:rPr lang="en-IN" sz="1800" b="1" dirty="0"/>
              <a:t>click on convert .</a:t>
            </a:r>
          </a:p>
        </p:txBody>
      </p:sp>
      <p:sp>
        <p:nvSpPr>
          <p:cNvPr id="13" name="TextBox 12">
            <a:extLst>
              <a:ext uri="{FF2B5EF4-FFF2-40B4-BE49-F238E27FC236}">
                <a16:creationId xmlns:a16="http://schemas.microsoft.com/office/drawing/2014/main" id="{3EB46C10-A745-43B8-8EF6-565E3CB83329}"/>
              </a:ext>
            </a:extLst>
          </p:cNvPr>
          <p:cNvSpPr txBox="1"/>
          <p:nvPr/>
        </p:nvSpPr>
        <p:spPr>
          <a:xfrm>
            <a:off x="3048000" y="3244334"/>
            <a:ext cx="6096000" cy="369332"/>
          </a:xfrm>
          <a:prstGeom prst="rect">
            <a:avLst/>
          </a:prstGeom>
          <a:noFill/>
        </p:spPr>
        <p:txBody>
          <a:bodyPr wrap="square">
            <a:spAutoFit/>
          </a:bodyPr>
          <a:lstStyle/>
          <a:p>
            <a:r>
              <a:rPr lang="en-IN" sz="1800" b="1" dirty="0"/>
              <a:t> </a:t>
            </a:r>
            <a:endParaRPr lang="en-IN" dirty="0"/>
          </a:p>
        </p:txBody>
      </p:sp>
    </p:spTree>
    <p:extLst>
      <p:ext uri="{BB962C8B-B14F-4D97-AF65-F5344CB8AC3E}">
        <p14:creationId xmlns:p14="http://schemas.microsoft.com/office/powerpoint/2010/main" val="2638934068"/>
      </p:ext>
    </p:extLst>
  </p:cSld>
  <p:clrMapOvr>
    <a:masterClrMapping/>
  </p:clrMapOvr>
</p:sld>
</file>

<file path=ppt/theme/theme1.xml><?xml version="1.0" encoding="utf-8"?>
<a:theme xmlns:a="http://schemas.openxmlformats.org/drawingml/2006/main" name="Feathered">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420</TotalTime>
  <Words>661</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Century Schoolbook</vt:lpstr>
      <vt:lpstr>Corbel</vt:lpstr>
      <vt:lpstr>georgia</vt:lpstr>
      <vt:lpstr>Lato</vt:lpstr>
      <vt:lpstr>Lato</vt:lpstr>
      <vt:lpstr>Open Sans</vt:lpstr>
      <vt:lpstr>Wingdings</vt:lpstr>
      <vt:lpstr>Feathered</vt:lpstr>
      <vt:lpstr>Smart Ocr Application  For                     Document  Digitization</vt:lpstr>
      <vt:lpstr>Introduction:</vt:lpstr>
      <vt:lpstr>PowerPoint Presentation</vt:lpstr>
      <vt:lpstr>PowerPoint Presentation</vt:lpstr>
      <vt:lpstr>PowerPoint Presentation</vt:lpstr>
      <vt:lpstr>PowerPoint Presentation</vt:lpstr>
      <vt:lpstr>Output: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ocr application  for                     document dizitation</dc:title>
  <dc:creator>t venu</dc:creator>
  <cp:lastModifiedBy>t venu</cp:lastModifiedBy>
  <cp:revision>35</cp:revision>
  <dcterms:created xsi:type="dcterms:W3CDTF">2021-06-04T04:49:35Z</dcterms:created>
  <dcterms:modified xsi:type="dcterms:W3CDTF">2021-06-06T17:30:14Z</dcterms:modified>
</cp:coreProperties>
</file>