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4"/>
  </p:notesMasterIdLst>
  <p:handoutMasterIdLst>
    <p:handoutMasterId r:id="rId15"/>
  </p:handoutMasterIdLst>
  <p:sldIdLst>
    <p:sldId id="256" r:id="rId5"/>
    <p:sldId id="264" r:id="rId6"/>
    <p:sldId id="258" r:id="rId7"/>
    <p:sldId id="267" r:id="rId8"/>
    <p:sldId id="266" r:id="rId9"/>
    <p:sldId id="257" r:id="rId10"/>
    <p:sldId id="259" r:id="rId11"/>
    <p:sldId id="270"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4" y="21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C9A610D-BAFE-4D12-8D7F-8C9D60675533}">
      <dgm:prSet custT="1"/>
      <dgm:spPr/>
      <dgm:t>
        <a:bodyPr/>
        <a:lstStyle/>
        <a:p>
          <a:r>
            <a:rPr lang="en-US" sz="2800" dirty="0">
              <a:latin typeface="Bradley Hand ITC" panose="03070402050302030203" pitchFamily="66" charset="0"/>
            </a:rPr>
            <a:t>The problem introduces a captioning task, which requires a computer vision system to both localize and describe salient regions in images in natural language. The image captioning task generalizes object detection when the description consist of a single word</a:t>
          </a:r>
          <a:r>
            <a:rPr lang="en-US" sz="3600" dirty="0"/>
            <a:t>.</a:t>
          </a:r>
          <a:endParaRPr lang="en-IN" sz="3600" dirty="0"/>
        </a:p>
      </dgm:t>
    </dgm:pt>
    <dgm:pt modelId="{DDFAD200-3674-4DF1-9CA8-0673EA7FF280}" type="parTrans" cxnId="{27F21713-92AA-4950-AE9C-1962AC06AC93}">
      <dgm:prSet/>
      <dgm:spPr/>
      <dgm:t>
        <a:bodyPr/>
        <a:lstStyle/>
        <a:p>
          <a:endParaRPr lang="en-IN"/>
        </a:p>
      </dgm:t>
    </dgm:pt>
    <dgm:pt modelId="{AB95DF36-59D3-4003-B764-15AD0B535292}" type="sibTrans" cxnId="{27F21713-92AA-4950-AE9C-1962AC06AC93}">
      <dgm:prSet/>
      <dgm:spPr/>
      <dgm:t>
        <a:bodyPr/>
        <a:lstStyle/>
        <a:p>
          <a:endParaRPr lang="en-IN"/>
        </a:p>
      </dgm:t>
    </dgm:pt>
    <dgm:pt modelId="{99FD7F24-5BB9-46E8-BB7C-4B477B73B815}" type="pres">
      <dgm:prSet presAssocID="{81269538-BFC5-48BB-BEA1-D7AF1F385FD5}" presName="Name0" presStyleCnt="0">
        <dgm:presLayoutVars>
          <dgm:dir/>
          <dgm:animLvl val="lvl"/>
          <dgm:resizeHandles val="exact"/>
        </dgm:presLayoutVars>
      </dgm:prSet>
      <dgm:spPr/>
    </dgm:pt>
    <dgm:pt modelId="{C125FBB8-B423-4723-8C3C-10DA850A279D}" type="pres">
      <dgm:prSet presAssocID="{BC9A610D-BAFE-4D12-8D7F-8C9D60675533}" presName="linNode" presStyleCnt="0"/>
      <dgm:spPr/>
    </dgm:pt>
    <dgm:pt modelId="{4E7D7B9F-22C7-4C36-807E-0DB16B68952C}" type="pres">
      <dgm:prSet presAssocID="{BC9A610D-BAFE-4D12-8D7F-8C9D60675533}" presName="parentText" presStyleLbl="node1" presStyleIdx="0" presStyleCnt="1" custScaleX="192814" custLinFactNeighborX="1012">
        <dgm:presLayoutVars>
          <dgm:chMax val="1"/>
          <dgm:bulletEnabled val="1"/>
        </dgm:presLayoutVars>
      </dgm:prSet>
      <dgm:spPr/>
    </dgm:pt>
  </dgm:ptLst>
  <dgm:cxnLst>
    <dgm:cxn modelId="{27F21713-92AA-4950-AE9C-1962AC06AC93}" srcId="{81269538-BFC5-48BB-BEA1-D7AF1F385FD5}" destId="{BC9A610D-BAFE-4D12-8D7F-8C9D60675533}" srcOrd="0" destOrd="0" parTransId="{DDFAD200-3674-4DF1-9CA8-0673EA7FF280}" sibTransId="{AB95DF36-59D3-4003-B764-15AD0B535292}"/>
    <dgm:cxn modelId="{53988784-A0E1-4D82-B36B-740DE83EB0C9}" type="presOf" srcId="{81269538-BFC5-48BB-BEA1-D7AF1F385FD5}" destId="{99FD7F24-5BB9-46E8-BB7C-4B477B73B815}" srcOrd="0" destOrd="0" presId="urn:microsoft.com/office/officeart/2005/8/layout/vList5"/>
    <dgm:cxn modelId="{A2CBEC84-2A47-41BB-B0C6-50B47DEB2B55}" type="presOf" srcId="{BC9A610D-BAFE-4D12-8D7F-8C9D60675533}" destId="{4E7D7B9F-22C7-4C36-807E-0DB16B68952C}" srcOrd="0" destOrd="0" presId="urn:microsoft.com/office/officeart/2005/8/layout/vList5"/>
    <dgm:cxn modelId="{AEB3971A-C134-49F4-B219-1A27AC0FCEF0}" type="presParOf" srcId="{99FD7F24-5BB9-46E8-BB7C-4B477B73B815}" destId="{C125FBB8-B423-4723-8C3C-10DA850A279D}" srcOrd="0" destOrd="0" presId="urn:microsoft.com/office/officeart/2005/8/layout/vList5"/>
    <dgm:cxn modelId="{92F5A481-7879-42EC-AFA2-680AB413A930}" type="presParOf" srcId="{C125FBB8-B423-4723-8C3C-10DA850A279D}" destId="{4E7D7B9F-22C7-4C36-807E-0DB16B68952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What is CNN ?</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r>
            <a:rPr lang="en-US" b="0" i="0" dirty="0"/>
            <a:t>Convolutional Neural networks are specialized deep neural networks which can process the data that has input shape like a 2D matrix. Images are easily represented as a 2D matrix and CNN is very useful in working with images.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What is LSTM ?</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r>
            <a:rPr lang="en-US" b="0" i="0" dirty="0"/>
            <a:t>LSTM stands for </a:t>
          </a:r>
          <a:r>
            <a:rPr lang="en-US" b="1" i="0" dirty="0"/>
            <a:t>Long short term memory</a:t>
          </a:r>
          <a:r>
            <a:rPr lang="en-US" b="0" i="0" dirty="0"/>
            <a:t>, they are a type of RNN (</a:t>
          </a:r>
          <a:r>
            <a:rPr lang="en-US" b="1" i="0" dirty="0"/>
            <a:t>recurrent neural network</a:t>
          </a:r>
          <a:r>
            <a:rPr lang="en-US" b="0" i="0" dirty="0"/>
            <a:t>) which is well suited for sequence prediction problems. Based on the previous text, we can predict what the next word will be. It has proven itself effective from the traditional RNN by overcoming the limitations of RNN which had short term memory. LSTM can carry out relevant information throughout the processing of inputs and with a forget gate, it discards non-relevant information.</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BE897BCC-F3DF-4FFB-BE93-E3C2210D1A6E}">
      <dgm:prSet/>
      <dgm:spPr/>
      <dgm:t>
        <a:bodyPr/>
        <a:lstStyle/>
        <a:p>
          <a:r>
            <a:rPr lang="en-US" b="0" i="0"/>
            <a:t>CNN is basically used for image classifications and identifying if an image is a bird, a plane or Superman, etc.</a:t>
          </a:r>
        </a:p>
      </dgm:t>
    </dgm:pt>
    <dgm:pt modelId="{CB802584-F8DE-45BC-899E-E9D98B09D927}" type="parTrans" cxnId="{BFF01FEB-48CB-46E9-8B16-8AAA7B1D3A58}">
      <dgm:prSet/>
      <dgm:spPr/>
      <dgm:t>
        <a:bodyPr/>
        <a:lstStyle/>
        <a:p>
          <a:endParaRPr lang="en-IN"/>
        </a:p>
      </dgm:t>
    </dgm:pt>
    <dgm:pt modelId="{1612CAF8-51BF-41A4-9FF6-D19AEC5984A8}" type="sibTrans" cxnId="{BFF01FEB-48CB-46E9-8B16-8AAA7B1D3A58}">
      <dgm:prSet/>
      <dgm:spPr/>
      <dgm:t>
        <a:bodyPr/>
        <a:lstStyle/>
        <a:p>
          <a:endParaRPr lang="en-IN"/>
        </a:p>
      </dgm:t>
    </dgm:pt>
    <dgm:pt modelId="{44C742EE-8FFA-4A12-A236-E69D0090EF90}">
      <dgm:prSet/>
      <dgm:spPr/>
      <dgm:t>
        <a:bodyPr/>
        <a:lstStyle/>
        <a:p>
          <a:endParaRPr lang="en-IN" dirty="0"/>
        </a:p>
      </dgm:t>
    </dgm:pt>
    <dgm:pt modelId="{0F3BDFAD-BA42-49AB-9D7A-B36194BA41DC}" type="parTrans" cxnId="{E8C5AF81-0D4E-41A8-A903-687AF77647F0}">
      <dgm:prSet/>
      <dgm:spPr/>
      <dgm:t>
        <a:bodyPr/>
        <a:lstStyle/>
        <a:p>
          <a:endParaRPr lang="en-IN"/>
        </a:p>
      </dgm:t>
    </dgm:pt>
    <dgm:pt modelId="{51278BA6-287E-48C1-A306-3650BDC9D744}" type="sibTrans" cxnId="{E8C5AF81-0D4E-41A8-A903-687AF77647F0}">
      <dgm:prSet/>
      <dgm:spPr/>
      <dgm:t>
        <a:bodyPr/>
        <a:lstStyle/>
        <a:p>
          <a:endParaRPr lang="en-IN"/>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custLinFactNeighborX="12297" custLinFactNeighborY="-5522">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custLinFactNeighborX="12297">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2">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2">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D5D61B4C-1312-427C-BDCC-013237D8A488}" srcId="{ABA77F75-8642-4931-8D7E-BE6C6DB9940D}" destId="{611C3B18-07F8-4A66-9682-97E24AEF6014}" srcOrd="0" destOrd="0" parTransId="{5940BF2D-F08A-4150-9A86-173D9242DE8C}" sibTransId="{477660C6-2B6D-4FB8-B9A3-D555E2082C2A}"/>
    <dgm:cxn modelId="{E8C5AF81-0D4E-41A8-A903-687AF77647F0}" srcId="{6857B86A-DEC1-407C-A1BB-5BF9ACCBCA6A}" destId="{44C742EE-8FFA-4A12-A236-E69D0090EF90}" srcOrd="2" destOrd="0" parTransId="{0F3BDFAD-BA42-49AB-9D7A-B36194BA41DC}" sibTransId="{51278BA6-287E-48C1-A306-3650BDC9D744}"/>
    <dgm:cxn modelId="{AAECF784-8F1D-4908-B93D-837F49AB8751}" type="presOf" srcId="{CF9FC193-7A05-4631-B681-B56EAB543D38}" destId="{DE3F77CF-6A8C-4783-A2CE-00E88C4199CB}" srcOrd="0" destOrd="0" presId="urn:microsoft.com/office/officeart/2005/8/layout/hList1"/>
    <dgm:cxn modelId="{8211C987-A225-4150-9215-4F620FA85E22}" type="presOf" srcId="{44C742EE-8FFA-4A12-A236-E69D0090EF90}" destId="{17CA1487-CDD9-4364-92F6-A11DBDAFE16C}" srcOrd="0" destOrd="2" presId="urn:microsoft.com/office/officeart/2005/8/layout/hList1"/>
    <dgm:cxn modelId="{4BF1EEA1-6E89-4F91-BAE8-11038685C515}" type="presOf" srcId="{4C8BFA56-3F75-4CAD-90A3-2F214D699322}" destId="{17CA1487-CDD9-4364-92F6-A11DBDAFE16C}"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86D043BD-73D0-4350-BB18-2BD5C688BBA5}" type="presOf" srcId="{BE897BCC-F3DF-4FFB-BE93-E3C2210D1A6E}" destId="{17CA1487-CDD9-4364-92F6-A11DBDAFE16C}" srcOrd="0" destOrd="1" presId="urn:microsoft.com/office/officeart/2005/8/layout/hList1"/>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BFF01FEB-48CB-46E9-8B16-8AAA7B1D3A58}" srcId="{6857B86A-DEC1-407C-A1BB-5BF9ACCBCA6A}" destId="{BE897BCC-F3DF-4FFB-BE93-E3C2210D1A6E}" srcOrd="1" destOrd="0" parTransId="{CB802584-F8DE-45BC-899E-E9D98B09D927}" sibTransId="{1612CAF8-51BF-41A4-9FF6-D19AEC5984A8}"/>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D7B9F-22C7-4C36-807E-0DB16B68952C}">
      <dsp:nvSpPr>
        <dsp:cNvPr id="0" name=""/>
        <dsp:cNvSpPr/>
      </dsp:nvSpPr>
      <dsp:spPr>
        <a:xfrm>
          <a:off x="1709528" y="1876"/>
          <a:ext cx="7578560" cy="38393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Bradley Hand ITC" panose="03070402050302030203" pitchFamily="66" charset="0"/>
            </a:rPr>
            <a:t>The problem introduces a captioning task, which requires a computer vision system to both localize and describe salient regions in images in natural language. The image captioning task generalizes object detection when the description consist of a single word</a:t>
          </a:r>
          <a:r>
            <a:rPr lang="en-US" sz="3600" kern="1200" dirty="0"/>
            <a:t>.</a:t>
          </a:r>
          <a:endParaRPr lang="en-IN" sz="3600" kern="1200" dirty="0"/>
        </a:p>
      </dsp:txBody>
      <dsp:txXfrm>
        <a:off x="1896951" y="189299"/>
        <a:ext cx="7203714" cy="34645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615342" y="0"/>
          <a:ext cx="5003583" cy="720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tx1"/>
              </a:solidFill>
              <a:latin typeface="Tahoma" panose="020B0604030504040204" pitchFamily="34" charset="0"/>
              <a:ea typeface="Tahoma" panose="020B0604030504040204" pitchFamily="34" charset="0"/>
              <a:cs typeface="Tahoma" panose="020B0604030504040204" pitchFamily="34" charset="0"/>
            </a:rPr>
            <a:t>What is CNN ?</a:t>
          </a:r>
        </a:p>
      </dsp:txBody>
      <dsp:txXfrm>
        <a:off x="615342" y="0"/>
        <a:ext cx="5003583" cy="720000"/>
      </dsp:txXfrm>
    </dsp:sp>
    <dsp:sp modelId="{17CA1487-CDD9-4364-92F6-A11DBDAFE16C}">
      <dsp:nvSpPr>
        <dsp:cNvPr id="0" name=""/>
        <dsp:cNvSpPr/>
      </dsp:nvSpPr>
      <dsp:spPr>
        <a:xfrm>
          <a:off x="615342" y="723987"/>
          <a:ext cx="5003583" cy="50525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t>Convolutional Neural networks are specialized deep neural networks which can process the data that has input shape like a 2D matrix. Images are easily represented as a 2D matrix and CNN is very useful in working with images.</a:t>
          </a:r>
          <a:endParaRPr lang="en-US" sz="25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1111250">
            <a:lnSpc>
              <a:spcPct val="90000"/>
            </a:lnSpc>
            <a:spcBef>
              <a:spcPct val="0"/>
            </a:spcBef>
            <a:spcAft>
              <a:spcPct val="15000"/>
            </a:spcAft>
            <a:buChar char="•"/>
          </a:pPr>
          <a:r>
            <a:rPr lang="en-US" sz="2500" b="0" i="0" kern="1200"/>
            <a:t>CNN is basically used for image classifications and identifying if an image is a bird, a plane or Superman, etc.</a:t>
          </a:r>
        </a:p>
        <a:p>
          <a:pPr marL="228600" lvl="1" indent="-228600" algn="l" defTabSz="1111250">
            <a:lnSpc>
              <a:spcPct val="90000"/>
            </a:lnSpc>
            <a:spcBef>
              <a:spcPct val="0"/>
            </a:spcBef>
            <a:spcAft>
              <a:spcPct val="15000"/>
            </a:spcAft>
            <a:buChar char="•"/>
          </a:pPr>
          <a:endParaRPr lang="en-IN" sz="2500" kern="1200" dirty="0"/>
        </a:p>
      </dsp:txBody>
      <dsp:txXfrm>
        <a:off x="615342" y="723987"/>
        <a:ext cx="5003583" cy="5052515"/>
      </dsp:txXfrm>
    </dsp:sp>
    <dsp:sp modelId="{055A5EAB-EAE0-4501-8649-31F112FF9AD5}">
      <dsp:nvSpPr>
        <dsp:cNvPr id="0" name=""/>
        <dsp:cNvSpPr/>
      </dsp:nvSpPr>
      <dsp:spPr>
        <a:xfrm>
          <a:off x="5704137" y="3987"/>
          <a:ext cx="5003583" cy="720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tx1"/>
              </a:solidFill>
              <a:latin typeface="Tahoma" panose="020B0604030504040204" pitchFamily="34" charset="0"/>
              <a:ea typeface="Tahoma" panose="020B0604030504040204" pitchFamily="34" charset="0"/>
              <a:cs typeface="Tahoma" panose="020B0604030504040204" pitchFamily="34" charset="0"/>
            </a:rPr>
            <a:t>What is LSTM ?</a:t>
          </a:r>
        </a:p>
      </dsp:txBody>
      <dsp:txXfrm>
        <a:off x="5704137" y="3987"/>
        <a:ext cx="5003583" cy="720000"/>
      </dsp:txXfrm>
    </dsp:sp>
    <dsp:sp modelId="{E4FD5043-5612-43C5-B6AE-CCD431549399}">
      <dsp:nvSpPr>
        <dsp:cNvPr id="0" name=""/>
        <dsp:cNvSpPr/>
      </dsp:nvSpPr>
      <dsp:spPr>
        <a:xfrm>
          <a:off x="5704137" y="723987"/>
          <a:ext cx="5003583" cy="50525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t>LSTM stands for </a:t>
          </a:r>
          <a:r>
            <a:rPr lang="en-US" sz="2500" b="1" i="0" kern="1200" dirty="0"/>
            <a:t>Long short term memory</a:t>
          </a:r>
          <a:r>
            <a:rPr lang="en-US" sz="2500" b="0" i="0" kern="1200" dirty="0"/>
            <a:t>, they are a type of RNN (</a:t>
          </a:r>
          <a:r>
            <a:rPr lang="en-US" sz="2500" b="1" i="0" kern="1200" dirty="0"/>
            <a:t>recurrent neural network</a:t>
          </a:r>
          <a:r>
            <a:rPr lang="en-US" sz="2500" b="0" i="0" kern="1200" dirty="0"/>
            <a:t>) which is well suited for sequence prediction problems. Based on the previous text, we can predict what the next word will be. It has proven itself effective from the traditional RNN by overcoming the limitations of RNN which had short term memory. LSTM can carry out relevant information throughout the processing of inputs and with a forget gate, it discards non-relevant information.</a:t>
          </a:r>
          <a:endParaRPr lang="en-US" sz="2500" kern="1200" dirty="0">
            <a:latin typeface="Tahoma" panose="020B0604030504040204" pitchFamily="34" charset="0"/>
            <a:ea typeface="Tahoma" panose="020B0604030504040204" pitchFamily="34" charset="0"/>
            <a:cs typeface="Tahoma" panose="020B0604030504040204" pitchFamily="34" charset="0"/>
          </a:endParaRPr>
        </a:p>
      </dsp:txBody>
      <dsp:txXfrm>
        <a:off x="5704137" y="723987"/>
        <a:ext cx="5003583" cy="50525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6/3/2021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2h0cx97tjks2p.cloudfront.net/blogs/wp-content/uploads/sites/2/2019/11/Model-of-Image-Caption-Generator-python-project.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flair.training/blogs/convolutional-neural-networks-tutor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2h0cx97tjks2p.cloudfront.net/blogs/wp-content/uploads/sites/2/2019/11/image-caption-generator-man-standing-on-rock.png"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d2h0cx97tjks2p.cloudfront.net/blogs/wp-content/uploads/sites/2/2019/11/image-caption-generator-girls-playing.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339035"/>
            <a:ext cx="8791575" cy="2387600"/>
          </a:xfrm>
        </p:spPr>
        <p:txBody>
          <a:bodyPr>
            <a:noAutofit/>
          </a:bodyPr>
          <a:lstStyle/>
          <a:p>
            <a:pPr algn="ctr"/>
            <a:r>
              <a:rPr lang="en-US" sz="8800" dirty="0">
                <a:solidFill>
                  <a:srgbClr val="FFFF00"/>
                </a:solidFill>
                <a:effectLst>
                  <a:outerShdw blurRad="38100" dist="38100" dir="2700000" algn="tl">
                    <a:srgbClr val="000000">
                      <a:alpha val="43137"/>
                    </a:srgbClr>
                  </a:outerShdw>
                </a:effectLst>
                <a:latin typeface="Informal Roman" panose="030604020304060B0204" pitchFamily="66" charset="0"/>
              </a:rPr>
              <a:t> image caption generator</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273287"/>
            <a:ext cx="8791575" cy="3445565"/>
          </a:xfrm>
        </p:spPr>
        <p:txBody>
          <a:bodyPr>
            <a:normAutofit/>
          </a:bodyPr>
          <a:lstStyle/>
          <a:p>
            <a:pPr algn="ct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Team mates:</a:t>
            </a:r>
          </a:p>
          <a:p>
            <a:pPr algn="ct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y. Praneetha</a:t>
            </a:r>
          </a:p>
          <a:p>
            <a:pPr algn="ct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A.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Keerthana</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v. Naman</a:t>
            </a:r>
          </a:p>
          <a:p>
            <a:pPr algn="ct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Tejavath</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rajesh</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Mohammad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adhil</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76C5-F9E5-42AA-87C9-9576101BE9BD}"/>
              </a:ext>
            </a:extLst>
          </p:cNvPr>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latin typeface="Algerian" panose="04020705040A02060702" pitchFamily="82" charset="0"/>
              </a:rPr>
              <a:t>Introduction:-</a:t>
            </a:r>
            <a:endParaRPr lang="en-IN" dirty="0">
              <a:solidFill>
                <a:srgbClr val="FF0000"/>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046519C9-B045-446C-AE9F-0281FC91EE63}"/>
              </a:ext>
            </a:extLst>
          </p:cNvPr>
          <p:cNvSpPr>
            <a:spLocks noGrp="1"/>
          </p:cNvSpPr>
          <p:nvPr>
            <p:ph idx="1"/>
          </p:nvPr>
        </p:nvSpPr>
        <p:spPr>
          <a:xfrm>
            <a:off x="1141412" y="1683026"/>
            <a:ext cx="9905999" cy="4863548"/>
          </a:xfrm>
        </p:spPr>
        <p:txBody>
          <a:bodyPr>
            <a:normAutofit fontScale="85000" lnSpcReduction="10000"/>
          </a:bodyPr>
          <a:lstStyle/>
          <a:p>
            <a:r>
              <a:rPr lang="en-US" b="0" i="0" dirty="0">
                <a:effectLst/>
                <a:latin typeface="Calibri" panose="020F0502020204030204" pitchFamily="34" charset="0"/>
              </a:rPr>
              <a:t>For a machine to be able to automatically describe objects in an image along with their relationships or the actions being performed using a learnt language model is a challenging task, but with massive impact in many areas. Being able to automatically describe the content of an image using properly formed English sentences is a challenging task, but it could have a great impact by helping visually impaired people better understand their surroundings</a:t>
            </a:r>
          </a:p>
          <a:p>
            <a:r>
              <a:rPr lang="en-US" sz="2400" b="0" i="0" dirty="0">
                <a:effectLst/>
                <a:latin typeface="Calibri" panose="020F0502020204030204" pitchFamily="34" charset="0"/>
              </a:rPr>
              <a:t>Most modern mobile phones are able to capture photographs, making it possible for the visually impaired to make images of their environments. These images can then be used to generate captions that can be read out loud to the visually impaired so that they can get a better sense of what is happening around them. We are creating a web application where the user selects the image and the image is fed into the model that is trained and generated caption will be displayed on the webpage.</a:t>
            </a:r>
            <a:br>
              <a:rPr lang="en-US" sz="2400" b="0" i="0" dirty="0">
                <a:effectLst/>
                <a:latin typeface="Calibri" panose="020F0502020204030204" pitchFamily="34" charset="0"/>
              </a:rPr>
            </a:br>
            <a:endParaRPr lang="en-US" b="0" i="0" dirty="0">
              <a:effectLst/>
              <a:latin typeface="Open Sans" panose="020B0606030504020204" pitchFamily="34" charset="0"/>
            </a:endParaRPr>
          </a:p>
          <a:p>
            <a:endParaRPr lang="en-US" b="0" i="0" dirty="0">
              <a:solidFill>
                <a:srgbClr val="000000"/>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62270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What is image caption generator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6003235" y="2650435"/>
            <a:ext cx="5327374" cy="3140766"/>
          </a:xfrm>
        </p:spPr>
        <p:txBody>
          <a:bodyPr/>
          <a:lstStyle/>
          <a:p>
            <a:r>
              <a:rPr lang="en-US" b="0" i="0" dirty="0">
                <a:effectLst/>
                <a:latin typeface="Georgia" panose="02040502050405020303" pitchFamily="18" charset="0"/>
              </a:rPr>
              <a:t>Image caption generator is a task that involves computer vision and natural language processing concepts to recognize the context of an image and describe them in a natural language like English</a:t>
            </a:r>
            <a:r>
              <a:rPr lang="en-US" b="0" i="0" dirty="0">
                <a:solidFill>
                  <a:srgbClr val="444444"/>
                </a:solidFill>
                <a:effectLst/>
                <a:latin typeface="Georgia" panose="02040502050405020303" pitchFamily="18"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Model of Image Caption Generator - python based project">
            <a:hlinkClick r:id="rId2"/>
            <a:extLst>
              <a:ext uri="{FF2B5EF4-FFF2-40B4-BE49-F238E27FC236}">
                <a16:creationId xmlns:a16="http://schemas.microsoft.com/office/drawing/2014/main" id="{DDCE2E29-1962-447F-BCAE-3388028F1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391" y="2097088"/>
            <a:ext cx="5208105" cy="447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A6513-2667-46D6-9248-D0C9AD57BB28}"/>
              </a:ext>
            </a:extLst>
          </p:cNvPr>
          <p:cNvSpPr>
            <a:spLocks noGrp="1"/>
          </p:cNvSpPr>
          <p:nvPr>
            <p:ph type="title"/>
          </p:nvPr>
        </p:nvSpPr>
        <p:spPr/>
        <p:txBody>
          <a:bodyPr/>
          <a:lstStyle/>
          <a:p>
            <a:r>
              <a:rPr lang="en-US" dirty="0">
                <a:solidFill>
                  <a:srgbClr val="FF0000"/>
                </a:solidFill>
              </a:rPr>
              <a:t>Objective of the project</a:t>
            </a:r>
            <a:endParaRPr lang="en-IN" dirty="0">
              <a:solidFill>
                <a:srgbClr val="FF0000"/>
              </a:solidFill>
            </a:endParaRPr>
          </a:p>
        </p:txBody>
      </p:sp>
      <p:sp>
        <p:nvSpPr>
          <p:cNvPr id="3" name="Content Placeholder 2">
            <a:extLst>
              <a:ext uri="{FF2B5EF4-FFF2-40B4-BE49-F238E27FC236}">
                <a16:creationId xmlns:a16="http://schemas.microsoft.com/office/drawing/2014/main" id="{5F44EC64-F138-4E2B-9F97-310C4A001B3C}"/>
              </a:ext>
            </a:extLst>
          </p:cNvPr>
          <p:cNvSpPr>
            <a:spLocks noGrp="1"/>
          </p:cNvSpPr>
          <p:nvPr>
            <p:ph idx="1"/>
          </p:nvPr>
        </p:nvSpPr>
        <p:spPr/>
        <p:txBody>
          <a:bodyPr>
            <a:normAutofit fontScale="92500" lnSpcReduction="10000"/>
          </a:bodyPr>
          <a:lstStyle/>
          <a:p>
            <a:pPr algn="l" fontAlgn="base"/>
            <a:r>
              <a:rPr lang="en-US" b="0" i="0" dirty="0">
                <a:solidFill>
                  <a:schemeClr val="accent5">
                    <a:lumMod val="20000"/>
                    <a:lumOff val="80000"/>
                  </a:schemeClr>
                </a:solidFill>
                <a:effectLst/>
                <a:latin typeface="Georgia" panose="02040502050405020303" pitchFamily="18" charset="0"/>
              </a:rPr>
              <a:t>The objective of our project is to learn the concepts of a CNN and LSTM model and build a working model of Image caption generator by implementing CNN with LSTM.</a:t>
            </a:r>
          </a:p>
          <a:p>
            <a:pPr algn="l" fontAlgn="base"/>
            <a:r>
              <a:rPr lang="en-US" b="0" i="0" dirty="0">
                <a:solidFill>
                  <a:schemeClr val="accent5">
                    <a:lumMod val="20000"/>
                    <a:lumOff val="80000"/>
                  </a:schemeClr>
                </a:solidFill>
                <a:effectLst/>
                <a:latin typeface="Georgia" panose="02040502050405020303" pitchFamily="18" charset="0"/>
              </a:rPr>
              <a:t>In this Python project, we will be implementing the caption generator using </a:t>
            </a:r>
            <a:r>
              <a:rPr lang="en-US" b="1" i="1" u="sng" dirty="0">
                <a:solidFill>
                  <a:srgbClr val="6EAC1C"/>
                </a:solidFill>
                <a:effectLst/>
                <a:latin typeface="inherit"/>
                <a:hlinkClick r:id="rId2">
                  <a:extLst>
                    <a:ext uri="{A12FA001-AC4F-418D-AE19-62706E023703}">
                      <ahyp:hlinkClr xmlns:ahyp="http://schemas.microsoft.com/office/drawing/2018/hyperlinkcolor" val="tx"/>
                    </a:ext>
                  </a:extLst>
                </a:hlinkClick>
              </a:rPr>
              <a:t>CNN (Convolutional Neural Networks)</a:t>
            </a:r>
            <a:r>
              <a:rPr lang="en-US" b="0" i="1" u="sng" dirty="0">
                <a:solidFill>
                  <a:schemeClr val="accent5">
                    <a:lumMod val="20000"/>
                    <a:lumOff val="80000"/>
                  </a:schemeClr>
                </a:solidFill>
                <a:effectLst/>
                <a:latin typeface="inherit"/>
                <a:hlinkClick r:id="rId2">
                  <a:extLst>
                    <a:ext uri="{A12FA001-AC4F-418D-AE19-62706E023703}">
                      <ahyp:hlinkClr xmlns:ahyp="http://schemas.microsoft.com/office/drawing/2018/hyperlinkcolor" val="tx"/>
                    </a:ext>
                  </a:extLst>
                </a:hlinkClick>
              </a:rPr>
              <a:t> </a:t>
            </a:r>
            <a:r>
              <a:rPr lang="en-US" b="0" i="0" dirty="0">
                <a:solidFill>
                  <a:schemeClr val="accent5">
                    <a:lumMod val="20000"/>
                    <a:lumOff val="80000"/>
                  </a:schemeClr>
                </a:solidFill>
                <a:effectLst/>
                <a:latin typeface="Georgia" panose="02040502050405020303" pitchFamily="18" charset="0"/>
              </a:rPr>
              <a:t>and LSTM (Long short term memory). The image features will be extracted from </a:t>
            </a:r>
            <a:r>
              <a:rPr lang="en-US" b="0" i="0" dirty="0" err="1">
                <a:solidFill>
                  <a:schemeClr val="accent5">
                    <a:lumMod val="20000"/>
                    <a:lumOff val="80000"/>
                  </a:schemeClr>
                </a:solidFill>
                <a:effectLst/>
                <a:latin typeface="Georgia" panose="02040502050405020303" pitchFamily="18" charset="0"/>
              </a:rPr>
              <a:t>Xception</a:t>
            </a:r>
            <a:r>
              <a:rPr lang="en-US" b="0" i="0" dirty="0">
                <a:solidFill>
                  <a:schemeClr val="accent5">
                    <a:lumMod val="20000"/>
                    <a:lumOff val="80000"/>
                  </a:schemeClr>
                </a:solidFill>
                <a:effectLst/>
                <a:latin typeface="Georgia" panose="02040502050405020303" pitchFamily="18" charset="0"/>
              </a:rPr>
              <a:t> which is a CNN model trained on the </a:t>
            </a:r>
            <a:r>
              <a:rPr lang="en-US" b="0" i="0" dirty="0" err="1">
                <a:solidFill>
                  <a:schemeClr val="accent5">
                    <a:lumMod val="20000"/>
                    <a:lumOff val="80000"/>
                  </a:schemeClr>
                </a:solidFill>
                <a:effectLst/>
                <a:latin typeface="Georgia" panose="02040502050405020303" pitchFamily="18" charset="0"/>
              </a:rPr>
              <a:t>imagenet</a:t>
            </a:r>
            <a:r>
              <a:rPr lang="en-US" b="0" i="0" dirty="0">
                <a:solidFill>
                  <a:schemeClr val="accent5">
                    <a:lumMod val="20000"/>
                    <a:lumOff val="80000"/>
                  </a:schemeClr>
                </a:solidFill>
                <a:effectLst/>
                <a:latin typeface="Georgia" panose="02040502050405020303" pitchFamily="18" charset="0"/>
              </a:rPr>
              <a:t> dataset and then we feed the features into the LSTM model which will be responsible for generating the image captions.</a:t>
            </a:r>
          </a:p>
          <a:p>
            <a:endParaRPr lang="en-IN" dirty="0"/>
          </a:p>
        </p:txBody>
      </p:sp>
    </p:spTree>
    <p:extLst>
      <p:ext uri="{BB962C8B-B14F-4D97-AF65-F5344CB8AC3E}">
        <p14:creationId xmlns:p14="http://schemas.microsoft.com/office/powerpoint/2010/main" val="43973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A34E-B029-4F2A-A54F-B289A652CF07}"/>
              </a:ext>
            </a:extLst>
          </p:cNvPr>
          <p:cNvSpPr>
            <a:spLocks noGrp="1"/>
          </p:cNvSpPr>
          <p:nvPr>
            <p:ph type="title"/>
          </p:nvPr>
        </p:nvSpPr>
        <p:spPr>
          <a:xfrm>
            <a:off x="914400" y="135468"/>
            <a:ext cx="2728437" cy="1998132"/>
          </a:xfrm>
        </p:spPr>
        <p:txBody>
          <a:bodyPr>
            <a:normAutofit/>
          </a:bodyPr>
          <a:lstStyle/>
          <a:p>
            <a:r>
              <a:rPr lang="en-US" dirty="0"/>
              <a:t>Model of image captioning</a:t>
            </a:r>
            <a:endParaRPr lang="en-IN" dirty="0"/>
          </a:p>
        </p:txBody>
      </p:sp>
      <p:sp>
        <p:nvSpPr>
          <p:cNvPr id="6" name="Rectangle 3">
            <a:extLst>
              <a:ext uri="{FF2B5EF4-FFF2-40B4-BE49-F238E27FC236}">
                <a16:creationId xmlns:a16="http://schemas.microsoft.com/office/drawing/2014/main" id="{CB364F63-4206-4265-AAD2-F2A298F3D23D}"/>
              </a:ext>
            </a:extLst>
          </p:cNvPr>
          <p:cNvSpPr>
            <a:spLocks noChangeArrowheads="1"/>
          </p:cNvSpPr>
          <p:nvPr/>
        </p:nvSpPr>
        <p:spPr bwMode="auto">
          <a:xfrm>
            <a:off x="3642837" y="2407300"/>
            <a:ext cx="13967830"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Calibri" panose="020F0502020204030204" pitchFamily="34" charset="0"/>
                <a:cs typeface="Calibri" panose="020F0502020204030204" pitchFamily="34" charset="0"/>
              </a:rPr>
              <a:t>rchitecture:</a:t>
            </a:r>
            <a:br>
              <a:rPr kumimoji="0" lang="en-US" altLang="en-US" sz="1200" b="0" i="0" u="none" strike="noStrike" cap="none" normalizeH="0" baseline="0">
                <a:ln>
                  <a:noFill/>
                </a:ln>
                <a:solidFill>
                  <a:srgbClr val="000000"/>
                </a:solidFill>
                <a:effectLst/>
                <a:latin typeface="Calibri" panose="020F0502020204030204" pitchFamily="34" charset="0"/>
                <a:cs typeface="Calibri" panose="020F0502020204030204" pitchFamily="34" charset="0"/>
              </a:rPr>
            </a:br>
            <a:endParaRPr kumimoji="0" lang="en-US" altLang="en-US" sz="11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cs typeface="Calibri" panose="020F0502020204030204" pitchFamily="34" charset="0"/>
              </a:rPr>
              <a:t>  </a:t>
            </a:r>
            <a:r>
              <a:rPr kumimoji="0" lang="en-US" altLang="en-US" sz="15000" b="0" i="0" u="none" strike="noStrike" cap="none" normalizeH="0" baseline="0">
                <a:ln>
                  <a:noFill/>
                </a:ln>
                <a:solidFill>
                  <a:srgbClr val="000000"/>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E9889E4C-DA6C-438B-87FB-BA1AE2F7D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867" y="0"/>
            <a:ext cx="885613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98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solidFill>
                  <a:srgbClr val="FFFF00"/>
                </a:solidFill>
                <a:latin typeface="Rockwell" panose="02060603020205020403" pitchFamily="18" charset="0"/>
              </a:rPr>
              <a:t>The Problem statement</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72439605"/>
              </p:ext>
            </p:extLst>
          </p:nvPr>
        </p:nvGraphicFramePr>
        <p:xfrm>
          <a:off x="-130797" y="1908314"/>
          <a:ext cx="10918065" cy="3843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35412785"/>
              </p:ext>
            </p:extLst>
          </p:nvPr>
        </p:nvGraphicFramePr>
        <p:xfrm>
          <a:off x="477061" y="583096"/>
          <a:ext cx="10707774" cy="5780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72EE-DD8F-48A9-BF48-4992F9AD3BEB}"/>
              </a:ext>
            </a:extLst>
          </p:cNvPr>
          <p:cNvSpPr>
            <a:spLocks noGrp="1"/>
          </p:cNvSpPr>
          <p:nvPr>
            <p:ph type="title"/>
          </p:nvPr>
        </p:nvSpPr>
        <p:spPr/>
        <p:txBody>
          <a:bodyPr/>
          <a:lstStyle/>
          <a:p>
            <a:r>
              <a:rPr lang="en-US" dirty="0">
                <a:solidFill>
                  <a:srgbClr val="FFFF00"/>
                </a:solidFill>
              </a:rPr>
              <a:t>Problem solution</a:t>
            </a:r>
            <a:endParaRPr lang="en-IN" dirty="0">
              <a:solidFill>
                <a:srgbClr val="FFFF00"/>
              </a:solidFill>
            </a:endParaRPr>
          </a:p>
        </p:txBody>
      </p:sp>
      <p:sp>
        <p:nvSpPr>
          <p:cNvPr id="3" name="Content Placeholder 2">
            <a:extLst>
              <a:ext uri="{FF2B5EF4-FFF2-40B4-BE49-F238E27FC236}">
                <a16:creationId xmlns:a16="http://schemas.microsoft.com/office/drawing/2014/main" id="{787FAB07-661F-4CB4-8203-929802ED05C2}"/>
              </a:ext>
            </a:extLst>
          </p:cNvPr>
          <p:cNvSpPr>
            <a:spLocks noGrp="1"/>
          </p:cNvSpPr>
          <p:nvPr>
            <p:ph idx="1"/>
          </p:nvPr>
        </p:nvSpPr>
        <p:spPr/>
        <p:txBody>
          <a:bodyPr/>
          <a:lstStyle/>
          <a:p>
            <a:r>
              <a:rPr lang="en-US" b="0" i="0" dirty="0">
                <a:solidFill>
                  <a:srgbClr val="FFFFFF"/>
                </a:solidFill>
                <a:effectLst/>
                <a:latin typeface="-apple-system"/>
              </a:rPr>
              <a:t>The proposed model has proven to be robust and able to accurately generate the captions for the images.</a:t>
            </a:r>
          </a:p>
          <a:p>
            <a:r>
              <a:rPr lang="en-US" b="0" i="0" dirty="0">
                <a:effectLst/>
                <a:latin typeface="-apple-system"/>
              </a:rPr>
              <a:t>In this advanced Python project, we have implemented a CNN-RNN model by building an image caption generator. </a:t>
            </a:r>
            <a:endParaRPr lang="en-IN" dirty="0">
              <a:latin typeface="-apple-system"/>
            </a:endParaRPr>
          </a:p>
          <a:p>
            <a:endParaRPr lang="en-IN" dirty="0"/>
          </a:p>
        </p:txBody>
      </p:sp>
    </p:spTree>
    <p:extLst>
      <p:ext uri="{BB962C8B-B14F-4D97-AF65-F5344CB8AC3E}">
        <p14:creationId xmlns:p14="http://schemas.microsoft.com/office/powerpoint/2010/main" val="104833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caption generator - man standing on rock">
            <a:hlinkClick r:id="rId2"/>
            <a:extLst>
              <a:ext uri="{FF2B5EF4-FFF2-40B4-BE49-F238E27FC236}">
                <a16:creationId xmlns:a16="http://schemas.microsoft.com/office/drawing/2014/main" id="{C3BE0CFB-05DB-4D74-B36C-43D4A44E7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661" y="249416"/>
            <a:ext cx="7845288" cy="317958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image caption generator - girls playing">
            <a:hlinkClick r:id="rId4"/>
            <a:extLst>
              <a:ext uri="{FF2B5EF4-FFF2-40B4-BE49-F238E27FC236}">
                <a16:creationId xmlns:a16="http://schemas.microsoft.com/office/drawing/2014/main" id="{B282C750-95FE-4666-BD50-3BC6C982CE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4661" y="3429000"/>
            <a:ext cx="7845288" cy="31795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A7874A-EB2A-4952-9314-94BD37554CA1}"/>
              </a:ext>
            </a:extLst>
          </p:cNvPr>
          <p:cNvSpPr txBox="1"/>
          <p:nvPr/>
        </p:nvSpPr>
        <p:spPr>
          <a:xfrm rot="19227277" flipH="1">
            <a:off x="212414" y="761425"/>
            <a:ext cx="2867582" cy="1323439"/>
          </a:xfrm>
          <a:prstGeom prst="rect">
            <a:avLst/>
          </a:prstGeom>
          <a:noFill/>
        </p:spPr>
        <p:txBody>
          <a:bodyPr wrap="square" rtlCol="0">
            <a:spAutoFit/>
          </a:bodyPr>
          <a:lstStyle/>
          <a:p>
            <a:r>
              <a:rPr lang="en-US" sz="4000" dirty="0"/>
              <a:t>Outputs of the project</a:t>
            </a:r>
            <a:endParaRPr lang="en-IN" sz="4000" dirty="0"/>
          </a:p>
        </p:txBody>
      </p:sp>
    </p:spTree>
    <p:extLst>
      <p:ext uri="{BB962C8B-B14F-4D97-AF65-F5344CB8AC3E}">
        <p14:creationId xmlns:p14="http://schemas.microsoft.com/office/powerpoint/2010/main" val="357770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125</TotalTime>
  <Words>583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Algerian</vt:lpstr>
      <vt:lpstr>-apple-system</vt:lpstr>
      <vt:lpstr>Arial</vt:lpstr>
      <vt:lpstr>Bradley Hand ITC</vt:lpstr>
      <vt:lpstr>Calibri</vt:lpstr>
      <vt:lpstr>Georgia</vt:lpstr>
      <vt:lpstr>Informal Roman</vt:lpstr>
      <vt:lpstr>inherit</vt:lpstr>
      <vt:lpstr>Open Sans</vt:lpstr>
      <vt:lpstr>Rockwell</vt:lpstr>
      <vt:lpstr>Tahoma</vt:lpstr>
      <vt:lpstr>Tw Cen MT</vt:lpstr>
      <vt:lpstr>Circuit</vt:lpstr>
      <vt:lpstr> image caption generator</vt:lpstr>
      <vt:lpstr>Introduction:-</vt:lpstr>
      <vt:lpstr>What is image caption generator ???</vt:lpstr>
      <vt:lpstr>Objective of the project</vt:lpstr>
      <vt:lpstr>Model of image captioning</vt:lpstr>
      <vt:lpstr>The Problem statement</vt:lpstr>
      <vt:lpstr>PowerPoint Presentation</vt:lpstr>
      <vt:lpstr>Problem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image caption generator</dc:title>
  <dc:creator>praneetha yanala</dc:creator>
  <cp:lastModifiedBy>praneetha yanala</cp:lastModifiedBy>
  <cp:revision>9</cp:revision>
  <dcterms:created xsi:type="dcterms:W3CDTF">2021-06-03T05:13:33Z</dcterms:created>
  <dcterms:modified xsi:type="dcterms:W3CDTF">2021-06-03T13:18:48Z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