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96" r:id="rId3"/>
    <p:sldId id="303" r:id="rId4"/>
    <p:sldId id="305" r:id="rId5"/>
    <p:sldId id="306" r:id="rId6"/>
    <p:sldId id="308" r:id="rId7"/>
    <p:sldId id="307" r:id="rId8"/>
    <p:sldId id="309" r:id="rId9"/>
    <p:sldId id="310" r:id="rId10"/>
    <p:sldId id="311" r:id="rId11"/>
    <p:sldId id="312" r:id="rId12"/>
    <p:sldId id="31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BE28D1-C1F1-4413-910E-7D7CA949EE43}">
          <p14:sldIdLst>
            <p14:sldId id="257"/>
            <p14:sldId id="296"/>
            <p14:sldId id="303"/>
            <p14:sldId id="305"/>
            <p14:sldId id="306"/>
            <p14:sldId id="308"/>
            <p14:sldId id="307"/>
            <p14:sldId id="309"/>
            <p14:sldId id="310"/>
            <p14:sldId id="311"/>
            <p14:sldId id="312"/>
            <p14:sldId id="31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H DEGOJU" userId="2c98f746a9e5b299" providerId="LiveId" clId="{066643AC-F325-4E89-B81A-82A9E75E9F35}"/>
    <pc:docChg chg="custSel modSld">
      <pc:chgData name="RANJITH DEGOJU" userId="2c98f746a9e5b299" providerId="LiveId" clId="{066643AC-F325-4E89-B81A-82A9E75E9F35}" dt="2021-06-08T08:10:23.898" v="9" actId="14100"/>
      <pc:docMkLst>
        <pc:docMk/>
      </pc:docMkLst>
      <pc:sldChg chg="modSp mod">
        <pc:chgData name="RANJITH DEGOJU" userId="2c98f746a9e5b299" providerId="LiveId" clId="{066643AC-F325-4E89-B81A-82A9E75E9F35}" dt="2021-06-08T08:10:23.898" v="9" actId="14100"/>
        <pc:sldMkLst>
          <pc:docMk/>
          <pc:sldMk cId="3703954604" sldId="296"/>
        </pc:sldMkLst>
        <pc:spChg chg="mod">
          <ac:chgData name="RANJITH DEGOJU" userId="2c98f746a9e5b299" providerId="LiveId" clId="{066643AC-F325-4E89-B81A-82A9E75E9F35}" dt="2021-06-08T08:10:23.898" v="9" actId="14100"/>
          <ac:spMkLst>
            <pc:docMk/>
            <pc:sldMk cId="3703954604" sldId="296"/>
            <ac:spMk id="6" creationId="{377030BD-ECF7-4811-99CC-479DD3D18F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C39DE21-C582-4E55-AE5C-D80FA1761095}" type="datetimeFigureOut">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7E136-A29A-4689-981B-DF4C0E6B227F}" type="slidenum">
              <a:rPr lang="en-IN" smtClean="0"/>
              <a:pPr/>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58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17635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7E136-A29A-4689-981B-DF4C0E6B227F}"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9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32183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7E136-A29A-4689-981B-DF4C0E6B227F}" type="slidenum">
              <a:rPr lang="en-IN" smtClean="0"/>
              <a:pPr/>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7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298482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233887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415122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71304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7E136-A29A-4689-981B-DF4C0E6B227F}" type="slidenum">
              <a:rPr lang="en-IN" smtClean="0"/>
              <a:pPr/>
              <a:t>‹#›</a:t>
            </a:fld>
            <a:endParaRPr lang="en-IN"/>
          </a:p>
        </p:txBody>
      </p:sp>
    </p:spTree>
    <p:extLst>
      <p:ext uri="{BB962C8B-B14F-4D97-AF65-F5344CB8AC3E}">
        <p14:creationId xmlns:p14="http://schemas.microsoft.com/office/powerpoint/2010/main" val="286904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9DE21-C582-4E55-AE5C-D80FA1761095}" type="datetimeFigureOut">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7E136-A29A-4689-981B-DF4C0E6B227F}" type="slidenum">
              <a:rPr lang="en-IN" smtClean="0"/>
              <a:pPr/>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4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C39DE21-C582-4E55-AE5C-D80FA1761095}" type="datetimeFigureOut">
              <a:rPr lang="en-IN" smtClean="0"/>
              <a:pPr/>
              <a:t>08-06-2021</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D07E136-A29A-4689-981B-DF4C0E6B227F}"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57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ild Plants PSD, 400+ High Quality Free PSD Templates for Download">
            <a:extLst>
              <a:ext uri="{FF2B5EF4-FFF2-40B4-BE49-F238E27FC236}">
                <a16:creationId xmlns:a16="http://schemas.microsoft.com/office/drawing/2014/main" id="{053244E0-27D3-492E-81B0-D2E79B1A0A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0060"/>
            <a:ext cx="12553025" cy="775373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C115EDB-3A8C-44EB-91B5-6D6C1533FCE1}"/>
              </a:ext>
            </a:extLst>
          </p:cNvPr>
          <p:cNvSpPr>
            <a:spLocks noGrp="1"/>
          </p:cNvSpPr>
          <p:nvPr>
            <p:ph idx="1"/>
          </p:nvPr>
        </p:nvSpPr>
        <p:spPr>
          <a:xfrm>
            <a:off x="4267229" y="2328153"/>
            <a:ext cx="4672584" cy="3282093"/>
          </a:xfrm>
        </p:spPr>
        <p:txBody>
          <a:bodyPr>
            <a:normAutofit fontScale="92500" lnSpcReduction="20000"/>
          </a:bodyPr>
          <a:lstStyle/>
          <a:p>
            <a:pPr marL="0" indent="0">
              <a:buNone/>
            </a:pPr>
            <a:r>
              <a:rPr lang="en-US" sz="4800" b="1" dirty="0">
                <a:solidFill>
                  <a:schemeClr val="bg1"/>
                </a:solidFill>
                <a:latin typeface="BankGothic Lt BT" panose="020B0607020203060204" pitchFamily="34" charset="0"/>
              </a:rPr>
              <a:t>WILD PLANTS EDIBILITY PREDICTION USING IBM WATSON STUDIO</a:t>
            </a:r>
            <a:endParaRPr lang="en-IN" sz="4800" b="1" dirty="0">
              <a:solidFill>
                <a:schemeClr val="bg1"/>
              </a:solidFill>
              <a:latin typeface="BankGothic Lt BT" panose="020B0607020203060204" pitchFamily="34" charset="0"/>
            </a:endParaRPr>
          </a:p>
          <a:p>
            <a:pPr marL="0" indent="0">
              <a:buNone/>
            </a:pPr>
            <a:endParaRPr lang="en-IN" dirty="0">
              <a:solidFill>
                <a:schemeClr val="bg1"/>
              </a:solidFill>
            </a:endParaRPr>
          </a:p>
        </p:txBody>
      </p:sp>
      <p:sp>
        <p:nvSpPr>
          <p:cNvPr id="4" name="Content Placeholder 2">
            <a:extLst>
              <a:ext uri="{FF2B5EF4-FFF2-40B4-BE49-F238E27FC236}">
                <a16:creationId xmlns:a16="http://schemas.microsoft.com/office/drawing/2014/main" id="{04A1788D-FEC3-47EB-BDBE-93B31B290744}"/>
              </a:ext>
            </a:extLst>
          </p:cNvPr>
          <p:cNvSpPr txBox="1">
            <a:spLocks/>
          </p:cNvSpPr>
          <p:nvPr/>
        </p:nvSpPr>
        <p:spPr>
          <a:xfrm>
            <a:off x="8939813" y="4136994"/>
            <a:ext cx="3346881" cy="28284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IN" dirty="0">
              <a:solidFill>
                <a:schemeClr val="bg1"/>
              </a:solidFill>
            </a:endParaRPr>
          </a:p>
        </p:txBody>
      </p:sp>
      <p:sp>
        <p:nvSpPr>
          <p:cNvPr id="6" name="Content Placeholder 2">
            <a:extLst>
              <a:ext uri="{FF2B5EF4-FFF2-40B4-BE49-F238E27FC236}">
                <a16:creationId xmlns:a16="http://schemas.microsoft.com/office/drawing/2014/main" id="{0CB2DF08-BD34-402C-9B32-1EC9AA1F8218}"/>
              </a:ext>
            </a:extLst>
          </p:cNvPr>
          <p:cNvSpPr txBox="1">
            <a:spLocks/>
          </p:cNvSpPr>
          <p:nvPr/>
        </p:nvSpPr>
        <p:spPr>
          <a:xfrm>
            <a:off x="9089136" y="4460118"/>
            <a:ext cx="3197558" cy="28284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IN" dirty="0">
              <a:solidFill>
                <a:schemeClr val="bg1"/>
              </a:solidFill>
            </a:endParaRPr>
          </a:p>
        </p:txBody>
      </p:sp>
      <p:sp>
        <p:nvSpPr>
          <p:cNvPr id="7" name="Content Placeholder 2">
            <a:extLst>
              <a:ext uri="{FF2B5EF4-FFF2-40B4-BE49-F238E27FC236}">
                <a16:creationId xmlns:a16="http://schemas.microsoft.com/office/drawing/2014/main" id="{0FF14E5D-09D2-48BE-9172-CF8616E64EB2}"/>
              </a:ext>
            </a:extLst>
          </p:cNvPr>
          <p:cNvSpPr txBox="1">
            <a:spLocks/>
          </p:cNvSpPr>
          <p:nvPr/>
        </p:nvSpPr>
        <p:spPr>
          <a:xfrm>
            <a:off x="9666186" y="4158747"/>
            <a:ext cx="2886839" cy="29029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000" b="1" dirty="0">
                <a:solidFill>
                  <a:schemeClr val="bg1"/>
                </a:solidFill>
              </a:rPr>
              <a:t>PRESENTED BY</a:t>
            </a:r>
            <a:r>
              <a:rPr lang="en-US" sz="2800" b="1" dirty="0">
                <a:solidFill>
                  <a:schemeClr val="bg1"/>
                </a:solidFill>
              </a:rPr>
              <a:t>:</a:t>
            </a:r>
          </a:p>
          <a:p>
            <a:pPr marL="0" indent="0">
              <a:buFont typeface="Tw Cen MT" panose="020B0602020104020603" pitchFamily="34" charset="0"/>
              <a:buNone/>
            </a:pPr>
            <a:r>
              <a:rPr lang="en-US" sz="2000" b="1" dirty="0">
                <a:solidFill>
                  <a:schemeClr val="bg1"/>
                </a:solidFill>
              </a:rPr>
              <a:t>A.SATHVIKA</a:t>
            </a:r>
          </a:p>
          <a:p>
            <a:pPr marL="0" indent="0">
              <a:buFont typeface="Tw Cen MT" panose="020B0602020104020603" pitchFamily="34" charset="0"/>
              <a:buNone/>
            </a:pPr>
            <a:r>
              <a:rPr lang="en-US" sz="2000" b="1" dirty="0">
                <a:solidFill>
                  <a:schemeClr val="bg1"/>
                </a:solidFill>
              </a:rPr>
              <a:t>B.NS MANI CHANDRIKA</a:t>
            </a:r>
          </a:p>
          <a:p>
            <a:pPr marL="0" indent="0">
              <a:buFont typeface="Tw Cen MT" panose="020B0602020104020603" pitchFamily="34" charset="0"/>
              <a:buNone/>
            </a:pPr>
            <a:r>
              <a:rPr lang="en-US" sz="2000" b="1" dirty="0">
                <a:solidFill>
                  <a:schemeClr val="bg1"/>
                </a:solidFill>
              </a:rPr>
              <a:t>B.SACHIN</a:t>
            </a:r>
          </a:p>
          <a:p>
            <a:pPr marL="0" indent="0">
              <a:buFont typeface="Tw Cen MT" panose="020B0602020104020603" pitchFamily="34" charset="0"/>
              <a:buNone/>
            </a:pPr>
            <a:r>
              <a:rPr lang="en-US" sz="2000" b="1" dirty="0">
                <a:solidFill>
                  <a:schemeClr val="bg1"/>
                </a:solidFill>
              </a:rPr>
              <a:t>B.BHARGAV REDDY</a:t>
            </a:r>
          </a:p>
          <a:p>
            <a:pPr marL="0" indent="0">
              <a:buFont typeface="Tw Cen MT" panose="020B0602020104020603" pitchFamily="34" charset="0"/>
              <a:buNone/>
            </a:pPr>
            <a:r>
              <a:rPr lang="en-US" sz="2000" b="1" dirty="0">
                <a:solidFill>
                  <a:schemeClr val="bg1"/>
                </a:solidFill>
              </a:rPr>
              <a:t>CH.TULASI</a:t>
            </a:r>
            <a:endParaRPr lang="en-IN" sz="2000" b="1" dirty="0">
              <a:solidFill>
                <a:schemeClr val="bg1"/>
              </a:solidFill>
            </a:endParaRPr>
          </a:p>
        </p:txBody>
      </p:sp>
    </p:spTree>
    <p:extLst>
      <p:ext uri="{BB962C8B-B14F-4D97-AF65-F5344CB8AC3E}">
        <p14:creationId xmlns:p14="http://schemas.microsoft.com/office/powerpoint/2010/main" val="235895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69021" y="616998"/>
            <a:ext cx="10712151" cy="6156664"/>
          </a:xfrm>
        </p:spPr>
        <p:txBody>
          <a:bodyPr>
            <a:normAutofit/>
          </a:bodyPr>
          <a:lstStyle/>
          <a:p>
            <a:r>
              <a:rPr lang="en-US" sz="3200" b="1" u="sng" dirty="0">
                <a:latin typeface="BankGothic Lt BT" panose="020B0607020203060204" pitchFamily="34" charset="0"/>
              </a:rPr>
              <a:t>DISADVANTAGES</a:t>
            </a:r>
            <a:r>
              <a:rPr lang="en-US" sz="3200" b="1" dirty="0"/>
              <a:t> </a:t>
            </a:r>
            <a:r>
              <a:rPr lang="en-US" sz="4000" b="1" dirty="0"/>
              <a:t>:</a:t>
            </a:r>
          </a:p>
          <a:p>
            <a:r>
              <a:rPr lang="en-US" sz="3200" dirty="0">
                <a:latin typeface="Georgia" panose="02040502050405020303" pitchFamily="18" charset="0"/>
              </a:rPr>
              <a:t>1.Vulnerable to changes in management practices Susceptible to pests, diseases, and other natural and/or human-driven calamities such as drought, neglect, </a:t>
            </a:r>
            <a:r>
              <a:rPr lang="en-US" sz="3200" dirty="0" err="1">
                <a:latin typeface="Georgia" panose="02040502050405020303" pitchFamily="18" charset="0"/>
              </a:rPr>
              <a:t>andwar</a:t>
            </a:r>
            <a:r>
              <a:rPr lang="en-US" sz="3200" dirty="0">
                <a:latin typeface="Georgia" panose="02040502050405020303" pitchFamily="18" charset="0"/>
              </a:rPr>
              <a:t>.</a:t>
            </a:r>
          </a:p>
          <a:p>
            <a:r>
              <a:rPr lang="en-US" sz="3200" dirty="0">
                <a:latin typeface="Georgia" panose="02040502050405020303" pitchFamily="18" charset="0"/>
              </a:rPr>
              <a:t>2.Limited amount of genetic diversity conserved.</a:t>
            </a:r>
          </a:p>
          <a:p>
            <a:r>
              <a:rPr lang="en-US" sz="3200" dirty="0">
                <a:latin typeface="Georgia" panose="02040502050405020303" pitchFamily="18" charset="0"/>
              </a:rPr>
              <a:t>3.High maintenance costs.</a:t>
            </a:r>
          </a:p>
          <a:p>
            <a:r>
              <a:rPr lang="en-US" sz="3200" dirty="0">
                <a:latin typeface="Georgia" panose="02040502050405020303" pitchFamily="18" charset="0"/>
              </a:rPr>
              <a:t>4.Not suitable for long-term conservation.</a:t>
            </a:r>
          </a:p>
        </p:txBody>
      </p:sp>
    </p:spTree>
    <p:extLst>
      <p:ext uri="{BB962C8B-B14F-4D97-AF65-F5344CB8AC3E}">
        <p14:creationId xmlns:p14="http://schemas.microsoft.com/office/powerpoint/2010/main" val="130202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60143" y="1016493"/>
            <a:ext cx="10712151" cy="5841507"/>
          </a:xfrm>
        </p:spPr>
        <p:txBody>
          <a:bodyPr>
            <a:normAutofit/>
          </a:bodyPr>
          <a:lstStyle/>
          <a:p>
            <a:r>
              <a:rPr lang="en-US" sz="3200" b="1" u="sng" dirty="0">
                <a:latin typeface="BankGothic Lt BT" panose="020B0607020203060204" pitchFamily="34" charset="0"/>
              </a:rPr>
              <a:t>CONCLUSION</a:t>
            </a:r>
            <a:r>
              <a:rPr lang="en-US" sz="3200" b="1" dirty="0"/>
              <a:t> </a:t>
            </a:r>
            <a:r>
              <a:rPr lang="en-US" sz="4000" b="1" dirty="0"/>
              <a:t>:</a:t>
            </a:r>
          </a:p>
          <a:p>
            <a:r>
              <a:rPr lang="en-US" sz="3200" dirty="0">
                <a:latin typeface="Georgia" panose="02040502050405020303" pitchFamily="18" charset="0"/>
              </a:rPr>
              <a:t>While using the machine learning algorithms in connection with images captured by satellites and drones, Al-enabled technologies predict weather conditions, analyze crop sustainability and evaluate farms for the presence of diseases or pests and poor plant nutrition on farms with data like temperature, precipitation.</a:t>
            </a:r>
          </a:p>
        </p:txBody>
      </p:sp>
    </p:spTree>
    <p:extLst>
      <p:ext uri="{BB962C8B-B14F-4D97-AF65-F5344CB8AC3E}">
        <p14:creationId xmlns:p14="http://schemas.microsoft.com/office/powerpoint/2010/main" val="237058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60143" y="1016493"/>
            <a:ext cx="10712151" cy="5841507"/>
          </a:xfrm>
        </p:spPr>
        <p:txBody>
          <a:bodyPr>
            <a:normAutofit/>
          </a:bodyPr>
          <a:lstStyle/>
          <a:p>
            <a:endParaRPr lang="en-US" sz="3200" dirty="0">
              <a:latin typeface="Georgia" panose="02040502050405020303" pitchFamily="18" charset="0"/>
            </a:endParaRPr>
          </a:p>
          <a:p>
            <a:endParaRPr lang="en-US" sz="3200" dirty="0">
              <a:latin typeface="Georgia" panose="02040502050405020303" pitchFamily="18" charset="0"/>
            </a:endParaRPr>
          </a:p>
          <a:p>
            <a:endParaRPr lang="en-US" sz="3200" dirty="0">
              <a:latin typeface="Georgia" panose="02040502050405020303" pitchFamily="18" charset="0"/>
            </a:endParaRPr>
          </a:p>
          <a:p>
            <a:r>
              <a:rPr lang="en-US" sz="3200" dirty="0">
                <a:latin typeface="Georgia" panose="02040502050405020303" pitchFamily="18" charset="0"/>
              </a:rPr>
              <a:t>                                      </a:t>
            </a:r>
            <a:r>
              <a:rPr lang="en-US" sz="4000" dirty="0">
                <a:latin typeface="BankGothic Md BT" panose="020B0807020203060204" pitchFamily="34" charset="0"/>
              </a:rPr>
              <a:t>THANK YOU</a:t>
            </a:r>
          </a:p>
        </p:txBody>
      </p:sp>
    </p:spTree>
    <p:extLst>
      <p:ext uri="{BB962C8B-B14F-4D97-AF65-F5344CB8AC3E}">
        <p14:creationId xmlns:p14="http://schemas.microsoft.com/office/powerpoint/2010/main" val="423069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00 - INTERNAL SERVER ERROR | Nature hd, Nature, Life">
            <a:extLst>
              <a:ext uri="{FF2B5EF4-FFF2-40B4-BE49-F238E27FC236}">
                <a16:creationId xmlns:a16="http://schemas.microsoft.com/office/drawing/2014/main" id="{44DD389D-DF03-4890-9016-F724C08C3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18203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77030BD-ECF7-4811-99CC-479DD3D18FE7}"/>
              </a:ext>
            </a:extLst>
          </p:cNvPr>
          <p:cNvSpPr>
            <a:spLocks noGrp="1"/>
          </p:cNvSpPr>
          <p:nvPr>
            <p:ph idx="1"/>
          </p:nvPr>
        </p:nvSpPr>
        <p:spPr>
          <a:xfrm>
            <a:off x="5616606" y="292963"/>
            <a:ext cx="6483658" cy="5814874"/>
          </a:xfrm>
        </p:spPr>
        <p:txBody>
          <a:bodyPr>
            <a:normAutofit fontScale="92500" lnSpcReduction="10000"/>
          </a:bodyPr>
          <a:lstStyle/>
          <a:p>
            <a:endParaRPr lang="en-US" sz="3600" b="1" dirty="0">
              <a:solidFill>
                <a:schemeClr val="bg1"/>
              </a:solidFill>
            </a:endParaRPr>
          </a:p>
          <a:p>
            <a:r>
              <a:rPr lang="en-US" sz="3600" b="1" dirty="0">
                <a:solidFill>
                  <a:schemeClr val="bg1"/>
                </a:solidFill>
                <a:latin typeface="BankGothic Lt BT" panose="020B0607020203060204" pitchFamily="34" charset="0"/>
              </a:rPr>
              <a:t>INDEX </a:t>
            </a:r>
            <a:r>
              <a:rPr lang="en-US" sz="4800" b="1" dirty="0">
                <a:solidFill>
                  <a:schemeClr val="bg1"/>
                </a:solidFill>
                <a:latin typeface="BankGothic Lt BT" panose="020B0607020203060204" pitchFamily="34" charset="0"/>
              </a:rPr>
              <a:t>:</a:t>
            </a:r>
          </a:p>
          <a:p>
            <a:r>
              <a:rPr lang="en-US" sz="3200" b="1" dirty="0">
                <a:solidFill>
                  <a:schemeClr val="bg1"/>
                </a:solidFill>
                <a:latin typeface="BankGothic Lt BT" panose="020B0607020203060204" pitchFamily="34" charset="0"/>
              </a:rPr>
              <a:t>1.INTRODUCTION</a:t>
            </a:r>
          </a:p>
          <a:p>
            <a:r>
              <a:rPr lang="en-US" sz="3200" b="1" dirty="0">
                <a:solidFill>
                  <a:schemeClr val="bg1"/>
                </a:solidFill>
                <a:latin typeface="BankGothic Lt BT" panose="020B0607020203060204" pitchFamily="34" charset="0"/>
              </a:rPr>
              <a:t>2.PURPOSE</a:t>
            </a:r>
          </a:p>
          <a:p>
            <a:r>
              <a:rPr lang="en-US" sz="3200" b="1" dirty="0">
                <a:solidFill>
                  <a:schemeClr val="bg1"/>
                </a:solidFill>
                <a:latin typeface="BankGothic Lt BT" panose="020B0607020203060204" pitchFamily="34" charset="0"/>
              </a:rPr>
              <a:t>3.TRAINING AND MACHINE</a:t>
            </a:r>
          </a:p>
          <a:p>
            <a:r>
              <a:rPr lang="en-US" sz="3200" b="1" dirty="0">
                <a:solidFill>
                  <a:schemeClr val="bg1"/>
                </a:solidFill>
                <a:latin typeface="BankGothic Lt BT" panose="020B0607020203060204" pitchFamily="34" charset="0"/>
              </a:rPr>
              <a:t>4.TESTING</a:t>
            </a:r>
          </a:p>
          <a:p>
            <a:r>
              <a:rPr lang="en-US" sz="3200" b="1" dirty="0">
                <a:solidFill>
                  <a:schemeClr val="bg1"/>
                </a:solidFill>
                <a:latin typeface="BankGothic Lt BT" panose="020B0607020203060204" pitchFamily="34" charset="0"/>
              </a:rPr>
              <a:t>5.APPLICATIONS</a:t>
            </a:r>
          </a:p>
          <a:p>
            <a:r>
              <a:rPr lang="en-US" sz="3200" b="1" dirty="0">
                <a:solidFill>
                  <a:schemeClr val="bg1"/>
                </a:solidFill>
                <a:latin typeface="BankGothic Lt BT" panose="020B0607020203060204" pitchFamily="34" charset="0"/>
              </a:rPr>
              <a:t>6.ADVANTAGES AND     DISADVANTAGES</a:t>
            </a:r>
          </a:p>
          <a:p>
            <a:r>
              <a:rPr lang="en-US" sz="3200" b="1" dirty="0">
                <a:solidFill>
                  <a:schemeClr val="bg1"/>
                </a:solidFill>
                <a:latin typeface="BankGothic Lt BT" panose="020B0607020203060204" pitchFamily="34" charset="0"/>
              </a:rPr>
              <a:t>7.CONCLUSION</a:t>
            </a:r>
            <a:endParaRPr lang="en-IN" sz="3200" b="1" dirty="0">
              <a:solidFill>
                <a:schemeClr val="bg1"/>
              </a:solidFill>
              <a:latin typeface="BankGothic Lt BT" panose="020B0607020203060204" pitchFamily="34" charset="0"/>
            </a:endParaRPr>
          </a:p>
        </p:txBody>
      </p:sp>
    </p:spTree>
    <p:extLst>
      <p:ext uri="{BB962C8B-B14F-4D97-AF65-F5344CB8AC3E}">
        <p14:creationId xmlns:p14="http://schemas.microsoft.com/office/powerpoint/2010/main" val="370395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77899" y="261891"/>
            <a:ext cx="10712151" cy="6156664"/>
          </a:xfrm>
        </p:spPr>
        <p:txBody>
          <a:bodyPr>
            <a:normAutofit lnSpcReduction="10000"/>
          </a:bodyPr>
          <a:lstStyle/>
          <a:p>
            <a:r>
              <a:rPr lang="en-US" sz="3900" b="1" u="sng" dirty="0">
                <a:latin typeface="BankGothic Lt BT" panose="020B0607020203060204" pitchFamily="34" charset="0"/>
              </a:rPr>
              <a:t>INTRODUCTION</a:t>
            </a:r>
            <a:r>
              <a:rPr lang="en-US" sz="3900" b="1" dirty="0"/>
              <a:t> </a:t>
            </a:r>
            <a:r>
              <a:rPr lang="en-US" sz="4800" b="1" dirty="0"/>
              <a:t>:</a:t>
            </a:r>
          </a:p>
          <a:p>
            <a:r>
              <a:rPr lang="en-US" sz="3200" b="0" i="0" dirty="0">
                <a:solidFill>
                  <a:srgbClr val="333333"/>
                </a:solidFill>
                <a:effectLst/>
                <a:latin typeface="Georgia" panose="02040502050405020303" pitchFamily="18" charset="0"/>
              </a:rPr>
              <a:t>The consumption of wild edible plants is an ancient phenomenon which predates agriculture . These plants offer various benefits and opportunities to communities; for example, they enable communities to cope with food scarcity . This is also known as ecosystem-based adaptation . They hold great cultural significance to dependent communities . In addition, wild edible plants increase the nutritional quality of rural diets for instance, micronutrients (vitamins and minerals) which are sometimes superior to those of domesticated varieties . Some of them also contain genes that can be sought to improve the productivity of cultivars . </a:t>
            </a:r>
            <a:endParaRPr lang="en-US" sz="3200" b="1" dirty="0"/>
          </a:p>
        </p:txBody>
      </p:sp>
    </p:spTree>
    <p:extLst>
      <p:ext uri="{BB962C8B-B14F-4D97-AF65-F5344CB8AC3E}">
        <p14:creationId xmlns:p14="http://schemas.microsoft.com/office/powerpoint/2010/main" val="242867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77899" y="261891"/>
            <a:ext cx="10712151" cy="6156664"/>
          </a:xfrm>
        </p:spPr>
        <p:txBody>
          <a:bodyPr>
            <a:normAutofit/>
          </a:bodyPr>
          <a:lstStyle/>
          <a:p>
            <a:endParaRPr lang="en-US" sz="3200" b="0" i="0" dirty="0">
              <a:solidFill>
                <a:srgbClr val="333333"/>
              </a:solidFill>
              <a:effectLst/>
              <a:latin typeface="Georgia" panose="02040502050405020303" pitchFamily="18" charset="0"/>
            </a:endParaRPr>
          </a:p>
          <a:p>
            <a:r>
              <a:rPr lang="en-US" sz="3200" b="0" i="0" dirty="0">
                <a:solidFill>
                  <a:srgbClr val="333333"/>
                </a:solidFill>
                <a:effectLst/>
                <a:latin typeface="Georgia" panose="02040502050405020303" pitchFamily="18" charset="0"/>
              </a:rPr>
              <a:t>The selection of plants for ethnobotanical use is anchored in a theory. The theories include among others the optimal foraging theory  and theory of non-random plant selection . The former predicts that foraging organisms will balance the effort it took to search for and eat that food. In so doing, individuals will place high value on plants that yield more benefit per unit of foraging/processing time; as abundance of plants with higher value increases, plants with lower value will no longer be used and individuals should have a quantitative threshold to decide when a specific plant should be included or excluded.</a:t>
            </a:r>
            <a:endParaRPr lang="en-IN" sz="3200" dirty="0"/>
          </a:p>
          <a:p>
            <a:endParaRPr lang="en-US" sz="3200" b="1" dirty="0"/>
          </a:p>
        </p:txBody>
      </p:sp>
    </p:spTree>
    <p:extLst>
      <p:ext uri="{BB962C8B-B14F-4D97-AF65-F5344CB8AC3E}">
        <p14:creationId xmlns:p14="http://schemas.microsoft.com/office/powerpoint/2010/main" val="331778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77899" y="261891"/>
            <a:ext cx="10712151" cy="6156664"/>
          </a:xfrm>
        </p:spPr>
        <p:txBody>
          <a:bodyPr>
            <a:normAutofit/>
          </a:bodyPr>
          <a:lstStyle/>
          <a:p>
            <a:r>
              <a:rPr lang="en-US" sz="3600" b="1" u="sng" dirty="0">
                <a:latin typeface="BankGothic Lt BT" panose="020B0607020203060204" pitchFamily="34" charset="0"/>
              </a:rPr>
              <a:t>PURPOSE</a:t>
            </a:r>
            <a:r>
              <a:rPr lang="en-US" sz="3600" b="1" dirty="0"/>
              <a:t> </a:t>
            </a:r>
            <a:r>
              <a:rPr lang="en-US" sz="4000" b="1" dirty="0"/>
              <a:t>:</a:t>
            </a:r>
          </a:p>
          <a:p>
            <a:r>
              <a:rPr lang="en-US" sz="3200" b="0" i="0" dirty="0">
                <a:solidFill>
                  <a:srgbClr val="212529"/>
                </a:solidFill>
                <a:effectLst/>
                <a:latin typeface="Georgia" panose="02040502050405020303" pitchFamily="18" charset="0"/>
              </a:rPr>
              <a:t>There are over 20,000 species of edible plants in the world yet fewer than 20 species now provide 90% of our food. However, there are hundreds of less well known edible plants from all around the world which are both delicious and nutritious.</a:t>
            </a:r>
            <a:endParaRPr lang="en-IN" sz="3200" b="1" dirty="0">
              <a:latin typeface="Georgia" panose="02040502050405020303" pitchFamily="18" charset="0"/>
            </a:endParaRPr>
          </a:p>
          <a:p>
            <a:endParaRPr lang="en-US" sz="3200" b="1" dirty="0"/>
          </a:p>
          <a:p>
            <a:endParaRPr lang="en-US" sz="3200" b="1" dirty="0"/>
          </a:p>
        </p:txBody>
      </p:sp>
      <p:pic>
        <p:nvPicPr>
          <p:cNvPr id="2" name="Picture 1">
            <a:extLst>
              <a:ext uri="{FF2B5EF4-FFF2-40B4-BE49-F238E27FC236}">
                <a16:creationId xmlns:a16="http://schemas.microsoft.com/office/drawing/2014/main" id="{95828A51-C233-4B7E-9EB5-6F7F8B62CC1E}"/>
              </a:ext>
            </a:extLst>
          </p:cNvPr>
          <p:cNvPicPr>
            <a:picLocks noChangeAspect="1"/>
          </p:cNvPicPr>
          <p:nvPr/>
        </p:nvPicPr>
        <p:blipFill>
          <a:blip r:embed="rId3"/>
          <a:stretch>
            <a:fillRect/>
          </a:stretch>
        </p:blipFill>
        <p:spPr>
          <a:xfrm>
            <a:off x="5945850" y="3200474"/>
            <a:ext cx="5444200" cy="3084843"/>
          </a:xfrm>
          <a:prstGeom prst="rect">
            <a:avLst/>
          </a:prstGeom>
        </p:spPr>
      </p:pic>
    </p:spTree>
    <p:extLst>
      <p:ext uri="{BB962C8B-B14F-4D97-AF65-F5344CB8AC3E}">
        <p14:creationId xmlns:p14="http://schemas.microsoft.com/office/powerpoint/2010/main" val="48524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77899" y="261891"/>
            <a:ext cx="10712151" cy="6156664"/>
          </a:xfrm>
        </p:spPr>
        <p:txBody>
          <a:bodyPr>
            <a:normAutofit/>
          </a:bodyPr>
          <a:lstStyle/>
          <a:p>
            <a:r>
              <a:rPr lang="en-US" sz="3200" b="1" u="sng" dirty="0">
                <a:latin typeface="BankGothic Lt BT" panose="020B0607020203060204" pitchFamily="34" charset="0"/>
              </a:rPr>
              <a:t>TRAINING AND MACHINE </a:t>
            </a:r>
            <a:r>
              <a:rPr lang="en-US" sz="4000" b="1" u="sng" dirty="0"/>
              <a:t>:</a:t>
            </a:r>
          </a:p>
          <a:p>
            <a:r>
              <a:rPr lang="en-US" sz="3500" dirty="0">
                <a:latin typeface="Georgia" panose="02040502050405020303" pitchFamily="18" charset="0"/>
              </a:rPr>
              <a:t>1.</a:t>
            </a:r>
            <a:r>
              <a:rPr lang="en-US" sz="3200" dirty="0">
                <a:latin typeface="Georgia" panose="02040502050405020303" pitchFamily="18" charset="0"/>
              </a:rPr>
              <a:t>We have used Python which is a statistical mathematical programming language like R instead of MATLAB.</a:t>
            </a:r>
          </a:p>
          <a:p>
            <a:r>
              <a:rPr lang="en-US" sz="3200" dirty="0">
                <a:latin typeface="Georgia" panose="02040502050405020303" pitchFamily="18" charset="0"/>
              </a:rPr>
              <a:t>2.Import image Data generator and configure it.</a:t>
            </a:r>
          </a:p>
          <a:p>
            <a:r>
              <a:rPr lang="en-US" sz="3200" dirty="0">
                <a:latin typeface="Georgia" panose="02040502050405020303" pitchFamily="18" charset="0"/>
              </a:rPr>
              <a:t>3.Apply image Data generator functionality to train and test set.</a:t>
            </a:r>
          </a:p>
          <a:p>
            <a:r>
              <a:rPr lang="en-US" sz="3200" dirty="0">
                <a:latin typeface="Georgia" panose="02040502050405020303" pitchFamily="18" charset="0"/>
              </a:rPr>
              <a:t>4.Import required model building.</a:t>
            </a:r>
          </a:p>
          <a:p>
            <a:r>
              <a:rPr lang="en-US" sz="3200" dirty="0">
                <a:latin typeface="Georgia" panose="02040502050405020303" pitchFamily="18" charset="0"/>
              </a:rPr>
              <a:t>5.libraries initialize the model, add convolution layers, pooling layer, flatten layer and dense layer.</a:t>
            </a:r>
          </a:p>
          <a:p>
            <a:r>
              <a:rPr lang="en-US" sz="3200" dirty="0">
                <a:latin typeface="Georgia" panose="02040502050405020303" pitchFamily="18" charset="0"/>
              </a:rPr>
              <a:t>6.Compile the model fit and save the model.</a:t>
            </a:r>
          </a:p>
          <a:p>
            <a:endParaRPr lang="en-US" sz="3200" b="1" dirty="0"/>
          </a:p>
        </p:txBody>
      </p:sp>
    </p:spTree>
    <p:extLst>
      <p:ext uri="{BB962C8B-B14F-4D97-AF65-F5344CB8AC3E}">
        <p14:creationId xmlns:p14="http://schemas.microsoft.com/office/powerpoint/2010/main" val="155862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677899" y="261891"/>
            <a:ext cx="10712151" cy="6156664"/>
          </a:xfrm>
        </p:spPr>
        <p:txBody>
          <a:bodyPr>
            <a:normAutofit/>
          </a:bodyPr>
          <a:lstStyle/>
          <a:p>
            <a:endParaRPr lang="en-US" sz="3200" b="1" dirty="0"/>
          </a:p>
          <a:p>
            <a:r>
              <a:rPr lang="en-US" sz="3200" b="1" u="sng" dirty="0">
                <a:latin typeface="BankGothic Lt BT" panose="020B0607020203060204" pitchFamily="34" charset="0"/>
              </a:rPr>
              <a:t>TESTING</a:t>
            </a:r>
            <a:r>
              <a:rPr lang="en-US" sz="3200" b="1" dirty="0"/>
              <a:t> </a:t>
            </a:r>
            <a:r>
              <a:rPr lang="en-US" sz="4000" b="1" dirty="0"/>
              <a:t>:</a:t>
            </a:r>
          </a:p>
          <a:p>
            <a:endParaRPr lang="en-US" sz="3200" dirty="0"/>
          </a:p>
          <a:p>
            <a:r>
              <a:rPr lang="en-US" sz="3200" dirty="0">
                <a:latin typeface="Georgia" panose="02040502050405020303" pitchFamily="18" charset="0"/>
              </a:rPr>
              <a:t>1.The model is tested and saved to do predictions.</a:t>
            </a:r>
          </a:p>
          <a:p>
            <a:r>
              <a:rPr lang="en-US" sz="3200" dirty="0">
                <a:latin typeface="Georgia" panose="02040502050405020303" pitchFamily="18" charset="0"/>
              </a:rPr>
              <a:t>2.Load model is used to load our saved model h5file.</a:t>
            </a:r>
          </a:p>
          <a:p>
            <a:r>
              <a:rPr lang="en-US" sz="3200" dirty="0">
                <a:latin typeface="Georgia" panose="02040502050405020303" pitchFamily="18" charset="0"/>
              </a:rPr>
              <a:t>3.Taking an image as input and checking the results.</a:t>
            </a:r>
          </a:p>
          <a:p>
            <a:r>
              <a:rPr lang="en-US" sz="3200" dirty="0">
                <a:latin typeface="Georgia" panose="02040502050405020303" pitchFamily="18" charset="0"/>
              </a:rPr>
              <a:t>4.By using the model we are predicting the output for the given input image.</a:t>
            </a:r>
          </a:p>
          <a:p>
            <a:r>
              <a:rPr lang="en-US" sz="3200" dirty="0">
                <a:latin typeface="Georgia" panose="02040502050405020303" pitchFamily="18" charset="0"/>
              </a:rPr>
              <a:t>5.The predicted class index name will be printed.</a:t>
            </a:r>
          </a:p>
        </p:txBody>
      </p:sp>
    </p:spTree>
    <p:extLst>
      <p:ext uri="{BB962C8B-B14F-4D97-AF65-F5344CB8AC3E}">
        <p14:creationId xmlns:p14="http://schemas.microsoft.com/office/powerpoint/2010/main" val="328070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739924" y="483833"/>
            <a:ext cx="10712151" cy="6059010"/>
          </a:xfrm>
        </p:spPr>
        <p:txBody>
          <a:bodyPr>
            <a:normAutofit/>
          </a:bodyPr>
          <a:lstStyle/>
          <a:p>
            <a:r>
              <a:rPr lang="en-US" sz="3200" b="1" u="sng" dirty="0">
                <a:latin typeface="BankGothic Lt BT" panose="020B0607020203060204" pitchFamily="34" charset="0"/>
              </a:rPr>
              <a:t>APPLICATIONS</a:t>
            </a:r>
            <a:r>
              <a:rPr lang="en-US" sz="3200" b="1" dirty="0"/>
              <a:t> </a:t>
            </a:r>
            <a:r>
              <a:rPr lang="en-US" sz="4000" b="1" dirty="0"/>
              <a:t>:</a:t>
            </a:r>
          </a:p>
          <a:p>
            <a:r>
              <a:rPr lang="en-US" sz="3500" dirty="0">
                <a:latin typeface="Georgia" panose="02040502050405020303" pitchFamily="18" charset="0"/>
              </a:rPr>
              <a:t>1.The main application of this model is to predict the provided image of wild plant is edible or not. It is well trained so that it will predict the correct data.</a:t>
            </a:r>
          </a:p>
          <a:p>
            <a:r>
              <a:rPr lang="en-US" sz="3500" dirty="0">
                <a:latin typeface="Georgia" panose="02040502050405020303" pitchFamily="18" charset="0"/>
              </a:rPr>
              <a:t>2.we will be building a web application that is integrated to the model we built.</a:t>
            </a:r>
          </a:p>
          <a:p>
            <a:r>
              <a:rPr lang="en-US" sz="3500" dirty="0">
                <a:latin typeface="Georgia" panose="02040502050405020303" pitchFamily="18" charset="0"/>
              </a:rPr>
              <a:t>3.DA UI is provided for the uses where he has uploads an image. The uploaded image is given to the saved mode. 4.prediction is showcased on the UI.</a:t>
            </a:r>
          </a:p>
        </p:txBody>
      </p:sp>
    </p:spTree>
    <p:extLst>
      <p:ext uri="{BB962C8B-B14F-4D97-AF65-F5344CB8AC3E}">
        <p14:creationId xmlns:p14="http://schemas.microsoft.com/office/powerpoint/2010/main" val="96808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abstract white polygon background 2145864 Vector Art at Vecteezy">
            <a:extLst>
              <a:ext uri="{FF2B5EF4-FFF2-40B4-BE49-F238E27FC236}">
                <a16:creationId xmlns:a16="http://schemas.microsoft.com/office/drawing/2014/main" id="{579AD05A-60A3-4FF4-9087-F52E471F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6"/>
            <a:ext cx="12192000" cy="69556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0C16694-6AE4-4FA8-A55D-2110199CEB65}"/>
              </a:ext>
            </a:extLst>
          </p:cNvPr>
          <p:cNvSpPr>
            <a:spLocks noGrp="1"/>
          </p:cNvSpPr>
          <p:nvPr>
            <p:ph idx="1"/>
          </p:nvPr>
        </p:nvSpPr>
        <p:spPr>
          <a:xfrm>
            <a:off x="739924" y="821185"/>
            <a:ext cx="10712151" cy="6156664"/>
          </a:xfrm>
        </p:spPr>
        <p:txBody>
          <a:bodyPr>
            <a:normAutofit/>
          </a:bodyPr>
          <a:lstStyle/>
          <a:p>
            <a:r>
              <a:rPr lang="en-US" sz="3200" b="1" u="sng" dirty="0">
                <a:latin typeface="BankGothic Lt BT" panose="020B0607020203060204" pitchFamily="34" charset="0"/>
              </a:rPr>
              <a:t>ADVANTAGES AND DISADVANTAGES</a:t>
            </a:r>
          </a:p>
          <a:p>
            <a:r>
              <a:rPr lang="en-US" sz="3200" b="1" u="sng" dirty="0">
                <a:latin typeface="BankGothic Lt BT" panose="020B0607020203060204" pitchFamily="34" charset="0"/>
              </a:rPr>
              <a:t>ADVANTAGES</a:t>
            </a:r>
            <a:r>
              <a:rPr lang="en-US" sz="3200" b="1" dirty="0"/>
              <a:t> </a:t>
            </a:r>
            <a:r>
              <a:rPr lang="en-US" sz="4000" b="1" dirty="0"/>
              <a:t>:</a:t>
            </a:r>
          </a:p>
          <a:p>
            <a:r>
              <a:rPr lang="en-US" sz="3200" dirty="0">
                <a:latin typeface="Georgia" panose="02040502050405020303" pitchFamily="18" charset="0"/>
              </a:rPr>
              <a:t>1.Suitable for species with recalcitrant and intermediate seeds.</a:t>
            </a:r>
          </a:p>
          <a:p>
            <a:r>
              <a:rPr lang="en-US" sz="3200" dirty="0">
                <a:latin typeface="Georgia" panose="02040502050405020303" pitchFamily="18" charset="0"/>
              </a:rPr>
              <a:t>2.Convenient for characterization and evaluation.</a:t>
            </a:r>
          </a:p>
          <a:p>
            <a:r>
              <a:rPr lang="en-US" sz="3200" dirty="0">
                <a:latin typeface="Georgia" panose="02040502050405020303" pitchFamily="18" charset="0"/>
              </a:rPr>
              <a:t>3.Easily accessible for use.</a:t>
            </a:r>
          </a:p>
          <a:p>
            <a:r>
              <a:rPr lang="en-US" sz="3200" dirty="0">
                <a:latin typeface="Georgia" panose="02040502050405020303" pitchFamily="18" charset="0"/>
              </a:rPr>
              <a:t>4.Allow for conservation of particular genotypes.</a:t>
            </a:r>
          </a:p>
          <a:p>
            <a:r>
              <a:rPr lang="en-US" sz="3200" dirty="0">
                <a:latin typeface="Georgia" panose="02040502050405020303" pitchFamily="18" charset="0"/>
              </a:rPr>
              <a:t>5.Possible to combine conservation and research/observation.</a:t>
            </a:r>
          </a:p>
        </p:txBody>
      </p:sp>
    </p:spTree>
    <p:extLst>
      <p:ext uri="{BB962C8B-B14F-4D97-AF65-F5344CB8AC3E}">
        <p14:creationId xmlns:p14="http://schemas.microsoft.com/office/powerpoint/2010/main" val="2153194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704</TotalTime>
  <Words>718</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BankGothic Lt BT</vt:lpstr>
      <vt:lpstr>BankGothic Md BT</vt:lpstr>
      <vt:lpstr>Georgia</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DEGOJU</dc:creator>
  <cp:lastModifiedBy>RANJITH DEGOJU</cp:lastModifiedBy>
  <cp:revision>49</cp:revision>
  <dcterms:created xsi:type="dcterms:W3CDTF">2021-06-04T08:44:48Z</dcterms:created>
  <dcterms:modified xsi:type="dcterms:W3CDTF">2021-06-08T08:12:16Z</dcterms:modified>
</cp:coreProperties>
</file>