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8" r:id="rId5"/>
    <p:sldId id="269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ka gali" initials="hg" lastIdx="1" clrIdx="0">
    <p:extLst>
      <p:ext uri="{19B8F6BF-5375-455C-9EA6-DF929625EA0E}">
        <p15:presenceInfo xmlns:p15="http://schemas.microsoft.com/office/powerpoint/2012/main" userId="2cec2d1bb790cb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2CF9-3D29-4BAE-B25B-29E7B4EDB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D5C11-DBFD-4283-B84E-120D8AB12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002E-159D-4293-A5A3-50FD860A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AE8F-FE54-472D-891F-C2BEBBE2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122B-5625-4812-B9D1-490BBDE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F165-6229-41EF-B605-00BFE5D0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BDF97-852E-45FA-8DE8-A73A9BB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1223-600F-4C83-B380-39943982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FF85-3C51-4BE0-AD54-6A35EA87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5DD2-035F-47A0-B155-A34DEDEA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A29FB-A608-4A86-98E0-9520E24FE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67BD-17D6-4C27-8EED-B8D447FDD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1E72-2049-4DEF-B5AB-2FA4F5B3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F013-61ED-4D26-9B6D-8F9C3A12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5E7-2D25-41F4-B230-EC3490D1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607-F8FB-4E76-ADF1-C328B08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8981-6A39-4543-B8EE-C35BFC0B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DC2D-12DA-4F40-AC12-502DB78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B5D57-1BD9-43C0-AEC8-7F59D147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E7BB-A1F9-4752-9038-30D7FA74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75B9-389D-4643-B374-3678C08F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BF9A-543D-4870-9F0E-9B3423DB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2771-1F70-4373-B83B-94F08435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FC5F-4E80-4980-971A-F301DB99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959B-03D8-4818-9E52-B94BB8F0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6BB-EAAD-4C22-916C-02F8D32B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7083-3D63-478D-9FE4-A0B9B3259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F80B-1E82-44CC-A13E-E7C48361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F949-78C1-4B5F-925E-B9613D74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8BBA-3F2B-4A97-B215-D8468DC2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EFAD-955B-43DF-B7C1-E8FE4B5F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5F1F-8FA6-4161-8566-21F23658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4F2B8-DBAF-4EC8-AEC1-581C398F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F512-E9FF-4668-A4A5-01F3E61F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17E63-D533-4407-B15A-1B113138D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00DFF-993C-494F-955B-176DEC837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F0BF4-2063-4AB5-A948-E7A8522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24F1-8C10-4138-86D2-79B4DED3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20EA5-00A3-45FE-86D1-86A62654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5DBD-40A0-4485-BB7A-D86CB862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6D2F2-2388-4443-8267-BAD728D9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4FD49-BF3D-4431-85DE-13AC6579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8687-29CC-4A20-BC71-4A7E399D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CC546-AEA8-4509-8702-A03E6C53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6F10D-6E12-430F-888F-5EA2E94E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1F324-7B7D-4278-8133-37990E63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0D20-505E-4C2A-B1AC-E9E13B3B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A32A-EACD-4318-8FF8-10F7CF39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58B6C-52A6-4D56-9936-32AA02A2A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E22D7-EED2-4919-ACDC-95860D0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5736D-A04E-4388-859E-CE1788F0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0347-4DF0-40B6-A6C1-1B1B17C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6813-5F74-4262-904A-9E0413FE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F10C9-0C4F-4ADF-B1C8-4D40FFAC3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AA128-BCBB-42FE-80AD-65EEE22E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303F-8625-431E-8C55-31BAD08F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928E-E423-42E9-AB7C-F90FD55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3195F-FD6B-4AEA-95A1-EF7478D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6F2F4-F21A-4684-91F4-C221F75F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A0E3E-E695-41C4-8527-8182F032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5CCF-3B1A-4FCF-96EB-54760181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9178-6A9E-4270-8185-DEB3E098A8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EE6F-086B-4819-B8C8-9626749F7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759C-4157-4E02-8F88-7C228ED2E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AA83-DB80-4A9A-B5DC-991AA14A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FC99-3946-4FA8-8A45-B371F34C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98475"/>
            <a:ext cx="5331654" cy="5500468"/>
          </a:xfrm>
          <a:solidFill>
            <a:schemeClr val="accent1">
              <a:lumMod val="75000"/>
              <a:alpha val="8000"/>
            </a:schemeClr>
          </a:solidFill>
          <a:ln>
            <a:noFill/>
          </a:ln>
          <a:effectLst>
            <a:reflection endPos="0" dist="50800" dir="5400000" sy="-100000" algn="bl" rotWithShape="0"/>
            <a:softEdge rad="165100"/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Britannic Bold" panose="020B0903060703020204" pitchFamily="34" charset="0"/>
              </a:rPr>
              <a:t>Health  Insurance-Premium-Prediction Using IBM Auto AI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D70FE-B00D-4B10-8C7E-772BC19D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21" y="146308"/>
            <a:ext cx="2503146" cy="261095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softEdge rad="127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B56DF-0DBB-4ACD-B16B-4C9BE949F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28" y="146308"/>
            <a:ext cx="4230455" cy="2391127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softEdge rad="1651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332F-6DAC-4562-A6C1-B712987B9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" y="5222626"/>
            <a:ext cx="3151945" cy="1475482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E1616-9454-4205-8B61-687058303720}"/>
              </a:ext>
            </a:extLst>
          </p:cNvPr>
          <p:cNvSpPr/>
          <p:nvPr/>
        </p:nvSpPr>
        <p:spPr>
          <a:xfrm>
            <a:off x="7935715" y="2926080"/>
            <a:ext cx="3937416" cy="3416320"/>
          </a:xfrm>
          <a:prstGeom prst="rect">
            <a:avLst/>
          </a:prstGeom>
          <a:solidFill>
            <a:schemeClr val="accent1">
              <a:lumMod val="50000"/>
              <a:alpha val="54000"/>
            </a:schemeClr>
          </a:solidFill>
          <a:effectLst>
            <a:softEdge rad="381000"/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TEAM - 02</a:t>
            </a:r>
            <a:b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</a:t>
            </a:r>
            <a:r>
              <a:rPr lang="en-US" sz="36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Ch.Sanjana</a:t>
            </a:r>
            <a:b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</a:t>
            </a:r>
            <a:r>
              <a:rPr lang="en-US" sz="36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D.Ashish</a:t>
            </a:r>
            <a:b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</a:t>
            </a:r>
            <a:r>
              <a:rPr lang="en-US" sz="36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C.Tharun</a:t>
            </a:r>
            <a:b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</a:t>
            </a:r>
            <a:r>
              <a:rPr lang="en-US" sz="36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D.Sravani</a:t>
            </a:r>
            <a:b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</a:t>
            </a:r>
            <a:r>
              <a:rPr lang="en-US" sz="36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G.Harika</a:t>
            </a:r>
            <a:endParaRPr lang="en-US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E9CB0-7493-4DBA-BE8B-DC2FF95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35" y="203981"/>
            <a:ext cx="5997527" cy="12379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INTROCDUCTION</a:t>
            </a:r>
            <a:r>
              <a:rPr lang="en-US" sz="4000" dirty="0">
                <a:latin typeface="Britannic Bold" panose="020B0903060703020204" pitchFamily="34" charset="0"/>
              </a:rPr>
              <a:t> TO AI IN HEALTH CARE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A09B-C155-4F97-9FF6-70006F148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41938"/>
            <a:ext cx="5879124" cy="4382087"/>
          </a:xfrm>
          <a:solidFill>
            <a:schemeClr val="accent1">
              <a:lumMod val="75000"/>
              <a:alpha val="20000"/>
            </a:schemeClr>
          </a:solidFill>
          <a:effectLst>
            <a:softEdge rad="330200"/>
          </a:effectLst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Arial Narrow" panose="020B0606020202030204" pitchFamily="34" charset="0"/>
              </a:rPr>
              <a:t>AI increases the ability for healthcare professionals to better understand the day to day patterns and needs of the people they care for better feedback  guidance and support.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Arial Narrow" panose="020B0606020202030204" pitchFamily="34" charset="0"/>
              </a:rPr>
              <a:t> AI is already being used to detect diseases such as cancers at a very early stage.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Arial Narrow" panose="020B0606020202030204" pitchFamily="34" charset="0"/>
              </a:rPr>
              <a:t>Technology applications and apps encourage healthier behavior in individuals and help with proactive management of healthy lifestyle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F90CDF-6324-4CDE-BF8C-4CD2DEBDFB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93" r="2593"/>
          <a:stretch>
            <a:fillRect/>
          </a:stretch>
        </p:blipFill>
        <p:spPr>
          <a:xfrm>
            <a:off x="5879124" y="822959"/>
            <a:ext cx="6172200" cy="5865813"/>
          </a:xfrm>
          <a:prstGeom prst="rect">
            <a:avLst/>
          </a:prstGeom>
          <a:effectLst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19409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1C47-F563-488F-879A-25A93CD0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1"/>
            <a:ext cx="8491105" cy="8953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                </a:t>
            </a:r>
            <a:r>
              <a:rPr lang="en-US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DATA SET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C7D139-02FE-4020-91DD-989FE51AD4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127" r="15127"/>
          <a:stretch>
            <a:fillRect/>
          </a:stretch>
        </p:blipFill>
        <p:spPr>
          <a:xfrm>
            <a:off x="6938960" y="360218"/>
            <a:ext cx="4965674" cy="6137564"/>
          </a:xfrm>
          <a:prstGeom prst="rect">
            <a:avLst/>
          </a:prstGeom>
          <a:solidFill>
            <a:schemeClr val="bg1"/>
          </a:solidFill>
          <a:effectLst>
            <a:softEdge rad="1651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1459F-C5FF-46CA-9D80-030616B8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366" y="895351"/>
            <a:ext cx="6925656" cy="5867399"/>
          </a:xfrm>
          <a:solidFill>
            <a:srgbClr val="009999">
              <a:alpha val="16000"/>
            </a:srgbClr>
          </a:solidFill>
          <a:effectLst>
            <a:softEdge rad="660400"/>
          </a:effectLst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1.The user creates an IBM Watson Studio Service on IBM Cloud.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2.The user creates an IBM Cloud Object Storage Service and adds that to Watson Studio.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3.The user uploads the insurance premium data file into Watson Studio.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4.The user creates an 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AutoAI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Experiment to predict an insurance premium on Watson Studio.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5.AutoAI uses Watson Machine Learning to create several models, and the user deploys the best performing model.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6.The user uses the Flask web application to connect to the deployed model and predict an insurance charge.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DFA0-A719-4E61-82D4-DA6E768B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69"/>
            <a:ext cx="10515600" cy="116153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   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B24D-D65A-4F0A-93D3-ACA357FC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3" y="1285103"/>
            <a:ext cx="8390238" cy="4891860"/>
          </a:xfrm>
          <a:solidFill>
            <a:schemeClr val="accent1">
              <a:lumMod val="75000"/>
              <a:alpha val="54000"/>
            </a:schemeClr>
          </a:solidFill>
          <a:effectLst>
            <a:softEdge rad="698500"/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It Is used to predict whether the person is eligible to get the insurance or not. </a:t>
            </a:r>
          </a:p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It is used to predict the charges for the health insurance.</a:t>
            </a:r>
          </a:p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Medical diagnostics.</a:t>
            </a:r>
          </a:p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Diseases prediction and smart health records</a:t>
            </a:r>
          </a:p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Image and facial recognition.</a:t>
            </a:r>
          </a:p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Satellite imagery fusion and analysis.</a:t>
            </a:r>
          </a:p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Real-time language translation.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95FBC-15EF-44A5-AD15-4239692B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55" y="339293"/>
            <a:ext cx="3658561" cy="5598519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5102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D6A1-F6CC-48D1-8487-C45FDA98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ritannic Bold" panose="020B090306070302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D7C-F294-4203-B970-187B1AC6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ritannic Bold" panose="020B0903060703020204" pitchFamily="34" charset="0"/>
              </a:rPr>
              <a:t>Health Insurance-Premium-Prediction Using IBM Auto AI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F9391-50CC-4AB0-A157-21C13D71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02" y="3630098"/>
            <a:ext cx="2904979" cy="2904979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8AD66-67EA-455A-8A4A-915C131A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92" y="3630098"/>
            <a:ext cx="4274382" cy="2862777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184030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BA7C-F4B4-4AE6-9EE4-C20CAE53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0"/>
            <a:ext cx="10515600" cy="4333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</a:t>
            </a: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OUTPUT DEMO: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701151-A090-4915-9A65-496B6E0D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753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 1: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ritannic Bold" panose="020B0903060703020204" pitchFamily="34" charset="0"/>
              </a:rPr>
              <a:t>2:                                                         3: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AEEDC-1042-4324-AE69-06DE0900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4" y="1167618"/>
            <a:ext cx="11812649" cy="72785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37362-B6F2-4FBD-AB7B-1CE4002D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" y="2729132"/>
            <a:ext cx="5306896" cy="410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08D34-F6BE-4374-AE85-75CBC3DD2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5743"/>
            <a:ext cx="5938743" cy="396415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691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251-3659-4853-83F3-59268548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6F641-75DB-4154-9F95-CC139EFD7C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  <a:alpha val="32000"/>
            </a:schemeClr>
          </a:solidFill>
          <a:effectLst>
            <a:softEdge rad="6096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1. AI saves time by which we can quickly set up the services on IBM Cloud to build the 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2.The data is used and initiates the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AutoAI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process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3.Build different models using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AutoAI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and evaluate the performance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4.Choose the best model and complete the deployment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5.Generate predictions using the deployed model by making REST calls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6.Compare the process of using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AutoAI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and building the model manually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7.Visualize the deployed model using a front-end application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78470-6092-4B4A-9DAB-167A1EAA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64" y="177349"/>
            <a:ext cx="2250830" cy="1717721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05957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14F55-30AB-4E9F-A70E-E300CE46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2450" y="342900"/>
            <a:ext cx="9601200" cy="3962400"/>
          </a:xfrm>
          <a:noFill/>
          <a:effectLst>
            <a:softEdge rad="0"/>
          </a:effectLst>
        </p:spPr>
        <p:txBody>
          <a:bodyPr>
            <a:normAutofit fontScale="90000"/>
          </a:bodyPr>
          <a:lstStyle/>
          <a:p>
            <a:r>
              <a:rPr lang="en-US" sz="9600" dirty="0">
                <a:latin typeface="Britannic Bold" panose="020B0903060703020204" pitchFamily="34" charset="0"/>
              </a:rPr>
              <a:t>       </a:t>
            </a:r>
            <a:br>
              <a:rPr lang="en-US" sz="9600" dirty="0">
                <a:latin typeface="Britannic Bold" panose="020B0903060703020204" pitchFamily="34" charset="0"/>
              </a:rPr>
            </a:br>
            <a:r>
              <a:rPr lang="en-US" sz="9600" dirty="0">
                <a:latin typeface="Britannic Bold" panose="020B0903060703020204" pitchFamily="34" charset="0"/>
              </a:rPr>
              <a:t>       </a:t>
            </a:r>
            <a:br>
              <a:rPr lang="en-US" sz="9600" dirty="0">
                <a:latin typeface="Britannic Bold" panose="020B0903060703020204" pitchFamily="34" charset="0"/>
              </a:rPr>
            </a:br>
            <a:r>
              <a:rPr lang="en-US" sz="9600" dirty="0">
                <a:latin typeface="Britannic Bold" panose="020B0903060703020204" pitchFamily="34" charset="0"/>
              </a:rPr>
              <a:t>         </a:t>
            </a:r>
            <a:r>
              <a:rPr lang="en-US" sz="9600" dirty="0">
                <a:solidFill>
                  <a:schemeClr val="bg1"/>
                </a:solidFill>
                <a:latin typeface="Britannic Bold" panose="020B0903060703020204" pitchFamily="34" charset="0"/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6481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391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Britannic Bold</vt:lpstr>
      <vt:lpstr>Calibri</vt:lpstr>
      <vt:lpstr>Calibri Light</vt:lpstr>
      <vt:lpstr>Office Theme</vt:lpstr>
      <vt:lpstr>Health  Insurance-Premium-Prediction Using IBM Auto AI Service</vt:lpstr>
      <vt:lpstr>         INTROCDUCTION TO AI IN HEALTH CARE </vt:lpstr>
      <vt:lpstr>                         DATA SET</vt:lpstr>
      <vt:lpstr>             APPLICATIONS:</vt:lpstr>
      <vt:lpstr>PROBLEM STATEMENT:</vt:lpstr>
      <vt:lpstr>                    OUTPUT DEMO:</vt:lpstr>
      <vt:lpstr>         CONCLUSION</vt:lpstr>
      <vt:lpstr>                         THANK-YOU!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harika gali</dc:creator>
  <cp:lastModifiedBy>harika gali</cp:lastModifiedBy>
  <cp:revision>23</cp:revision>
  <dcterms:created xsi:type="dcterms:W3CDTF">2021-06-04T04:02:18Z</dcterms:created>
  <dcterms:modified xsi:type="dcterms:W3CDTF">2021-06-07T06:15:12Z</dcterms:modified>
</cp:coreProperties>
</file>