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500132" y="9207220"/>
            <a:ext cx="760730" cy="232410"/>
          </a:xfrm>
          <a:custGeom>
            <a:avLst/>
            <a:gdLst/>
            <a:ahLst/>
            <a:cxnLst/>
            <a:rect l="l" t="t" r="r" b="b"/>
            <a:pathLst>
              <a:path w="760730" h="232409">
                <a:moveTo>
                  <a:pt x="760374" y="116027"/>
                </a:moveTo>
                <a:lnTo>
                  <a:pt x="588759" y="0"/>
                </a:lnTo>
                <a:lnTo>
                  <a:pt x="588759" y="98539"/>
                </a:lnTo>
                <a:lnTo>
                  <a:pt x="0" y="98539"/>
                </a:lnTo>
                <a:lnTo>
                  <a:pt x="0" y="133515"/>
                </a:lnTo>
                <a:lnTo>
                  <a:pt x="588759" y="133515"/>
                </a:lnTo>
                <a:lnTo>
                  <a:pt x="588759" y="232054"/>
                </a:lnTo>
                <a:lnTo>
                  <a:pt x="760374" y="116027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731879" y="3237707"/>
            <a:ext cx="10372709" cy="5972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63513" y="187355"/>
            <a:ext cx="7160972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500132" y="9026537"/>
            <a:ext cx="760730" cy="232410"/>
          </a:xfrm>
          <a:custGeom>
            <a:avLst/>
            <a:gdLst/>
            <a:ahLst/>
            <a:cxnLst/>
            <a:rect l="l" t="t" r="r" b="b"/>
            <a:pathLst>
              <a:path w="760730" h="232409">
                <a:moveTo>
                  <a:pt x="760374" y="116027"/>
                </a:moveTo>
                <a:lnTo>
                  <a:pt x="588759" y="0"/>
                </a:lnTo>
                <a:lnTo>
                  <a:pt x="588759" y="98539"/>
                </a:lnTo>
                <a:lnTo>
                  <a:pt x="0" y="98539"/>
                </a:lnTo>
                <a:lnTo>
                  <a:pt x="0" y="133515"/>
                </a:lnTo>
                <a:lnTo>
                  <a:pt x="588759" y="133515"/>
                </a:lnTo>
                <a:lnTo>
                  <a:pt x="588759" y="232054"/>
                </a:lnTo>
                <a:lnTo>
                  <a:pt x="760374" y="116027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39124" y="-52642"/>
            <a:ext cx="3943984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6683" y="1694582"/>
            <a:ext cx="17114633" cy="2813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ebmd.com/diabetes/type-1-diabetes" TargetMode="External"/><Relationship Id="rId3" Type="http://schemas.openxmlformats.org/officeDocument/2006/relationships/hyperlink" Target="https://www.webmd.com/cold-and-flu/immune-system-function" TargetMode="External"/><Relationship Id="rId4" Type="http://schemas.openxmlformats.org/officeDocument/2006/relationships/hyperlink" Target="https://www.webmd.com/diabetes/diabetes-types-insulin" TargetMode="External"/><Relationship Id="rId5" Type="http://schemas.openxmlformats.org/officeDocument/2006/relationships/hyperlink" Target="https://www.webmd.com/diabetes/diabetes-type-1-genetics#1" TargetMode="External"/><Relationship Id="rId6" Type="http://schemas.openxmlformats.org/officeDocument/2006/relationships/hyperlink" Target="https://www.webmd.com/diabetes/type-2-diabetes" TargetMode="External"/><Relationship Id="rId7" Type="http://schemas.openxmlformats.org/officeDocument/2006/relationships/image" Target="../media/image5.jpg"/><Relationship Id="rId8" Type="http://schemas.openxmlformats.org/officeDocument/2006/relationships/image" Target="../media/image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326" y="712442"/>
            <a:ext cx="10805795" cy="116840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740"/>
              </a:spcBef>
            </a:pPr>
            <a:r>
              <a:rPr dirty="0" sz="4000" spc="-150"/>
              <a:t>DIABETES</a:t>
            </a:r>
            <a:r>
              <a:rPr dirty="0" sz="4000" spc="-585"/>
              <a:t> </a:t>
            </a:r>
            <a:r>
              <a:rPr dirty="0" sz="4000" spc="-135"/>
              <a:t>MELLITUS</a:t>
            </a:r>
            <a:r>
              <a:rPr dirty="0" sz="4000" spc="-585"/>
              <a:t> </a:t>
            </a:r>
            <a:r>
              <a:rPr dirty="0" sz="4000" spc="-270"/>
              <a:t>PREDICTION</a:t>
            </a:r>
            <a:r>
              <a:rPr dirty="0" sz="4000" spc="-580"/>
              <a:t> </a:t>
            </a:r>
            <a:r>
              <a:rPr dirty="0" sz="4000" spc="-360"/>
              <a:t>USING  </a:t>
            </a:r>
            <a:r>
              <a:rPr dirty="0" sz="4000" spc="-280"/>
              <a:t>IBM</a:t>
            </a:r>
            <a:r>
              <a:rPr dirty="0" sz="4000" spc="-575"/>
              <a:t> </a:t>
            </a:r>
            <a:r>
              <a:rPr dirty="0" sz="4000" spc="-114"/>
              <a:t>AUTO</a:t>
            </a:r>
            <a:r>
              <a:rPr dirty="0" sz="4000" spc="-570"/>
              <a:t> </a:t>
            </a:r>
            <a:r>
              <a:rPr dirty="0" sz="4000" spc="-390"/>
              <a:t>AI</a:t>
            </a:r>
            <a:r>
              <a:rPr dirty="0" sz="4000" spc="-575"/>
              <a:t> </a:t>
            </a:r>
            <a:r>
              <a:rPr dirty="0" sz="4000" spc="60"/>
              <a:t>&amp;</a:t>
            </a:r>
            <a:r>
              <a:rPr dirty="0" sz="4000" spc="-570"/>
              <a:t> </a:t>
            </a:r>
            <a:r>
              <a:rPr dirty="0" sz="4000" spc="-175"/>
              <a:t>SERVICES.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16000" y="5001164"/>
            <a:ext cx="5666740" cy="424624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922780">
              <a:lnSpc>
                <a:spcPct val="100000"/>
              </a:lnSpc>
              <a:spcBef>
                <a:spcPts val="650"/>
              </a:spcBef>
            </a:pPr>
            <a:r>
              <a:rPr dirty="0" sz="3200" spc="215" b="1">
                <a:solidFill>
                  <a:srgbClr val="181818"/>
                </a:solidFill>
                <a:latin typeface="Arial"/>
                <a:cs typeface="Arial"/>
              </a:rPr>
              <a:t>TEAM</a:t>
            </a:r>
            <a:r>
              <a:rPr dirty="0" sz="3200" spc="-665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30" b="1">
                <a:solidFill>
                  <a:srgbClr val="181818"/>
                </a:solidFill>
                <a:latin typeface="Arial"/>
                <a:cs typeface="Arial"/>
              </a:rPr>
              <a:t>MEMBERS </a:t>
            </a:r>
            <a:r>
              <a:rPr dirty="0" sz="3200" spc="-215" b="1">
                <a:solidFill>
                  <a:srgbClr val="181818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2534285" marR="622300" indent="443865">
              <a:lnSpc>
                <a:spcPct val="114300"/>
              </a:lnSpc>
            </a:pPr>
            <a:r>
              <a:rPr dirty="0" sz="3200" spc="40">
                <a:solidFill>
                  <a:srgbClr val="181818"/>
                </a:solidFill>
                <a:latin typeface="Arial"/>
                <a:cs typeface="Arial"/>
              </a:rPr>
              <a:t>SRIMAN  </a:t>
            </a:r>
            <a:r>
              <a:rPr dirty="0" sz="3200" spc="15">
                <a:solidFill>
                  <a:srgbClr val="181818"/>
                </a:solidFill>
                <a:latin typeface="Arial"/>
                <a:cs typeface="Arial"/>
              </a:rPr>
              <a:t>SAI</a:t>
            </a:r>
            <a:r>
              <a:rPr dirty="0" sz="3200" spc="-2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45">
                <a:solidFill>
                  <a:srgbClr val="181818"/>
                </a:solidFill>
                <a:latin typeface="Arial"/>
                <a:cs typeface="Arial"/>
              </a:rPr>
              <a:t>CHARAN</a:t>
            </a:r>
            <a:endParaRPr sz="3200">
              <a:latin typeface="Arial"/>
              <a:cs typeface="Arial"/>
            </a:endParaRPr>
          </a:p>
          <a:p>
            <a:pPr algn="ctr" marL="2168525" marR="168275">
              <a:lnSpc>
                <a:spcPct val="114300"/>
              </a:lnSpc>
              <a:spcBef>
                <a:spcPts val="5"/>
              </a:spcBef>
            </a:pPr>
            <a:r>
              <a:rPr dirty="0" sz="3200" spc="-30">
                <a:solidFill>
                  <a:srgbClr val="181818"/>
                </a:solidFill>
                <a:latin typeface="Arial"/>
                <a:cs typeface="Arial"/>
              </a:rPr>
              <a:t>SAMEER</a:t>
            </a:r>
            <a:r>
              <a:rPr dirty="0" sz="3200" spc="-26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30">
                <a:solidFill>
                  <a:srgbClr val="181818"/>
                </a:solidFill>
                <a:latin typeface="Arial"/>
                <a:cs typeface="Arial"/>
              </a:rPr>
              <a:t>SHAIKH </a:t>
            </a:r>
            <a:r>
              <a:rPr dirty="0" sz="3200" spc="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181818"/>
                </a:solidFill>
                <a:latin typeface="Arial"/>
                <a:cs typeface="Arial"/>
              </a:rPr>
              <a:t>VENU </a:t>
            </a:r>
            <a:r>
              <a:rPr dirty="0" sz="3200" spc="100">
                <a:solidFill>
                  <a:srgbClr val="181818"/>
                </a:solidFill>
                <a:latin typeface="Arial"/>
                <a:cs typeface="Arial"/>
              </a:rPr>
              <a:t>MADHAV  </a:t>
            </a:r>
            <a:r>
              <a:rPr dirty="0" sz="3200" spc="75">
                <a:solidFill>
                  <a:srgbClr val="181818"/>
                </a:solidFill>
                <a:latin typeface="Arial"/>
                <a:cs typeface="Arial"/>
              </a:rPr>
              <a:t>YAMINI</a:t>
            </a:r>
            <a:r>
              <a:rPr dirty="0" sz="3200" spc="-2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-70">
                <a:solidFill>
                  <a:srgbClr val="181818"/>
                </a:solidFill>
                <a:latin typeface="Arial"/>
                <a:cs typeface="Arial"/>
              </a:rPr>
              <a:t>GOUD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200" b="1">
                <a:solidFill>
                  <a:srgbClr val="181818"/>
                </a:solidFill>
                <a:latin typeface="Verdana"/>
                <a:cs typeface="Verdana"/>
              </a:rPr>
              <a:t>01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25889" y="1031601"/>
            <a:ext cx="133349" cy="131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25889" y="1237713"/>
            <a:ext cx="133349" cy="131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125889" y="1443824"/>
            <a:ext cx="133349" cy="131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125889" y="1649936"/>
            <a:ext cx="133349" cy="131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125889" y="1856047"/>
            <a:ext cx="133349" cy="131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484540" y="2256800"/>
            <a:ext cx="6391289" cy="5772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1460" y="9490531"/>
            <a:ext cx="760730" cy="232410"/>
          </a:xfrm>
          <a:custGeom>
            <a:avLst/>
            <a:gdLst/>
            <a:ahLst/>
            <a:cxnLst/>
            <a:rect l="l" t="t" r="r" b="b"/>
            <a:pathLst>
              <a:path w="760730" h="232409">
                <a:moveTo>
                  <a:pt x="760374" y="116027"/>
                </a:moveTo>
                <a:lnTo>
                  <a:pt x="588759" y="0"/>
                </a:lnTo>
                <a:lnTo>
                  <a:pt x="588759" y="98539"/>
                </a:lnTo>
                <a:lnTo>
                  <a:pt x="0" y="98539"/>
                </a:lnTo>
                <a:lnTo>
                  <a:pt x="0" y="133515"/>
                </a:lnTo>
                <a:lnTo>
                  <a:pt x="588759" y="133515"/>
                </a:lnTo>
                <a:lnTo>
                  <a:pt x="588759" y="232054"/>
                </a:lnTo>
                <a:lnTo>
                  <a:pt x="760374" y="116027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243" y="993657"/>
            <a:ext cx="524002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235"/>
              <a:t>What </a:t>
            </a:r>
            <a:r>
              <a:rPr dirty="0" sz="3200" spc="-225"/>
              <a:t>is </a:t>
            </a:r>
            <a:r>
              <a:rPr dirty="0" sz="3200" spc="-240"/>
              <a:t>Diabetes</a:t>
            </a:r>
            <a:r>
              <a:rPr dirty="0" sz="3200" spc="-880"/>
              <a:t> </a:t>
            </a:r>
            <a:r>
              <a:rPr dirty="0" sz="3200" spc="-215"/>
              <a:t>Mellitus?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84243" y="1865618"/>
            <a:ext cx="11863070" cy="6339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13435">
              <a:lnSpc>
                <a:spcPct val="116300"/>
              </a:lnSpc>
              <a:spcBef>
                <a:spcPts val="95"/>
              </a:spcBef>
            </a:pPr>
            <a:r>
              <a:rPr dirty="0" sz="2750" spc="65">
                <a:solidFill>
                  <a:srgbClr val="181818"/>
                </a:solidFill>
                <a:latin typeface="Arial"/>
                <a:cs typeface="Arial"/>
              </a:rPr>
              <a:t>Diabetes </a:t>
            </a:r>
            <a:r>
              <a:rPr dirty="0" sz="2750" spc="90">
                <a:solidFill>
                  <a:srgbClr val="181818"/>
                </a:solidFill>
                <a:latin typeface="Arial"/>
                <a:cs typeface="Arial"/>
              </a:rPr>
              <a:t>mellitus </a:t>
            </a:r>
            <a:r>
              <a:rPr dirty="0" sz="2750" spc="30">
                <a:solidFill>
                  <a:srgbClr val="181818"/>
                </a:solidFill>
                <a:latin typeface="Arial"/>
                <a:cs typeface="Arial"/>
              </a:rPr>
              <a:t>is </a:t>
            </a:r>
            <a:r>
              <a:rPr dirty="0" sz="2750" spc="-25">
                <a:solidFill>
                  <a:srgbClr val="181818"/>
                </a:solidFill>
                <a:latin typeface="Arial"/>
                <a:cs typeface="Arial"/>
              </a:rPr>
              <a:t>a </a:t>
            </a:r>
            <a:r>
              <a:rPr dirty="0" sz="2750" spc="85">
                <a:solidFill>
                  <a:srgbClr val="181818"/>
                </a:solidFill>
                <a:latin typeface="Arial"/>
                <a:cs typeface="Arial"/>
              </a:rPr>
              <a:t>disorder </a:t>
            </a:r>
            <a:r>
              <a:rPr dirty="0" sz="2750" spc="50">
                <a:solidFill>
                  <a:srgbClr val="181818"/>
                </a:solidFill>
                <a:latin typeface="Arial"/>
                <a:cs typeface="Arial"/>
              </a:rPr>
              <a:t>in </a:t>
            </a:r>
            <a:r>
              <a:rPr dirty="0" sz="2750" spc="100">
                <a:solidFill>
                  <a:srgbClr val="181818"/>
                </a:solidFill>
                <a:latin typeface="Arial"/>
                <a:cs typeface="Arial"/>
              </a:rPr>
              <a:t>which </a:t>
            </a:r>
            <a:r>
              <a:rPr dirty="0" sz="2750" spc="14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dirty="0" sz="2750" spc="105">
                <a:solidFill>
                  <a:srgbClr val="181818"/>
                </a:solidFill>
                <a:latin typeface="Arial"/>
                <a:cs typeface="Arial"/>
              </a:rPr>
              <a:t>body </a:t>
            </a:r>
            <a:r>
              <a:rPr dirty="0" sz="2750" spc="85">
                <a:solidFill>
                  <a:srgbClr val="181818"/>
                </a:solidFill>
                <a:latin typeface="Arial"/>
                <a:cs typeface="Arial"/>
              </a:rPr>
              <a:t>does </a:t>
            </a:r>
            <a:r>
              <a:rPr dirty="0" sz="2750" spc="155">
                <a:solidFill>
                  <a:srgbClr val="181818"/>
                </a:solidFill>
                <a:latin typeface="Arial"/>
                <a:cs typeface="Arial"/>
              </a:rPr>
              <a:t>not </a:t>
            </a:r>
            <a:r>
              <a:rPr dirty="0" sz="2750" spc="100">
                <a:solidFill>
                  <a:srgbClr val="181818"/>
                </a:solidFill>
                <a:latin typeface="Arial"/>
                <a:cs typeface="Arial"/>
              </a:rPr>
              <a:t>produce  </a:t>
            </a:r>
            <a:r>
              <a:rPr dirty="0" sz="2750" spc="85">
                <a:solidFill>
                  <a:srgbClr val="181818"/>
                </a:solidFill>
                <a:latin typeface="Arial"/>
                <a:cs typeface="Arial"/>
              </a:rPr>
              <a:t>enough</a:t>
            </a:r>
            <a:r>
              <a:rPr dirty="0" sz="2750" spc="-16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50" spc="114">
                <a:solidFill>
                  <a:srgbClr val="181818"/>
                </a:solidFill>
                <a:latin typeface="Arial"/>
                <a:cs typeface="Arial"/>
              </a:rPr>
              <a:t>or</a:t>
            </a:r>
            <a:r>
              <a:rPr dirty="0" sz="2750" spc="-16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50" spc="90">
                <a:solidFill>
                  <a:srgbClr val="181818"/>
                </a:solidFill>
                <a:latin typeface="Arial"/>
                <a:cs typeface="Arial"/>
              </a:rPr>
              <a:t>respond</a:t>
            </a:r>
            <a:r>
              <a:rPr dirty="0" sz="2750" spc="-16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50" spc="75">
                <a:solidFill>
                  <a:srgbClr val="181818"/>
                </a:solidFill>
                <a:latin typeface="Arial"/>
                <a:cs typeface="Arial"/>
              </a:rPr>
              <a:t>normally</a:t>
            </a:r>
            <a:r>
              <a:rPr dirty="0" sz="2750" spc="-16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50" spc="195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dirty="0" sz="2750" spc="-16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50" spc="15">
                <a:solidFill>
                  <a:srgbClr val="181818"/>
                </a:solidFill>
                <a:latin typeface="Arial"/>
                <a:cs typeface="Arial"/>
              </a:rPr>
              <a:t>insulin,</a:t>
            </a:r>
            <a:r>
              <a:rPr dirty="0" sz="2750" spc="-16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50" spc="55">
                <a:solidFill>
                  <a:srgbClr val="181818"/>
                </a:solidFill>
                <a:latin typeface="Arial"/>
                <a:cs typeface="Arial"/>
              </a:rPr>
              <a:t>causing</a:t>
            </a:r>
            <a:r>
              <a:rPr dirty="0" sz="2750" spc="-16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50" spc="100">
                <a:solidFill>
                  <a:srgbClr val="181818"/>
                </a:solidFill>
                <a:latin typeface="Arial"/>
                <a:cs typeface="Arial"/>
              </a:rPr>
              <a:t>blood</a:t>
            </a:r>
            <a:r>
              <a:rPr dirty="0" sz="2750" spc="-16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50" spc="55">
                <a:solidFill>
                  <a:srgbClr val="181818"/>
                </a:solidFill>
                <a:latin typeface="Arial"/>
                <a:cs typeface="Arial"/>
              </a:rPr>
              <a:t>sugar</a:t>
            </a:r>
            <a:r>
              <a:rPr dirty="0" sz="2750" spc="-16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50" spc="25">
                <a:solidFill>
                  <a:srgbClr val="181818"/>
                </a:solidFill>
                <a:latin typeface="Arial"/>
                <a:cs typeface="Arial"/>
              </a:rPr>
              <a:t>(glucose)  </a:t>
            </a:r>
            <a:r>
              <a:rPr dirty="0" sz="2750" spc="55">
                <a:solidFill>
                  <a:srgbClr val="181818"/>
                </a:solidFill>
                <a:latin typeface="Arial"/>
                <a:cs typeface="Arial"/>
              </a:rPr>
              <a:t>levels</a:t>
            </a:r>
            <a:r>
              <a:rPr dirty="0" sz="2750" spc="-17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50" spc="195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dirty="0" sz="2750" spc="-16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50" spc="95">
                <a:solidFill>
                  <a:srgbClr val="181818"/>
                </a:solidFill>
                <a:latin typeface="Arial"/>
                <a:cs typeface="Arial"/>
              </a:rPr>
              <a:t>be</a:t>
            </a:r>
            <a:r>
              <a:rPr dirty="0" sz="2750" spc="-16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50" spc="70">
                <a:solidFill>
                  <a:srgbClr val="181818"/>
                </a:solidFill>
                <a:latin typeface="Arial"/>
                <a:cs typeface="Arial"/>
              </a:rPr>
              <a:t>abnormally</a:t>
            </a:r>
            <a:r>
              <a:rPr dirty="0" sz="2750" spc="-16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50" spc="15">
                <a:solidFill>
                  <a:srgbClr val="181818"/>
                </a:solidFill>
                <a:latin typeface="Arial"/>
                <a:cs typeface="Arial"/>
              </a:rPr>
              <a:t>high.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200" spc="100" b="1">
                <a:solidFill>
                  <a:srgbClr val="181818"/>
                </a:solidFill>
                <a:latin typeface="Arial"/>
                <a:cs typeface="Arial"/>
              </a:rPr>
              <a:t>Type </a:t>
            </a:r>
            <a:r>
              <a:rPr dirty="0" sz="2200" spc="-55" b="1">
                <a:solidFill>
                  <a:srgbClr val="181818"/>
                </a:solidFill>
                <a:latin typeface="Arial"/>
                <a:cs typeface="Arial"/>
              </a:rPr>
              <a:t>1</a:t>
            </a:r>
            <a:r>
              <a:rPr dirty="0" sz="2200" spc="-425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65" b="1">
                <a:solidFill>
                  <a:srgbClr val="181818"/>
                </a:solidFill>
                <a:latin typeface="Arial"/>
                <a:cs typeface="Arial"/>
              </a:rPr>
              <a:t>diabetes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200" spc="150">
                <a:solidFill>
                  <a:srgbClr val="181818"/>
                </a:solidFill>
                <a:latin typeface="Arial"/>
                <a:cs typeface="Arial"/>
              </a:rPr>
              <a:t>What</a:t>
            </a:r>
            <a:r>
              <a:rPr dirty="0" sz="2200" spc="-47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40">
                <a:solidFill>
                  <a:srgbClr val="181818"/>
                </a:solidFill>
                <a:latin typeface="Arial"/>
                <a:cs typeface="Arial"/>
              </a:rPr>
              <a:t>Is </a:t>
            </a:r>
            <a:r>
              <a:rPr dirty="0" sz="2200" spc="90">
                <a:solidFill>
                  <a:srgbClr val="181818"/>
                </a:solidFill>
                <a:latin typeface="Arial"/>
                <a:cs typeface="Arial"/>
              </a:rPr>
              <a:t>Type </a:t>
            </a:r>
            <a:r>
              <a:rPr dirty="0" sz="2200" spc="-185">
                <a:solidFill>
                  <a:srgbClr val="181818"/>
                </a:solidFill>
                <a:latin typeface="Arial"/>
                <a:cs typeface="Arial"/>
              </a:rPr>
              <a:t>1 </a:t>
            </a:r>
            <a:r>
              <a:rPr dirty="0" sz="2200" spc="65">
                <a:solidFill>
                  <a:srgbClr val="181818"/>
                </a:solidFill>
                <a:latin typeface="Arial"/>
                <a:cs typeface="Arial"/>
              </a:rPr>
              <a:t>Diabetes?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8100"/>
              </a:lnSpc>
            </a:pPr>
            <a:r>
              <a:rPr dirty="0" sz="2200" spc="90">
                <a:solidFill>
                  <a:srgbClr val="181818"/>
                </a:solidFill>
                <a:latin typeface="Arial"/>
                <a:cs typeface="Arial"/>
                <a:hlinkClick r:id="rId2"/>
              </a:rPr>
              <a:t>Type</a:t>
            </a:r>
            <a:r>
              <a:rPr dirty="0" sz="2200" spc="-125">
                <a:solidFill>
                  <a:srgbClr val="181818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2200" spc="-185">
                <a:solidFill>
                  <a:srgbClr val="181818"/>
                </a:solidFill>
                <a:latin typeface="Arial"/>
                <a:cs typeface="Arial"/>
                <a:hlinkClick r:id="rId2"/>
              </a:rPr>
              <a:t>1</a:t>
            </a:r>
            <a:r>
              <a:rPr dirty="0" sz="2200" spc="-120">
                <a:solidFill>
                  <a:srgbClr val="181818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2200" spc="90">
                <a:solidFill>
                  <a:srgbClr val="181818"/>
                </a:solidFill>
                <a:latin typeface="Arial"/>
                <a:cs typeface="Arial"/>
                <a:hlinkClick r:id="rId2"/>
              </a:rPr>
              <a:t>diabetes</a:t>
            </a:r>
            <a:r>
              <a:rPr dirty="0" sz="2200" spc="-125">
                <a:solidFill>
                  <a:srgbClr val="181818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2200" spc="45">
                <a:solidFill>
                  <a:srgbClr val="181818"/>
                </a:solidFill>
                <a:latin typeface="Arial"/>
                <a:cs typeface="Arial"/>
              </a:rPr>
              <a:t>is</a:t>
            </a:r>
            <a:r>
              <a:rPr dirty="0" sz="220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dirty="0" sz="220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05">
                <a:solidFill>
                  <a:srgbClr val="181818"/>
                </a:solidFill>
                <a:latin typeface="Arial"/>
                <a:cs typeface="Arial"/>
              </a:rPr>
              <a:t>condition</a:t>
            </a:r>
            <a:r>
              <a:rPr dirty="0" sz="220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65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dirty="0" sz="220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00">
                <a:solidFill>
                  <a:srgbClr val="181818"/>
                </a:solidFill>
                <a:latin typeface="Arial"/>
                <a:cs typeface="Arial"/>
              </a:rPr>
              <a:t>which</a:t>
            </a:r>
            <a:r>
              <a:rPr dirty="0" sz="220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00">
                <a:solidFill>
                  <a:srgbClr val="181818"/>
                </a:solidFill>
                <a:latin typeface="Arial"/>
                <a:cs typeface="Arial"/>
              </a:rPr>
              <a:t>your</a:t>
            </a:r>
            <a:r>
              <a:rPr dirty="0" sz="2200" spc="-13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10">
                <a:solidFill>
                  <a:srgbClr val="181818"/>
                </a:solidFill>
                <a:latin typeface="Arial"/>
                <a:cs typeface="Arial"/>
                <a:hlinkClick r:id="rId3"/>
              </a:rPr>
              <a:t>immune</a:t>
            </a:r>
            <a:r>
              <a:rPr dirty="0" sz="2200" spc="-120">
                <a:solidFill>
                  <a:srgbClr val="181818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200" spc="114">
                <a:solidFill>
                  <a:srgbClr val="181818"/>
                </a:solidFill>
                <a:latin typeface="Arial"/>
                <a:cs typeface="Arial"/>
                <a:hlinkClick r:id="rId3"/>
              </a:rPr>
              <a:t>system</a:t>
            </a:r>
            <a:r>
              <a:rPr dirty="0" sz="2200" spc="-125">
                <a:solidFill>
                  <a:srgbClr val="181818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200" spc="105">
                <a:solidFill>
                  <a:srgbClr val="181818"/>
                </a:solidFill>
                <a:latin typeface="Arial"/>
                <a:cs typeface="Arial"/>
              </a:rPr>
              <a:t>destroys</a:t>
            </a:r>
            <a:r>
              <a:rPr dirty="0" sz="220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80">
                <a:solidFill>
                  <a:srgbClr val="181818"/>
                </a:solidFill>
                <a:latin typeface="Arial"/>
                <a:cs typeface="Arial"/>
                <a:hlinkClick r:id="rId4"/>
              </a:rPr>
              <a:t>insulin</a:t>
            </a:r>
            <a:r>
              <a:rPr dirty="0" sz="2200" spc="80">
                <a:solidFill>
                  <a:srgbClr val="181818"/>
                </a:solidFill>
                <a:latin typeface="Arial"/>
                <a:cs typeface="Arial"/>
              </a:rPr>
              <a:t>-making</a:t>
            </a:r>
            <a:r>
              <a:rPr dirty="0" sz="220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65">
                <a:solidFill>
                  <a:srgbClr val="181818"/>
                </a:solidFill>
                <a:latin typeface="Arial"/>
                <a:cs typeface="Arial"/>
              </a:rPr>
              <a:t>cells  </a:t>
            </a:r>
            <a:r>
              <a:rPr dirty="0" sz="2200" spc="6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in</a:t>
            </a:r>
            <a:r>
              <a:rPr dirty="0" sz="2200" spc="-12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10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your</a:t>
            </a:r>
            <a:r>
              <a:rPr dirty="0" sz="2200" spc="-13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4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pancreas.</a:t>
            </a:r>
            <a:r>
              <a:rPr dirty="0" sz="2200" spc="-12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7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These</a:t>
            </a:r>
            <a:r>
              <a:rPr dirty="0" sz="2200" spc="-12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6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are</a:t>
            </a:r>
            <a:r>
              <a:rPr dirty="0" sz="2200" spc="-12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6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called</a:t>
            </a:r>
            <a:r>
              <a:rPr dirty="0" sz="2200" spc="-12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11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beta</a:t>
            </a:r>
            <a:r>
              <a:rPr dirty="0" sz="2200" spc="-12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3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cells.</a:t>
            </a:r>
            <a:r>
              <a:rPr dirty="0" sz="2200" spc="-12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8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The</a:t>
            </a:r>
            <a:r>
              <a:rPr dirty="0" sz="2200" spc="-12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10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condition</a:t>
            </a:r>
            <a:r>
              <a:rPr dirty="0" sz="2200" spc="-12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4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is</a:t>
            </a:r>
            <a:r>
              <a:rPr dirty="0" sz="2200" spc="-12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5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usually</a:t>
            </a:r>
            <a:r>
              <a:rPr dirty="0" sz="2200" spc="-12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8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diagnosed</a:t>
            </a:r>
            <a:r>
              <a:rPr dirty="0" sz="2200" spc="-12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6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in</a:t>
            </a:r>
            <a:r>
              <a:rPr dirty="0" sz="2200" spc="-13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8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children  </a:t>
            </a:r>
            <a:r>
              <a:rPr dirty="0" sz="2200" spc="6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and</a:t>
            </a:r>
            <a:r>
              <a:rPr dirty="0" sz="2200" spc="-13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9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young</a:t>
            </a:r>
            <a:r>
              <a:rPr dirty="0" sz="2200" spc="-13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5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people,</a:t>
            </a:r>
            <a:r>
              <a:rPr dirty="0" sz="2200" spc="-13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8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so</a:t>
            </a:r>
            <a:r>
              <a:rPr dirty="0" sz="2200" spc="-13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15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it</a:t>
            </a:r>
            <a:r>
              <a:rPr dirty="0" sz="2200" spc="-13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7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used</a:t>
            </a:r>
            <a:r>
              <a:rPr dirty="0" sz="2200" spc="-13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18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to</a:t>
            </a:r>
            <a:r>
              <a:rPr dirty="0" sz="2200" spc="-13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9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be</a:t>
            </a:r>
            <a:r>
              <a:rPr dirty="0" sz="2200" spc="-13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6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called</a:t>
            </a:r>
            <a:r>
              <a:rPr dirty="0" sz="2200" spc="-13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7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juvenile</a:t>
            </a:r>
            <a:r>
              <a:rPr dirty="0" sz="2200" spc="-130">
                <a:solidFill>
                  <a:srgbClr val="181818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200" spc="65">
                <a:solidFill>
                  <a:srgbClr val="181818"/>
                </a:solidFill>
                <a:latin typeface="Arial"/>
                <a:cs typeface="Arial"/>
                <a:hlinkClick r:id="rId5"/>
              </a:rPr>
              <a:t>diabetes.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200" spc="100" b="1">
                <a:solidFill>
                  <a:srgbClr val="181818"/>
                </a:solidFill>
                <a:latin typeface="Arial"/>
                <a:cs typeface="Arial"/>
              </a:rPr>
              <a:t>Type </a:t>
            </a:r>
            <a:r>
              <a:rPr dirty="0" sz="2200" spc="250" b="1">
                <a:solidFill>
                  <a:srgbClr val="181818"/>
                </a:solidFill>
                <a:latin typeface="Arial"/>
                <a:cs typeface="Arial"/>
              </a:rPr>
              <a:t>2</a:t>
            </a:r>
            <a:r>
              <a:rPr dirty="0" sz="2200" spc="-425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65" b="1">
                <a:solidFill>
                  <a:srgbClr val="181818"/>
                </a:solidFill>
                <a:latin typeface="Arial"/>
                <a:cs typeface="Arial"/>
              </a:rPr>
              <a:t>diabetes</a:t>
            </a:r>
            <a:endParaRPr sz="2200">
              <a:latin typeface="Arial"/>
              <a:cs typeface="Arial"/>
            </a:endParaRPr>
          </a:p>
          <a:p>
            <a:pPr marL="12700" marR="292735">
              <a:lnSpc>
                <a:spcPct val="118100"/>
              </a:lnSpc>
            </a:pPr>
            <a:r>
              <a:rPr dirty="0" sz="2200" spc="105">
                <a:solidFill>
                  <a:srgbClr val="181818"/>
                </a:solidFill>
                <a:latin typeface="Arial"/>
                <a:cs typeface="Arial"/>
                <a:hlinkClick r:id="rId6"/>
              </a:rPr>
              <a:t>Type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2200" spc="114">
                <a:solidFill>
                  <a:srgbClr val="181818"/>
                </a:solidFill>
                <a:latin typeface="Arial"/>
                <a:cs typeface="Arial"/>
                <a:hlinkClick r:id="rId6"/>
              </a:rPr>
              <a:t>2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2200" spc="110">
                <a:solidFill>
                  <a:srgbClr val="181818"/>
                </a:solidFill>
                <a:latin typeface="Arial"/>
                <a:cs typeface="Arial"/>
                <a:hlinkClick r:id="rId6"/>
              </a:rPr>
              <a:t>diabetes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2200" spc="55">
                <a:solidFill>
                  <a:srgbClr val="181818"/>
                </a:solidFill>
                <a:latin typeface="Arial"/>
                <a:cs typeface="Arial"/>
              </a:rPr>
              <a:t>is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14">
                <a:solidFill>
                  <a:srgbClr val="181818"/>
                </a:solidFill>
                <a:latin typeface="Arial"/>
                <a:cs typeface="Arial"/>
              </a:rPr>
              <a:t>lifelong</a:t>
            </a:r>
            <a:r>
              <a:rPr dirty="0" sz="22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75">
                <a:solidFill>
                  <a:srgbClr val="181818"/>
                </a:solidFill>
                <a:latin typeface="Arial"/>
                <a:cs typeface="Arial"/>
              </a:rPr>
              <a:t>disease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60">
                <a:solidFill>
                  <a:srgbClr val="181818"/>
                </a:solidFill>
                <a:latin typeface="Arial"/>
                <a:cs typeface="Arial"/>
              </a:rPr>
              <a:t>that</a:t>
            </a:r>
            <a:r>
              <a:rPr dirty="0" sz="22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10">
                <a:solidFill>
                  <a:srgbClr val="181818"/>
                </a:solidFill>
                <a:latin typeface="Arial"/>
                <a:cs typeface="Arial"/>
              </a:rPr>
              <a:t>keeps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14">
                <a:solidFill>
                  <a:srgbClr val="181818"/>
                </a:solidFill>
                <a:latin typeface="Arial"/>
                <a:cs typeface="Arial"/>
              </a:rPr>
              <a:t>your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25">
                <a:solidFill>
                  <a:srgbClr val="181818"/>
                </a:solidFill>
                <a:latin typeface="Arial"/>
                <a:cs typeface="Arial"/>
              </a:rPr>
              <a:t>body</a:t>
            </a:r>
            <a:r>
              <a:rPr dirty="0" sz="22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80">
                <a:solidFill>
                  <a:srgbClr val="181818"/>
                </a:solidFill>
                <a:latin typeface="Arial"/>
                <a:cs typeface="Arial"/>
              </a:rPr>
              <a:t>from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90">
                <a:solidFill>
                  <a:srgbClr val="181818"/>
                </a:solidFill>
                <a:latin typeface="Arial"/>
                <a:cs typeface="Arial"/>
              </a:rPr>
              <a:t>using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75">
                <a:solidFill>
                  <a:srgbClr val="181818"/>
                </a:solidFill>
                <a:latin typeface="Arial"/>
                <a:cs typeface="Arial"/>
                <a:hlinkClick r:id="rId4"/>
              </a:rPr>
              <a:t>insulin</a:t>
            </a:r>
            <a:r>
              <a:rPr dirty="0" sz="2200" spc="-90">
                <a:solidFill>
                  <a:srgbClr val="181818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2200" spc="15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05">
                <a:solidFill>
                  <a:srgbClr val="181818"/>
                </a:solidFill>
                <a:latin typeface="Arial"/>
                <a:cs typeface="Arial"/>
              </a:rPr>
              <a:t>way</a:t>
            </a:r>
            <a:r>
              <a:rPr dirty="0" sz="22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60">
                <a:solidFill>
                  <a:srgbClr val="181818"/>
                </a:solidFill>
                <a:latin typeface="Arial"/>
                <a:cs typeface="Arial"/>
              </a:rPr>
              <a:t>it  </a:t>
            </a:r>
            <a:r>
              <a:rPr dirty="0" sz="2200" spc="65">
                <a:solidFill>
                  <a:srgbClr val="181818"/>
                </a:solidFill>
                <a:latin typeface="Arial"/>
                <a:cs typeface="Arial"/>
              </a:rPr>
              <a:t>should.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00">
                <a:solidFill>
                  <a:srgbClr val="181818"/>
                </a:solidFill>
                <a:latin typeface="Arial"/>
                <a:cs typeface="Arial"/>
              </a:rPr>
              <a:t>People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55">
                <a:solidFill>
                  <a:srgbClr val="181818"/>
                </a:solidFill>
                <a:latin typeface="Arial"/>
                <a:cs typeface="Arial"/>
              </a:rPr>
              <a:t>with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45">
                <a:solidFill>
                  <a:srgbClr val="181818"/>
                </a:solidFill>
                <a:latin typeface="Arial"/>
                <a:cs typeface="Arial"/>
              </a:rPr>
              <a:t>type</a:t>
            </a:r>
            <a:r>
              <a:rPr dirty="0" sz="22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14">
                <a:solidFill>
                  <a:srgbClr val="181818"/>
                </a:solidFill>
                <a:latin typeface="Arial"/>
                <a:cs typeface="Arial"/>
              </a:rPr>
              <a:t>2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10">
                <a:solidFill>
                  <a:srgbClr val="181818"/>
                </a:solidFill>
                <a:latin typeface="Arial"/>
                <a:cs typeface="Arial"/>
              </a:rPr>
              <a:t>diabetes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80">
                <a:solidFill>
                  <a:srgbClr val="181818"/>
                </a:solidFill>
                <a:latin typeface="Arial"/>
                <a:cs typeface="Arial"/>
              </a:rPr>
              <a:t>are</a:t>
            </a:r>
            <a:r>
              <a:rPr dirty="0" sz="22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65">
                <a:solidFill>
                  <a:srgbClr val="181818"/>
                </a:solidFill>
                <a:latin typeface="Arial"/>
                <a:cs typeface="Arial"/>
              </a:rPr>
              <a:t>said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95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85">
                <a:solidFill>
                  <a:srgbClr val="181818"/>
                </a:solidFill>
                <a:latin typeface="Arial"/>
                <a:cs typeface="Arial"/>
              </a:rPr>
              <a:t>have</a:t>
            </a:r>
            <a:r>
              <a:rPr dirty="0" sz="22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75">
                <a:solidFill>
                  <a:srgbClr val="181818"/>
                </a:solidFill>
                <a:latin typeface="Arial"/>
                <a:cs typeface="Arial"/>
              </a:rPr>
              <a:t>insulin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80">
                <a:solidFill>
                  <a:srgbClr val="181818"/>
                </a:solidFill>
                <a:latin typeface="Arial"/>
                <a:cs typeface="Arial"/>
              </a:rPr>
              <a:t>resistance.</a:t>
            </a:r>
            <a:endParaRPr sz="2200">
              <a:latin typeface="Arial"/>
              <a:cs typeface="Arial"/>
            </a:endParaRPr>
          </a:p>
          <a:p>
            <a:pPr marL="12700" marR="151130">
              <a:lnSpc>
                <a:spcPct val="118100"/>
              </a:lnSpc>
            </a:pPr>
            <a:r>
              <a:rPr dirty="0" sz="2200" spc="100">
                <a:solidFill>
                  <a:srgbClr val="181818"/>
                </a:solidFill>
                <a:latin typeface="Arial"/>
                <a:cs typeface="Arial"/>
              </a:rPr>
              <a:t>People</a:t>
            </a:r>
            <a:r>
              <a:rPr dirty="0" sz="22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45">
                <a:solidFill>
                  <a:srgbClr val="181818"/>
                </a:solidFill>
                <a:latin typeface="Arial"/>
                <a:cs typeface="Arial"/>
              </a:rPr>
              <a:t>who</a:t>
            </a:r>
            <a:r>
              <a:rPr dirty="0" sz="22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80">
                <a:solidFill>
                  <a:srgbClr val="181818"/>
                </a:solidFill>
                <a:latin typeface="Arial"/>
                <a:cs typeface="Arial"/>
              </a:rPr>
              <a:t>are</a:t>
            </a:r>
            <a:r>
              <a:rPr dirty="0" sz="220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10">
                <a:solidFill>
                  <a:srgbClr val="181818"/>
                </a:solidFill>
                <a:latin typeface="Arial"/>
                <a:cs typeface="Arial"/>
              </a:rPr>
              <a:t>middle-aged</a:t>
            </a:r>
            <a:r>
              <a:rPr dirty="0" sz="22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30">
                <a:solidFill>
                  <a:srgbClr val="181818"/>
                </a:solidFill>
                <a:latin typeface="Arial"/>
                <a:cs typeface="Arial"/>
              </a:rPr>
              <a:t>or</a:t>
            </a:r>
            <a:r>
              <a:rPr dirty="0" sz="22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10">
                <a:solidFill>
                  <a:srgbClr val="181818"/>
                </a:solidFill>
                <a:latin typeface="Arial"/>
                <a:cs typeface="Arial"/>
              </a:rPr>
              <a:t>older</a:t>
            </a:r>
            <a:r>
              <a:rPr dirty="0" sz="220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80">
                <a:solidFill>
                  <a:srgbClr val="181818"/>
                </a:solidFill>
                <a:latin typeface="Arial"/>
                <a:cs typeface="Arial"/>
              </a:rPr>
              <a:t>are</a:t>
            </a:r>
            <a:r>
              <a:rPr dirty="0" sz="22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65">
                <a:solidFill>
                  <a:srgbClr val="181818"/>
                </a:solidFill>
                <a:latin typeface="Arial"/>
                <a:cs typeface="Arial"/>
              </a:rPr>
              <a:t>most</a:t>
            </a:r>
            <a:r>
              <a:rPr dirty="0" sz="22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90">
                <a:solidFill>
                  <a:srgbClr val="181818"/>
                </a:solidFill>
                <a:latin typeface="Arial"/>
                <a:cs typeface="Arial"/>
              </a:rPr>
              <a:t>likely</a:t>
            </a:r>
            <a:r>
              <a:rPr dirty="0" sz="220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95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dirty="0" sz="22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65">
                <a:solidFill>
                  <a:srgbClr val="181818"/>
                </a:solidFill>
                <a:latin typeface="Arial"/>
                <a:cs typeface="Arial"/>
              </a:rPr>
              <a:t>get</a:t>
            </a:r>
            <a:r>
              <a:rPr dirty="0" sz="22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20">
                <a:solidFill>
                  <a:srgbClr val="181818"/>
                </a:solidFill>
                <a:latin typeface="Arial"/>
                <a:cs typeface="Arial"/>
              </a:rPr>
              <a:t>this</a:t>
            </a:r>
            <a:r>
              <a:rPr dirty="0" sz="220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14">
                <a:solidFill>
                  <a:srgbClr val="181818"/>
                </a:solidFill>
                <a:latin typeface="Arial"/>
                <a:cs typeface="Arial"/>
              </a:rPr>
              <a:t>kind</a:t>
            </a:r>
            <a:r>
              <a:rPr dirty="0" sz="22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85">
                <a:solidFill>
                  <a:srgbClr val="181818"/>
                </a:solidFill>
                <a:latin typeface="Arial"/>
                <a:cs typeface="Arial"/>
              </a:rPr>
              <a:t>of</a:t>
            </a:r>
            <a:r>
              <a:rPr dirty="0" sz="220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80">
                <a:solidFill>
                  <a:srgbClr val="181818"/>
                </a:solidFill>
                <a:latin typeface="Arial"/>
                <a:cs typeface="Arial"/>
              </a:rPr>
              <a:t>diabetes.</a:t>
            </a:r>
            <a:r>
              <a:rPr dirty="0" sz="22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55">
                <a:solidFill>
                  <a:srgbClr val="181818"/>
                </a:solidFill>
                <a:latin typeface="Arial"/>
                <a:cs typeface="Arial"/>
              </a:rPr>
              <a:t>It</a:t>
            </a:r>
            <a:r>
              <a:rPr dirty="0" sz="22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90">
                <a:solidFill>
                  <a:srgbClr val="181818"/>
                </a:solidFill>
                <a:latin typeface="Arial"/>
                <a:cs typeface="Arial"/>
              </a:rPr>
              <a:t>used  </a:t>
            </a:r>
            <a:r>
              <a:rPr dirty="0" sz="2200" spc="195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05">
                <a:solidFill>
                  <a:srgbClr val="181818"/>
                </a:solidFill>
                <a:latin typeface="Arial"/>
                <a:cs typeface="Arial"/>
              </a:rPr>
              <a:t>be</a:t>
            </a:r>
            <a:r>
              <a:rPr dirty="0" sz="22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80">
                <a:solidFill>
                  <a:srgbClr val="181818"/>
                </a:solidFill>
                <a:latin typeface="Arial"/>
                <a:cs typeface="Arial"/>
              </a:rPr>
              <a:t>called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25">
                <a:solidFill>
                  <a:srgbClr val="181818"/>
                </a:solidFill>
                <a:latin typeface="Arial"/>
                <a:cs typeface="Arial"/>
              </a:rPr>
              <a:t>adult-onset</a:t>
            </a:r>
            <a:r>
              <a:rPr dirty="0" sz="22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80">
                <a:solidFill>
                  <a:srgbClr val="181818"/>
                </a:solidFill>
                <a:latin typeface="Arial"/>
                <a:cs typeface="Arial"/>
              </a:rPr>
              <a:t>diabetes.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63765" y="737902"/>
            <a:ext cx="5977158" cy="36194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436177" y="4965860"/>
            <a:ext cx="5141461" cy="44655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3426" y="9564873"/>
            <a:ext cx="450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" b="1">
                <a:solidFill>
                  <a:srgbClr val="181818"/>
                </a:solidFill>
                <a:latin typeface="Verdana"/>
                <a:cs typeface="Verdana"/>
              </a:rPr>
              <a:t>0</a:t>
            </a:r>
            <a:r>
              <a:rPr dirty="0" sz="2400" spc="-95" b="1">
                <a:solidFill>
                  <a:srgbClr val="181818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00132" y="9526955"/>
            <a:ext cx="760730" cy="232410"/>
          </a:xfrm>
          <a:custGeom>
            <a:avLst/>
            <a:gdLst/>
            <a:ahLst/>
            <a:cxnLst/>
            <a:rect l="l" t="t" r="r" b="b"/>
            <a:pathLst>
              <a:path w="760730" h="232409">
                <a:moveTo>
                  <a:pt x="760374" y="116027"/>
                </a:moveTo>
                <a:lnTo>
                  <a:pt x="588759" y="0"/>
                </a:lnTo>
                <a:lnTo>
                  <a:pt x="588759" y="98539"/>
                </a:lnTo>
                <a:lnTo>
                  <a:pt x="0" y="98539"/>
                </a:lnTo>
                <a:lnTo>
                  <a:pt x="0" y="133515"/>
                </a:lnTo>
                <a:lnTo>
                  <a:pt x="588759" y="133515"/>
                </a:lnTo>
                <a:lnTo>
                  <a:pt x="588759" y="232054"/>
                </a:lnTo>
                <a:lnTo>
                  <a:pt x="760374" y="116027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547" y="377067"/>
            <a:ext cx="8945245" cy="1198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700" spc="-670"/>
              <a:t>Flow </a:t>
            </a:r>
            <a:r>
              <a:rPr dirty="0" sz="7700" spc="-420"/>
              <a:t>of </a:t>
            </a:r>
            <a:r>
              <a:rPr dirty="0" sz="7700" spc="-565"/>
              <a:t>the</a:t>
            </a:r>
            <a:r>
              <a:rPr dirty="0" sz="7700" spc="-2115"/>
              <a:t> </a:t>
            </a:r>
            <a:r>
              <a:rPr dirty="0" sz="7700" spc="-505"/>
              <a:t>Project</a:t>
            </a:r>
            <a:endParaRPr sz="7700"/>
          </a:p>
        </p:txBody>
      </p:sp>
      <p:sp>
        <p:nvSpPr>
          <p:cNvPr id="4" name="object 4"/>
          <p:cNvSpPr txBox="1"/>
          <p:nvPr/>
        </p:nvSpPr>
        <p:spPr>
          <a:xfrm>
            <a:off x="1676547" y="3038406"/>
            <a:ext cx="7888605" cy="5044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36270">
              <a:lnSpc>
                <a:spcPct val="114300"/>
              </a:lnSpc>
              <a:spcBef>
                <a:spcPts val="100"/>
              </a:spcBef>
            </a:pPr>
            <a:r>
              <a:rPr dirty="0" sz="3200" spc="85">
                <a:solidFill>
                  <a:srgbClr val="181818"/>
                </a:solidFill>
                <a:latin typeface="Arial"/>
                <a:cs typeface="Arial"/>
              </a:rPr>
              <a:t>There</a:t>
            </a:r>
            <a:r>
              <a:rPr dirty="0" sz="3200" spc="-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50">
                <a:solidFill>
                  <a:srgbClr val="181818"/>
                </a:solidFill>
                <a:latin typeface="Arial"/>
                <a:cs typeface="Arial"/>
              </a:rPr>
              <a:t>are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295">
                <a:solidFill>
                  <a:srgbClr val="181818"/>
                </a:solidFill>
                <a:latin typeface="Arial"/>
                <a:cs typeface="Arial"/>
              </a:rPr>
              <a:t>5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90">
                <a:solidFill>
                  <a:srgbClr val="181818"/>
                </a:solidFill>
                <a:latin typeface="Arial"/>
                <a:cs typeface="Arial"/>
              </a:rPr>
              <a:t>major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10">
                <a:solidFill>
                  <a:srgbClr val="181818"/>
                </a:solidFill>
                <a:latin typeface="Arial"/>
                <a:cs typeface="Arial"/>
              </a:rPr>
              <a:t>steps</a:t>
            </a:r>
            <a:r>
              <a:rPr dirty="0" sz="3200" spc="-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55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00">
                <a:solidFill>
                  <a:srgbClr val="181818"/>
                </a:solidFill>
                <a:latin typeface="Arial"/>
                <a:cs typeface="Arial"/>
              </a:rPr>
              <a:t>creating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85">
                <a:solidFill>
                  <a:srgbClr val="181818"/>
                </a:solidFill>
                <a:latin typeface="Arial"/>
                <a:cs typeface="Arial"/>
              </a:rPr>
              <a:t>our  </a:t>
            </a:r>
            <a:r>
              <a:rPr dirty="0" sz="3200" spc="130">
                <a:solidFill>
                  <a:srgbClr val="181818"/>
                </a:solidFill>
                <a:latin typeface="Arial"/>
                <a:cs typeface="Arial"/>
              </a:rPr>
              <a:t>project</a:t>
            </a:r>
            <a:r>
              <a:rPr dirty="0" sz="3200" spc="-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-260">
                <a:solidFill>
                  <a:srgbClr val="181818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50">
              <a:latin typeface="Arial"/>
              <a:cs typeface="Arial"/>
            </a:endParaRPr>
          </a:p>
          <a:p>
            <a:pPr marL="702945" indent="-305435">
              <a:lnSpc>
                <a:spcPct val="100000"/>
              </a:lnSpc>
              <a:buAutoNum type="arabicPeriod"/>
              <a:tabLst>
                <a:tab pos="703580" algn="l"/>
              </a:tabLst>
            </a:pPr>
            <a:r>
              <a:rPr dirty="0" sz="3200" spc="70">
                <a:solidFill>
                  <a:srgbClr val="181818"/>
                </a:solidFill>
                <a:latin typeface="Arial"/>
                <a:cs typeface="Arial"/>
              </a:rPr>
              <a:t>Diabetes</a:t>
            </a:r>
            <a:r>
              <a:rPr dirty="0" sz="3200" spc="-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85">
                <a:solidFill>
                  <a:srgbClr val="181818"/>
                </a:solidFill>
                <a:latin typeface="Arial"/>
                <a:cs typeface="Arial"/>
              </a:rPr>
              <a:t>Dataset</a:t>
            </a:r>
            <a:endParaRPr sz="3200">
              <a:latin typeface="Arial"/>
              <a:cs typeface="Arial"/>
            </a:endParaRPr>
          </a:p>
          <a:p>
            <a:pPr marL="702945" marR="5080" indent="-360045">
              <a:lnSpc>
                <a:spcPct val="114300"/>
              </a:lnSpc>
              <a:buAutoNum type="arabicPeriod"/>
              <a:tabLst>
                <a:tab pos="703580" algn="l"/>
              </a:tabLst>
            </a:pPr>
            <a:r>
              <a:rPr dirty="0" sz="3200" spc="100">
                <a:solidFill>
                  <a:srgbClr val="181818"/>
                </a:solidFill>
                <a:latin typeface="Arial"/>
                <a:cs typeface="Arial"/>
              </a:rPr>
              <a:t>Splitting</a:t>
            </a:r>
            <a:r>
              <a:rPr dirty="0" sz="3200" spc="-20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5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3200" spc="-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10">
                <a:solidFill>
                  <a:srgbClr val="181818"/>
                </a:solidFill>
                <a:latin typeface="Arial"/>
                <a:cs typeface="Arial"/>
              </a:rPr>
              <a:t>dataset</a:t>
            </a:r>
            <a:r>
              <a:rPr dirty="0" sz="3200" spc="-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35">
                <a:solidFill>
                  <a:srgbClr val="181818"/>
                </a:solidFill>
                <a:latin typeface="Arial"/>
                <a:cs typeface="Arial"/>
              </a:rPr>
              <a:t>into</a:t>
            </a:r>
            <a:r>
              <a:rPr dirty="0" sz="3200" spc="-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00">
                <a:solidFill>
                  <a:srgbClr val="181818"/>
                </a:solidFill>
                <a:latin typeface="Arial"/>
                <a:cs typeface="Arial"/>
              </a:rPr>
              <a:t>train</a:t>
            </a:r>
            <a:r>
              <a:rPr dirty="0" sz="3200" spc="-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55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dirty="0" sz="3200" spc="-20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80">
                <a:solidFill>
                  <a:srgbClr val="181818"/>
                </a:solidFill>
                <a:latin typeface="Arial"/>
                <a:cs typeface="Arial"/>
              </a:rPr>
              <a:t>test </a:t>
            </a:r>
            <a:r>
              <a:rPr dirty="0" sz="3200" spc="3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05">
                <a:solidFill>
                  <a:srgbClr val="181818"/>
                </a:solidFill>
                <a:latin typeface="Arial"/>
                <a:cs typeface="Arial"/>
              </a:rPr>
              <a:t>sets</a:t>
            </a:r>
            <a:endParaRPr sz="3200">
              <a:latin typeface="Arial"/>
              <a:cs typeface="Arial"/>
            </a:endParaRPr>
          </a:p>
          <a:p>
            <a:pPr marL="702945" indent="-37846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703580" algn="l"/>
              </a:tabLst>
            </a:pPr>
            <a:r>
              <a:rPr dirty="0" sz="3200" spc="10">
                <a:solidFill>
                  <a:srgbClr val="181818"/>
                </a:solidFill>
                <a:latin typeface="Arial"/>
                <a:cs typeface="Arial"/>
              </a:rPr>
              <a:t>Run</a:t>
            </a:r>
            <a:r>
              <a:rPr dirty="0" sz="3200" spc="-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20">
                <a:solidFill>
                  <a:srgbClr val="181818"/>
                </a:solidFill>
                <a:latin typeface="Arial"/>
                <a:cs typeface="Arial"/>
              </a:rPr>
              <a:t>an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65">
                <a:solidFill>
                  <a:srgbClr val="181818"/>
                </a:solidFill>
                <a:latin typeface="Arial"/>
                <a:cs typeface="Arial"/>
              </a:rPr>
              <a:t>Auto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85">
                <a:solidFill>
                  <a:srgbClr val="181818"/>
                </a:solidFill>
                <a:latin typeface="Arial"/>
                <a:cs typeface="Arial"/>
              </a:rPr>
              <a:t>AI</a:t>
            </a:r>
            <a:r>
              <a:rPr dirty="0" sz="3200" spc="-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95">
                <a:solidFill>
                  <a:srgbClr val="181818"/>
                </a:solidFill>
                <a:latin typeface="Arial"/>
                <a:cs typeface="Arial"/>
              </a:rPr>
              <a:t>Experiment</a:t>
            </a:r>
            <a:endParaRPr sz="3200">
              <a:latin typeface="Arial"/>
              <a:cs typeface="Arial"/>
            </a:endParaRPr>
          </a:p>
          <a:p>
            <a:pPr marL="702945" indent="-380365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703580" algn="l"/>
              </a:tabLst>
            </a:pPr>
            <a:r>
              <a:rPr dirty="0" sz="3200" spc="70">
                <a:solidFill>
                  <a:srgbClr val="181818"/>
                </a:solidFill>
                <a:latin typeface="Arial"/>
                <a:cs typeface="Arial"/>
              </a:rPr>
              <a:t>Classification</a:t>
            </a:r>
            <a:r>
              <a:rPr dirty="0" sz="3200" spc="-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10">
                <a:solidFill>
                  <a:srgbClr val="181818"/>
                </a:solidFill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  <a:p>
            <a:pPr marL="702945" indent="-38481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703580" algn="l"/>
              </a:tabLst>
            </a:pPr>
            <a:r>
              <a:rPr dirty="0" sz="3200" spc="120">
                <a:solidFill>
                  <a:srgbClr val="181818"/>
                </a:solidFill>
                <a:latin typeface="Arial"/>
                <a:cs typeface="Arial"/>
              </a:rPr>
              <a:t>Predict</a:t>
            </a:r>
            <a:r>
              <a:rPr dirty="0" sz="3200" spc="-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5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30">
                <a:solidFill>
                  <a:srgbClr val="181818"/>
                </a:solidFill>
                <a:latin typeface="Arial"/>
                <a:cs typeface="Arial"/>
              </a:rPr>
              <a:t>class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215">
                <a:solidFill>
                  <a:srgbClr val="181818"/>
                </a:solidFill>
                <a:latin typeface="Arial"/>
                <a:cs typeface="Arial"/>
              </a:rPr>
              <a:t>of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5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90">
                <a:solidFill>
                  <a:srgbClr val="181818"/>
                </a:solidFill>
                <a:latin typeface="Arial"/>
                <a:cs typeface="Arial"/>
              </a:rPr>
              <a:t>person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47100" y="553824"/>
            <a:ext cx="2790824" cy="9086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47688" y="9420642"/>
            <a:ext cx="4546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" b="1">
                <a:solidFill>
                  <a:srgbClr val="181818"/>
                </a:solidFill>
                <a:latin typeface="Verdana"/>
                <a:cs typeface="Verdana"/>
              </a:rPr>
              <a:t>0</a:t>
            </a:r>
            <a:r>
              <a:rPr dirty="0" sz="2400" spc="-65" b="1">
                <a:solidFill>
                  <a:srgbClr val="181818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25889" y="318918"/>
            <a:ext cx="133349" cy="131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25889" y="525029"/>
            <a:ext cx="133349" cy="131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25889" y="731141"/>
            <a:ext cx="133349" cy="131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25889" y="937252"/>
            <a:ext cx="133349" cy="1317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125889" y="1143364"/>
            <a:ext cx="133349" cy="131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27736" y="2462509"/>
            <a:ext cx="7972409" cy="5257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40"/>
              <a:t>D</a:t>
            </a:r>
            <a:r>
              <a:rPr dirty="0" spc="-844"/>
              <a:t>a</a:t>
            </a:r>
            <a:r>
              <a:rPr dirty="0" spc="-195"/>
              <a:t>t</a:t>
            </a:r>
            <a:r>
              <a:rPr dirty="0" spc="-844"/>
              <a:t>a</a:t>
            </a:r>
            <a:r>
              <a:rPr dirty="0" spc="-515"/>
              <a:t>s</a:t>
            </a:r>
            <a:r>
              <a:rPr dirty="0" spc="-630"/>
              <a:t>e</a:t>
            </a:r>
            <a:r>
              <a:rPr dirty="0" spc="-190"/>
              <a:t>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21379" y="1110552"/>
            <a:ext cx="4789170" cy="3175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750">
                <a:solidFill>
                  <a:srgbClr val="181818"/>
                </a:solidFill>
                <a:latin typeface="Arial"/>
                <a:cs typeface="Arial"/>
              </a:rPr>
              <a:t>P</a:t>
            </a:r>
            <a:r>
              <a:rPr dirty="0" sz="1900" spc="330">
                <a:solidFill>
                  <a:srgbClr val="181818"/>
                </a:solidFill>
                <a:latin typeface="Arial"/>
                <a:cs typeface="Arial"/>
              </a:rPr>
              <a:t>i</a:t>
            </a:r>
            <a:r>
              <a:rPr dirty="0" sz="1900" spc="1015">
                <a:solidFill>
                  <a:srgbClr val="181818"/>
                </a:solidFill>
                <a:latin typeface="Arial"/>
                <a:cs typeface="Arial"/>
              </a:rPr>
              <a:t>m</a:t>
            </a:r>
            <a:r>
              <a:rPr dirty="0" sz="1900" spc="88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dirty="0" sz="300" spc="635">
                <a:solidFill>
                  <a:srgbClr val="181818"/>
                </a:solidFill>
                <a:latin typeface="UKIJ Elipbe"/>
                <a:cs typeface="UKIJ Elipbe"/>
              </a:rPr>
              <a:t>-</a:t>
            </a:r>
            <a:r>
              <a:rPr dirty="0" sz="1900" spc="360">
                <a:solidFill>
                  <a:srgbClr val="181818"/>
                </a:solidFill>
                <a:latin typeface="Arial"/>
                <a:cs typeface="Arial"/>
              </a:rPr>
              <a:t>I</a:t>
            </a:r>
            <a:r>
              <a:rPr dirty="0" sz="1900" spc="650">
                <a:solidFill>
                  <a:srgbClr val="181818"/>
                </a:solidFill>
                <a:latin typeface="Arial"/>
                <a:cs typeface="Arial"/>
              </a:rPr>
              <a:t>n</a:t>
            </a:r>
            <a:r>
              <a:rPr dirty="0" sz="1900" spc="715">
                <a:solidFill>
                  <a:srgbClr val="181818"/>
                </a:solidFill>
                <a:latin typeface="Arial"/>
                <a:cs typeface="Arial"/>
              </a:rPr>
              <a:t>d</a:t>
            </a:r>
            <a:r>
              <a:rPr dirty="0" sz="1900" spc="330">
                <a:solidFill>
                  <a:srgbClr val="181818"/>
                </a:solidFill>
                <a:latin typeface="Arial"/>
                <a:cs typeface="Arial"/>
              </a:rPr>
              <a:t>i</a:t>
            </a:r>
            <a:r>
              <a:rPr dirty="0" sz="1900" spc="88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dirty="0" sz="300" spc="635">
                <a:solidFill>
                  <a:srgbClr val="181818"/>
                </a:solidFill>
                <a:latin typeface="UKIJ Elipbe"/>
                <a:cs typeface="UKIJ Elipbe"/>
              </a:rPr>
              <a:t>-</a:t>
            </a:r>
            <a:r>
              <a:rPr dirty="0" sz="1900" spc="765">
                <a:solidFill>
                  <a:srgbClr val="181818"/>
                </a:solidFill>
                <a:latin typeface="Arial"/>
                <a:cs typeface="Arial"/>
              </a:rPr>
              <a:t>D</a:t>
            </a:r>
            <a:r>
              <a:rPr dirty="0" sz="1900" spc="330">
                <a:solidFill>
                  <a:srgbClr val="181818"/>
                </a:solidFill>
                <a:latin typeface="Arial"/>
                <a:cs typeface="Arial"/>
              </a:rPr>
              <a:t>i</a:t>
            </a:r>
            <a:r>
              <a:rPr dirty="0" sz="1900" spc="88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dirty="0" sz="1900" spc="715">
                <a:solidFill>
                  <a:srgbClr val="181818"/>
                </a:solidFill>
                <a:latin typeface="Arial"/>
                <a:cs typeface="Arial"/>
              </a:rPr>
              <a:t>b</a:t>
            </a:r>
            <a:r>
              <a:rPr dirty="0" sz="1900" spc="645">
                <a:solidFill>
                  <a:srgbClr val="181818"/>
                </a:solidFill>
                <a:latin typeface="Arial"/>
                <a:cs typeface="Arial"/>
              </a:rPr>
              <a:t>e</a:t>
            </a:r>
            <a:r>
              <a:rPr dirty="0" sz="1900" spc="965">
                <a:solidFill>
                  <a:srgbClr val="181818"/>
                </a:solidFill>
                <a:latin typeface="Arial"/>
                <a:cs typeface="Arial"/>
              </a:rPr>
              <a:t>t</a:t>
            </a:r>
            <a:r>
              <a:rPr dirty="0" sz="1900" spc="645">
                <a:solidFill>
                  <a:srgbClr val="181818"/>
                </a:solidFill>
                <a:latin typeface="Arial"/>
                <a:cs typeface="Arial"/>
              </a:rPr>
              <a:t>e</a:t>
            </a:r>
            <a:r>
              <a:rPr dirty="0" sz="1900" spc="630">
                <a:solidFill>
                  <a:srgbClr val="181818"/>
                </a:solidFill>
                <a:latin typeface="Arial"/>
                <a:cs typeface="Arial"/>
              </a:rPr>
              <a:t>s</a:t>
            </a:r>
            <a:r>
              <a:rPr dirty="0" sz="1900" spc="-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900" spc="765">
                <a:solidFill>
                  <a:srgbClr val="181818"/>
                </a:solidFill>
                <a:latin typeface="Arial"/>
                <a:cs typeface="Arial"/>
              </a:rPr>
              <a:t>D</a:t>
            </a:r>
            <a:r>
              <a:rPr dirty="0" sz="1900" spc="88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dirty="0" sz="1900" spc="965">
                <a:solidFill>
                  <a:srgbClr val="181818"/>
                </a:solidFill>
                <a:latin typeface="Arial"/>
                <a:cs typeface="Arial"/>
              </a:rPr>
              <a:t>t</a:t>
            </a:r>
            <a:r>
              <a:rPr dirty="0" sz="1900" spc="885">
                <a:solidFill>
                  <a:srgbClr val="181818"/>
                </a:solidFill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729" y="1400433"/>
            <a:ext cx="8987155" cy="65011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90" b="1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2150" spc="-160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95" b="1">
                <a:solidFill>
                  <a:srgbClr val="181818"/>
                </a:solidFill>
                <a:latin typeface="Arial"/>
                <a:cs typeface="Arial"/>
              </a:rPr>
              <a:t>attributes</a:t>
            </a:r>
            <a:r>
              <a:rPr dirty="0" sz="2150" spc="-155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85" b="1">
                <a:solidFill>
                  <a:srgbClr val="181818"/>
                </a:solidFill>
                <a:latin typeface="Arial"/>
                <a:cs typeface="Arial"/>
              </a:rPr>
              <a:t>of</a:t>
            </a:r>
            <a:r>
              <a:rPr dirty="0" sz="2150" spc="-155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95" b="1">
                <a:solidFill>
                  <a:srgbClr val="181818"/>
                </a:solidFill>
                <a:latin typeface="Arial"/>
                <a:cs typeface="Arial"/>
              </a:rPr>
              <a:t>dataset</a:t>
            </a:r>
            <a:r>
              <a:rPr dirty="0" sz="2150" spc="-155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80" b="1">
                <a:solidFill>
                  <a:srgbClr val="181818"/>
                </a:solidFill>
                <a:latin typeface="Arial"/>
                <a:cs typeface="Arial"/>
              </a:rPr>
              <a:t>are</a:t>
            </a:r>
            <a:r>
              <a:rPr dirty="0" sz="2150" spc="-155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-140" b="1">
                <a:solidFill>
                  <a:srgbClr val="181818"/>
                </a:solidFill>
                <a:latin typeface="Arial"/>
                <a:cs typeface="Arial"/>
              </a:rPr>
              <a:t>: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50" spc="65">
                <a:solidFill>
                  <a:srgbClr val="FF1616"/>
                </a:solidFill>
                <a:latin typeface="Arial"/>
                <a:cs typeface="Arial"/>
              </a:rPr>
              <a:t>Pregnancies</a:t>
            </a:r>
            <a:r>
              <a:rPr dirty="0" sz="2150" spc="-135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dirty="0" sz="2150" spc="-145">
                <a:solidFill>
                  <a:srgbClr val="181818"/>
                </a:solidFill>
                <a:latin typeface="Arial"/>
                <a:cs typeface="Arial"/>
              </a:rPr>
              <a:t>:</a:t>
            </a:r>
            <a:r>
              <a:rPr dirty="0" sz="2150" spc="-13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95">
                <a:solidFill>
                  <a:srgbClr val="181818"/>
                </a:solidFill>
                <a:latin typeface="Arial"/>
                <a:cs typeface="Arial"/>
              </a:rPr>
              <a:t>Number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160">
                <a:solidFill>
                  <a:srgbClr val="181818"/>
                </a:solidFill>
                <a:latin typeface="Arial"/>
                <a:cs typeface="Arial"/>
              </a:rPr>
              <a:t>of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100">
                <a:solidFill>
                  <a:srgbClr val="181818"/>
                </a:solidFill>
                <a:latin typeface="Arial"/>
                <a:cs typeface="Arial"/>
              </a:rPr>
              <a:t>times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85">
                <a:solidFill>
                  <a:srgbClr val="181818"/>
                </a:solidFill>
                <a:latin typeface="Arial"/>
                <a:cs typeface="Arial"/>
              </a:rPr>
              <a:t>pregnant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17200"/>
              </a:lnSpc>
            </a:pPr>
            <a:r>
              <a:rPr dirty="0" sz="2150" spc="25">
                <a:solidFill>
                  <a:srgbClr val="FF1616"/>
                </a:solidFill>
                <a:latin typeface="Arial"/>
                <a:cs typeface="Arial"/>
              </a:rPr>
              <a:t>Glucose</a:t>
            </a:r>
            <a:r>
              <a:rPr dirty="0" sz="2150" spc="25">
                <a:solidFill>
                  <a:srgbClr val="181818"/>
                </a:solidFill>
                <a:latin typeface="Arial"/>
                <a:cs typeface="Arial"/>
              </a:rPr>
              <a:t>: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40">
                <a:solidFill>
                  <a:srgbClr val="181818"/>
                </a:solidFill>
                <a:latin typeface="Arial"/>
                <a:cs typeface="Arial"/>
              </a:rPr>
              <a:t>Plasma</a:t>
            </a:r>
            <a:r>
              <a:rPr dirty="0" sz="215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65">
                <a:solidFill>
                  <a:srgbClr val="181818"/>
                </a:solidFill>
                <a:latin typeface="Arial"/>
                <a:cs typeface="Arial"/>
              </a:rPr>
              <a:t>glucose</a:t>
            </a:r>
            <a:r>
              <a:rPr dirty="0" sz="215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90">
                <a:solidFill>
                  <a:srgbClr val="181818"/>
                </a:solidFill>
                <a:latin typeface="Arial"/>
                <a:cs typeface="Arial"/>
              </a:rPr>
              <a:t>concentration</a:t>
            </a:r>
            <a:r>
              <a:rPr dirty="0" sz="215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90">
                <a:solidFill>
                  <a:srgbClr val="181818"/>
                </a:solidFill>
                <a:latin typeface="Arial"/>
                <a:cs typeface="Arial"/>
              </a:rPr>
              <a:t>over</a:t>
            </a:r>
            <a:r>
              <a:rPr dirty="0" sz="215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85">
                <a:solidFill>
                  <a:srgbClr val="181818"/>
                </a:solidFill>
                <a:latin typeface="Arial"/>
                <a:cs typeface="Arial"/>
              </a:rPr>
              <a:t>2</a:t>
            </a:r>
            <a:r>
              <a:rPr dirty="0" sz="215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70">
                <a:solidFill>
                  <a:srgbClr val="181818"/>
                </a:solidFill>
                <a:latin typeface="Arial"/>
                <a:cs typeface="Arial"/>
              </a:rPr>
              <a:t>hours</a:t>
            </a:r>
            <a:r>
              <a:rPr dirty="0" sz="215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45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dirty="0" sz="215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25">
                <a:solidFill>
                  <a:srgbClr val="181818"/>
                </a:solidFill>
                <a:latin typeface="Arial"/>
                <a:cs typeface="Arial"/>
              </a:rPr>
              <a:t>an</a:t>
            </a:r>
            <a:r>
              <a:rPr dirty="0" sz="215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50">
                <a:solidFill>
                  <a:srgbClr val="181818"/>
                </a:solidFill>
                <a:latin typeface="Arial"/>
                <a:cs typeface="Arial"/>
              </a:rPr>
              <a:t>oral</a:t>
            </a:r>
            <a:r>
              <a:rPr dirty="0" sz="215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65">
                <a:solidFill>
                  <a:srgbClr val="181818"/>
                </a:solidFill>
                <a:latin typeface="Arial"/>
                <a:cs typeface="Arial"/>
              </a:rPr>
              <a:t>glucose  </a:t>
            </a:r>
            <a:r>
              <a:rPr dirty="0" sz="2150" spc="80">
                <a:solidFill>
                  <a:srgbClr val="181818"/>
                </a:solidFill>
                <a:latin typeface="Arial"/>
                <a:cs typeface="Arial"/>
              </a:rPr>
              <a:t>tolerance</a:t>
            </a:r>
            <a:r>
              <a:rPr dirty="0" sz="2150" spc="-13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130">
                <a:solidFill>
                  <a:srgbClr val="181818"/>
                </a:solidFill>
                <a:latin typeface="Arial"/>
                <a:cs typeface="Arial"/>
              </a:rPr>
              <a:t>test</a:t>
            </a:r>
            <a:endParaRPr sz="2150">
              <a:latin typeface="Arial"/>
              <a:cs typeface="Arial"/>
            </a:endParaRPr>
          </a:p>
          <a:p>
            <a:pPr marL="12700" marR="2697480">
              <a:lnSpc>
                <a:spcPts val="6050"/>
              </a:lnSpc>
              <a:spcBef>
                <a:spcPts val="775"/>
              </a:spcBef>
            </a:pPr>
            <a:r>
              <a:rPr dirty="0" sz="2150" spc="60">
                <a:solidFill>
                  <a:srgbClr val="FF1616"/>
                </a:solidFill>
                <a:latin typeface="Arial"/>
                <a:cs typeface="Arial"/>
              </a:rPr>
              <a:t>BloodPressure</a:t>
            </a:r>
            <a:r>
              <a:rPr dirty="0" sz="2150" spc="60">
                <a:solidFill>
                  <a:srgbClr val="181818"/>
                </a:solidFill>
                <a:latin typeface="Arial"/>
                <a:cs typeface="Arial"/>
              </a:rPr>
              <a:t>:</a:t>
            </a:r>
            <a:r>
              <a:rPr dirty="0" sz="2150" spc="-13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55">
                <a:solidFill>
                  <a:srgbClr val="181818"/>
                </a:solidFill>
                <a:latin typeface="Arial"/>
                <a:cs typeface="Arial"/>
              </a:rPr>
              <a:t>Diastolic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85">
                <a:solidFill>
                  <a:srgbClr val="181818"/>
                </a:solidFill>
                <a:latin typeface="Arial"/>
                <a:cs typeface="Arial"/>
              </a:rPr>
              <a:t>blood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65">
                <a:solidFill>
                  <a:srgbClr val="181818"/>
                </a:solidFill>
                <a:latin typeface="Arial"/>
                <a:cs typeface="Arial"/>
              </a:rPr>
              <a:t>pressure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75">
                <a:solidFill>
                  <a:srgbClr val="181818"/>
                </a:solidFill>
                <a:latin typeface="Arial"/>
                <a:cs typeface="Arial"/>
              </a:rPr>
              <a:t>(mm</a:t>
            </a:r>
            <a:r>
              <a:rPr dirty="0" sz="2150" spc="-13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5">
                <a:solidFill>
                  <a:srgbClr val="181818"/>
                </a:solidFill>
                <a:latin typeface="Arial"/>
                <a:cs typeface="Arial"/>
              </a:rPr>
              <a:t>Hg)  </a:t>
            </a:r>
            <a:r>
              <a:rPr dirty="0" sz="2150" spc="50">
                <a:solidFill>
                  <a:srgbClr val="FF1616"/>
                </a:solidFill>
                <a:latin typeface="Arial"/>
                <a:cs typeface="Arial"/>
              </a:rPr>
              <a:t>SkinThickness</a:t>
            </a:r>
            <a:r>
              <a:rPr dirty="0" sz="2150" spc="50">
                <a:solidFill>
                  <a:srgbClr val="181818"/>
                </a:solidFill>
                <a:latin typeface="Arial"/>
                <a:cs typeface="Arial"/>
              </a:rPr>
              <a:t>: </a:t>
            </a:r>
            <a:r>
              <a:rPr dirty="0" sz="2150" spc="65">
                <a:solidFill>
                  <a:srgbClr val="181818"/>
                </a:solidFill>
                <a:latin typeface="Arial"/>
                <a:cs typeface="Arial"/>
              </a:rPr>
              <a:t>Triceps </a:t>
            </a:r>
            <a:r>
              <a:rPr dirty="0" sz="2150" spc="60">
                <a:solidFill>
                  <a:srgbClr val="181818"/>
                </a:solidFill>
                <a:latin typeface="Arial"/>
                <a:cs typeface="Arial"/>
              </a:rPr>
              <a:t>skin </a:t>
            </a:r>
            <a:r>
              <a:rPr dirty="0" sz="2150" spc="110">
                <a:solidFill>
                  <a:srgbClr val="181818"/>
                </a:solidFill>
                <a:latin typeface="Arial"/>
                <a:cs typeface="Arial"/>
              </a:rPr>
              <a:t>fold </a:t>
            </a:r>
            <a:r>
              <a:rPr dirty="0" sz="2150" spc="80">
                <a:solidFill>
                  <a:srgbClr val="181818"/>
                </a:solidFill>
                <a:latin typeface="Arial"/>
                <a:cs typeface="Arial"/>
              </a:rPr>
              <a:t>thickness </a:t>
            </a:r>
            <a:r>
              <a:rPr dirty="0" sz="2150" spc="30">
                <a:solidFill>
                  <a:srgbClr val="181818"/>
                </a:solidFill>
                <a:latin typeface="Arial"/>
                <a:cs typeface="Arial"/>
              </a:rPr>
              <a:t>(mm)  </a:t>
            </a:r>
            <a:r>
              <a:rPr dirty="0" sz="2150" spc="25">
                <a:solidFill>
                  <a:srgbClr val="FF1616"/>
                </a:solidFill>
                <a:latin typeface="Arial"/>
                <a:cs typeface="Arial"/>
              </a:rPr>
              <a:t>Insulin</a:t>
            </a:r>
            <a:r>
              <a:rPr dirty="0" sz="2150" spc="25">
                <a:solidFill>
                  <a:srgbClr val="181818"/>
                </a:solidFill>
                <a:latin typeface="Arial"/>
                <a:cs typeface="Arial"/>
              </a:rPr>
              <a:t>:</a:t>
            </a:r>
            <a:r>
              <a:rPr dirty="0" sz="2150" spc="-13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80">
                <a:solidFill>
                  <a:srgbClr val="181818"/>
                </a:solidFill>
                <a:latin typeface="Arial"/>
                <a:cs typeface="Arial"/>
              </a:rPr>
              <a:t>2-Hour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80">
                <a:solidFill>
                  <a:srgbClr val="181818"/>
                </a:solidFill>
                <a:latin typeface="Arial"/>
                <a:cs typeface="Arial"/>
              </a:rPr>
              <a:t>serum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40">
                <a:solidFill>
                  <a:srgbClr val="181818"/>
                </a:solidFill>
                <a:latin typeface="Arial"/>
                <a:cs typeface="Arial"/>
              </a:rPr>
              <a:t>insulin</a:t>
            </a:r>
            <a:r>
              <a:rPr dirty="0" sz="2150" spc="-13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40">
                <a:solidFill>
                  <a:srgbClr val="181818"/>
                </a:solidFill>
                <a:latin typeface="Arial"/>
                <a:cs typeface="Arial"/>
              </a:rPr>
              <a:t>(mu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40">
                <a:solidFill>
                  <a:srgbClr val="181818"/>
                </a:solidFill>
                <a:latin typeface="Arial"/>
                <a:cs typeface="Arial"/>
              </a:rPr>
              <a:t>U/ml)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150" spc="35">
                <a:solidFill>
                  <a:srgbClr val="FF1616"/>
                </a:solidFill>
                <a:latin typeface="Arial"/>
                <a:cs typeface="Arial"/>
              </a:rPr>
              <a:t>BMI</a:t>
            </a:r>
            <a:r>
              <a:rPr dirty="0" sz="2150" spc="35">
                <a:solidFill>
                  <a:srgbClr val="181818"/>
                </a:solidFill>
                <a:latin typeface="Arial"/>
                <a:cs typeface="Arial"/>
              </a:rPr>
              <a:t>:</a:t>
            </a:r>
            <a:r>
              <a:rPr dirty="0" sz="2150" spc="-13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85">
                <a:solidFill>
                  <a:srgbClr val="181818"/>
                </a:solidFill>
                <a:latin typeface="Arial"/>
                <a:cs typeface="Arial"/>
              </a:rPr>
              <a:t>Body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55">
                <a:solidFill>
                  <a:srgbClr val="181818"/>
                </a:solidFill>
                <a:latin typeface="Arial"/>
                <a:cs typeface="Arial"/>
              </a:rPr>
              <a:t>mass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65">
                <a:solidFill>
                  <a:srgbClr val="181818"/>
                </a:solidFill>
                <a:latin typeface="Arial"/>
                <a:cs typeface="Arial"/>
              </a:rPr>
              <a:t>index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75">
                <a:solidFill>
                  <a:srgbClr val="181818"/>
                </a:solidFill>
                <a:latin typeface="Arial"/>
                <a:cs typeface="Arial"/>
              </a:rPr>
              <a:t>(weight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45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75">
                <a:solidFill>
                  <a:srgbClr val="181818"/>
                </a:solidFill>
                <a:latin typeface="Arial"/>
                <a:cs typeface="Arial"/>
              </a:rPr>
              <a:t>kg/(height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45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5">
                <a:solidFill>
                  <a:srgbClr val="181818"/>
                </a:solidFill>
                <a:latin typeface="Arial"/>
                <a:cs typeface="Arial"/>
              </a:rPr>
              <a:t>m)2)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12700" marR="618490">
              <a:lnSpc>
                <a:spcPct val="117200"/>
              </a:lnSpc>
            </a:pPr>
            <a:r>
              <a:rPr dirty="0" sz="2150" spc="70">
                <a:solidFill>
                  <a:srgbClr val="FF1616"/>
                </a:solidFill>
                <a:latin typeface="Arial"/>
                <a:cs typeface="Arial"/>
              </a:rPr>
              <a:t>Diabetes</a:t>
            </a:r>
            <a:r>
              <a:rPr dirty="0" sz="2150" spc="-135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dirty="0" sz="2150" spc="80">
                <a:solidFill>
                  <a:srgbClr val="FF1616"/>
                </a:solidFill>
                <a:latin typeface="Arial"/>
                <a:cs typeface="Arial"/>
              </a:rPr>
              <a:t>Pedigree</a:t>
            </a:r>
            <a:r>
              <a:rPr dirty="0" sz="2150" spc="-130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dirty="0" sz="2150" spc="60">
                <a:solidFill>
                  <a:srgbClr val="FF1616"/>
                </a:solidFill>
                <a:latin typeface="Arial"/>
                <a:cs typeface="Arial"/>
              </a:rPr>
              <a:t>Function</a:t>
            </a:r>
            <a:r>
              <a:rPr dirty="0" sz="2150" spc="60">
                <a:solidFill>
                  <a:srgbClr val="181818"/>
                </a:solidFill>
                <a:latin typeface="Arial"/>
                <a:cs typeface="Arial"/>
              </a:rPr>
              <a:t>: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dirty="0" sz="2150" spc="-13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105">
                <a:solidFill>
                  <a:srgbClr val="181818"/>
                </a:solidFill>
                <a:latin typeface="Arial"/>
                <a:cs typeface="Arial"/>
              </a:rPr>
              <a:t>function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85">
                <a:solidFill>
                  <a:srgbClr val="181818"/>
                </a:solidFill>
                <a:latin typeface="Arial"/>
                <a:cs typeface="Arial"/>
              </a:rPr>
              <a:t>which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70">
                <a:solidFill>
                  <a:srgbClr val="181818"/>
                </a:solidFill>
                <a:latin typeface="Arial"/>
                <a:cs typeface="Arial"/>
              </a:rPr>
              <a:t>scores</a:t>
            </a:r>
            <a:r>
              <a:rPr dirty="0" sz="2150" spc="-13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65">
                <a:solidFill>
                  <a:srgbClr val="181818"/>
                </a:solidFill>
                <a:latin typeface="Arial"/>
                <a:cs typeface="Arial"/>
              </a:rPr>
              <a:t>likelihood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160">
                <a:solidFill>
                  <a:srgbClr val="181818"/>
                </a:solidFill>
                <a:latin typeface="Arial"/>
                <a:cs typeface="Arial"/>
              </a:rPr>
              <a:t>of  </a:t>
            </a:r>
            <a:r>
              <a:rPr dirty="0" sz="2150" spc="70">
                <a:solidFill>
                  <a:srgbClr val="181818"/>
                </a:solidFill>
                <a:latin typeface="Arial"/>
                <a:cs typeface="Arial"/>
              </a:rPr>
              <a:t>diabetes</a:t>
            </a:r>
            <a:r>
              <a:rPr dirty="0" sz="2150" spc="-13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55">
                <a:solidFill>
                  <a:srgbClr val="181818"/>
                </a:solidFill>
                <a:latin typeface="Arial"/>
                <a:cs typeface="Arial"/>
              </a:rPr>
              <a:t>based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85">
                <a:solidFill>
                  <a:srgbClr val="181818"/>
                </a:solidFill>
                <a:latin typeface="Arial"/>
                <a:cs typeface="Arial"/>
              </a:rPr>
              <a:t>on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80">
                <a:solidFill>
                  <a:srgbClr val="181818"/>
                </a:solidFill>
                <a:latin typeface="Arial"/>
                <a:cs typeface="Arial"/>
              </a:rPr>
              <a:t>family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80">
                <a:solidFill>
                  <a:srgbClr val="181818"/>
                </a:solidFill>
                <a:latin typeface="Arial"/>
                <a:cs typeface="Arial"/>
              </a:rPr>
              <a:t>history</a:t>
            </a:r>
            <a:endParaRPr sz="2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729" y="8260040"/>
            <a:ext cx="8496300" cy="13563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0"/>
              </a:spcBef>
            </a:pPr>
            <a:r>
              <a:rPr dirty="0" sz="2150" spc="45">
                <a:solidFill>
                  <a:srgbClr val="FF1616"/>
                </a:solidFill>
                <a:latin typeface="Arial"/>
                <a:cs typeface="Arial"/>
              </a:rPr>
              <a:t>Age</a:t>
            </a:r>
            <a:r>
              <a:rPr dirty="0" sz="2150" spc="45">
                <a:solidFill>
                  <a:srgbClr val="181818"/>
                </a:solidFill>
                <a:latin typeface="Arial"/>
                <a:cs typeface="Arial"/>
              </a:rPr>
              <a:t>: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95">
                <a:solidFill>
                  <a:srgbClr val="181818"/>
                </a:solidFill>
                <a:latin typeface="Arial"/>
                <a:cs typeface="Arial"/>
              </a:rPr>
              <a:t>Age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(years)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5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75">
                <a:solidFill>
                  <a:srgbClr val="181818"/>
                </a:solidFill>
                <a:latin typeface="Arial"/>
                <a:cs typeface="Arial"/>
              </a:rPr>
              <a:t>Outcome:</a:t>
            </a:r>
            <a:r>
              <a:rPr dirty="0" sz="215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5">
                <a:solidFill>
                  <a:srgbClr val="181818"/>
                </a:solidFill>
                <a:latin typeface="Arial"/>
                <a:cs typeface="Arial"/>
              </a:rPr>
              <a:t>Class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45">
                <a:solidFill>
                  <a:srgbClr val="181818"/>
                </a:solidFill>
                <a:latin typeface="Arial"/>
                <a:cs typeface="Arial"/>
              </a:rPr>
              <a:t>variable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90">
                <a:solidFill>
                  <a:srgbClr val="181818"/>
                </a:solidFill>
                <a:latin typeface="Arial"/>
                <a:cs typeface="Arial"/>
              </a:rPr>
              <a:t>(0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120">
                <a:solidFill>
                  <a:srgbClr val="181818"/>
                </a:solidFill>
                <a:latin typeface="Arial"/>
                <a:cs typeface="Arial"/>
              </a:rPr>
              <a:t>if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60">
                <a:solidFill>
                  <a:srgbClr val="181818"/>
                </a:solidFill>
                <a:latin typeface="Arial"/>
                <a:cs typeface="Arial"/>
              </a:rPr>
              <a:t>non-diabetic,</a:t>
            </a:r>
            <a:r>
              <a:rPr dirty="0" sz="215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-204">
                <a:solidFill>
                  <a:srgbClr val="181818"/>
                </a:solidFill>
                <a:latin typeface="Arial"/>
                <a:cs typeface="Arial"/>
              </a:rPr>
              <a:t>1</a:t>
            </a:r>
            <a:r>
              <a:rPr dirty="0" sz="215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120">
                <a:solidFill>
                  <a:srgbClr val="181818"/>
                </a:solidFill>
                <a:latin typeface="Arial"/>
                <a:cs typeface="Arial"/>
              </a:rPr>
              <a:t>if  </a:t>
            </a:r>
            <a:r>
              <a:rPr dirty="0" sz="2150" spc="55">
                <a:solidFill>
                  <a:srgbClr val="181818"/>
                </a:solidFill>
                <a:latin typeface="Arial"/>
                <a:cs typeface="Arial"/>
              </a:rPr>
              <a:t>diabetic)</a:t>
            </a:r>
            <a:endParaRPr sz="2150">
              <a:latin typeface="Arial"/>
              <a:cs typeface="Arial"/>
            </a:endParaRPr>
          </a:p>
          <a:p>
            <a:pPr marL="98425">
              <a:lnSpc>
                <a:spcPct val="100000"/>
              </a:lnSpc>
              <a:spcBef>
                <a:spcPts val="1555"/>
              </a:spcBef>
            </a:pPr>
            <a:r>
              <a:rPr dirty="0" sz="2400" spc="-30" b="1"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07063" y="7894600"/>
            <a:ext cx="493395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">
                <a:latin typeface="Noto Sans"/>
                <a:cs typeface="Noto Sans"/>
              </a:rPr>
              <a:t>769 </a:t>
            </a:r>
            <a:r>
              <a:rPr dirty="0" sz="3400" spc="-110">
                <a:latin typeface="Noto Sans"/>
                <a:cs typeface="Noto Sans"/>
              </a:rPr>
              <a:t>Rows </a:t>
            </a:r>
            <a:r>
              <a:rPr dirty="0" sz="3400" spc="-95">
                <a:latin typeface="Noto Sans"/>
                <a:cs typeface="Noto Sans"/>
              </a:rPr>
              <a:t>and </a:t>
            </a:r>
            <a:r>
              <a:rPr dirty="0" sz="3400" spc="-5">
                <a:latin typeface="Noto Sans"/>
                <a:cs typeface="Noto Sans"/>
              </a:rPr>
              <a:t>9</a:t>
            </a:r>
            <a:r>
              <a:rPr dirty="0" sz="3400" spc="135">
                <a:latin typeface="Noto Sans"/>
                <a:cs typeface="Noto Sans"/>
              </a:rPr>
              <a:t> </a:t>
            </a:r>
            <a:r>
              <a:rPr dirty="0" sz="3400" spc="-95">
                <a:latin typeface="Noto Sans"/>
                <a:cs typeface="Noto Sans"/>
              </a:rPr>
              <a:t>Columns</a:t>
            </a:r>
            <a:endParaRPr sz="3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59351" y="9258883"/>
            <a:ext cx="760730" cy="232410"/>
          </a:xfrm>
          <a:custGeom>
            <a:avLst/>
            <a:gdLst/>
            <a:ahLst/>
            <a:cxnLst/>
            <a:rect l="l" t="t" r="r" b="b"/>
            <a:pathLst>
              <a:path w="760730" h="232409">
                <a:moveTo>
                  <a:pt x="760387" y="116027"/>
                </a:moveTo>
                <a:lnTo>
                  <a:pt x="588772" y="0"/>
                </a:lnTo>
                <a:lnTo>
                  <a:pt x="588772" y="98539"/>
                </a:lnTo>
                <a:lnTo>
                  <a:pt x="0" y="98539"/>
                </a:lnTo>
                <a:lnTo>
                  <a:pt x="0" y="133515"/>
                </a:lnTo>
                <a:lnTo>
                  <a:pt x="588772" y="133515"/>
                </a:lnTo>
                <a:lnTo>
                  <a:pt x="588772" y="232054"/>
                </a:lnTo>
                <a:lnTo>
                  <a:pt x="760387" y="116027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23102" y="4383314"/>
            <a:ext cx="13039739" cy="5058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6683" y="253148"/>
            <a:ext cx="956310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520"/>
              <a:t>Algorithm </a:t>
            </a:r>
            <a:r>
              <a:rPr dirty="0" sz="7000" spc="-175"/>
              <a:t>&amp;</a:t>
            </a:r>
            <a:r>
              <a:rPr dirty="0" sz="7000" spc="-1430"/>
              <a:t> </a:t>
            </a:r>
            <a:r>
              <a:rPr dirty="0" sz="7000" spc="-445"/>
              <a:t>Accuracy</a:t>
            </a:r>
            <a:endParaRPr sz="7000"/>
          </a:p>
        </p:txBody>
      </p:sp>
      <p:sp>
        <p:nvSpPr>
          <p:cNvPr id="5" name="object 5"/>
          <p:cNvSpPr txBox="1"/>
          <p:nvPr/>
        </p:nvSpPr>
        <p:spPr>
          <a:xfrm>
            <a:off x="586683" y="1694582"/>
            <a:ext cx="8618855" cy="2813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100"/>
              </a:spcBef>
            </a:pPr>
            <a:r>
              <a:rPr dirty="0" sz="3200" spc="70">
                <a:solidFill>
                  <a:srgbClr val="181818"/>
                </a:solidFill>
                <a:latin typeface="Arial"/>
                <a:cs typeface="Arial"/>
              </a:rPr>
              <a:t>Gradient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14">
                <a:solidFill>
                  <a:srgbClr val="181818"/>
                </a:solidFill>
                <a:latin typeface="Arial"/>
                <a:cs typeface="Arial"/>
              </a:rPr>
              <a:t>Boosting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50">
                <a:solidFill>
                  <a:srgbClr val="181818"/>
                </a:solidFill>
                <a:latin typeface="Arial"/>
                <a:cs typeface="Arial"/>
              </a:rPr>
              <a:t>Classifier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25">
                <a:solidFill>
                  <a:srgbClr val="181818"/>
                </a:solidFill>
                <a:latin typeface="Arial"/>
                <a:cs typeface="Arial"/>
              </a:rPr>
              <a:t>is</a:t>
            </a:r>
            <a:r>
              <a:rPr dirty="0" sz="3200" spc="-1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5">
                <a:solidFill>
                  <a:srgbClr val="181818"/>
                </a:solidFill>
                <a:latin typeface="Arial"/>
                <a:cs typeface="Arial"/>
              </a:rPr>
              <a:t>used.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25">
                <a:solidFill>
                  <a:srgbClr val="181818"/>
                </a:solidFill>
                <a:latin typeface="Arial"/>
                <a:cs typeface="Arial"/>
              </a:rPr>
              <a:t>It's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-4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dirty="0" sz="3200" spc="-1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95">
                <a:solidFill>
                  <a:srgbClr val="181818"/>
                </a:solidFill>
                <a:latin typeface="Arial"/>
                <a:cs typeface="Arial"/>
              </a:rPr>
              <a:t>built  </a:t>
            </a:r>
            <a:r>
              <a:rPr dirty="0" sz="3200" spc="55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80">
                <a:solidFill>
                  <a:srgbClr val="181818"/>
                </a:solidFill>
                <a:latin typeface="Arial"/>
                <a:cs typeface="Arial"/>
              </a:rPr>
              <a:t>classification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10">
                <a:solidFill>
                  <a:srgbClr val="181818"/>
                </a:solidFill>
                <a:latin typeface="Arial"/>
                <a:cs typeface="Arial"/>
              </a:rPr>
              <a:t>algorithm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55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dirty="0" sz="32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95">
                <a:solidFill>
                  <a:srgbClr val="181818"/>
                </a:solidFill>
                <a:latin typeface="Arial"/>
                <a:cs typeface="Arial"/>
              </a:rPr>
              <a:t>IBM</a:t>
            </a:r>
            <a:endParaRPr sz="3200">
              <a:latin typeface="Arial"/>
              <a:cs typeface="Arial"/>
            </a:endParaRPr>
          </a:p>
          <a:p>
            <a:pPr marL="12700" marR="93980">
              <a:lnSpc>
                <a:spcPct val="114300"/>
              </a:lnSpc>
            </a:pPr>
            <a:r>
              <a:rPr dirty="0" sz="3200" spc="165">
                <a:solidFill>
                  <a:srgbClr val="181818"/>
                </a:solidFill>
                <a:latin typeface="Arial"/>
                <a:cs typeface="Arial"/>
              </a:rPr>
              <a:t>Auto</a:t>
            </a:r>
            <a:r>
              <a:rPr dirty="0" sz="3200" spc="-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85">
                <a:solidFill>
                  <a:srgbClr val="181818"/>
                </a:solidFill>
                <a:latin typeface="Arial"/>
                <a:cs typeface="Arial"/>
              </a:rPr>
              <a:t>AI</a:t>
            </a:r>
            <a:r>
              <a:rPr dirty="0" sz="3200" spc="-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60">
                <a:solidFill>
                  <a:srgbClr val="181818"/>
                </a:solidFill>
                <a:latin typeface="Arial"/>
                <a:cs typeface="Arial"/>
              </a:rPr>
              <a:t>with</a:t>
            </a:r>
            <a:r>
              <a:rPr dirty="0" sz="3200" spc="-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85">
                <a:solidFill>
                  <a:srgbClr val="181818"/>
                </a:solidFill>
                <a:latin typeface="Arial"/>
                <a:cs typeface="Arial"/>
              </a:rPr>
              <a:t>0.763</a:t>
            </a:r>
            <a:r>
              <a:rPr dirty="0" sz="3200" spc="-20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70">
                <a:solidFill>
                  <a:srgbClr val="181818"/>
                </a:solidFill>
                <a:latin typeface="Arial"/>
                <a:cs typeface="Arial"/>
              </a:rPr>
              <a:t>accuracy</a:t>
            </a:r>
            <a:r>
              <a:rPr dirty="0" sz="3200" spc="-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55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dirty="0" sz="3200" spc="-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90">
                <a:solidFill>
                  <a:srgbClr val="181818"/>
                </a:solidFill>
                <a:latin typeface="Arial"/>
                <a:cs typeface="Arial"/>
              </a:rPr>
              <a:t>deployed</a:t>
            </a:r>
            <a:r>
              <a:rPr dirty="0" sz="3200" spc="-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05">
                <a:solidFill>
                  <a:srgbClr val="181818"/>
                </a:solidFill>
                <a:latin typeface="Arial"/>
                <a:cs typeface="Arial"/>
              </a:rPr>
              <a:t>on </a:t>
            </a:r>
            <a:r>
              <a:rPr dirty="0" sz="3200" spc="3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200" spc="130">
                <a:solidFill>
                  <a:srgbClr val="181818"/>
                </a:solidFill>
                <a:latin typeface="Arial"/>
                <a:cs typeface="Arial"/>
              </a:rPr>
              <a:t>Watson </a:t>
            </a:r>
            <a:r>
              <a:rPr dirty="0" sz="3200" spc="90">
                <a:solidFill>
                  <a:srgbClr val="181818"/>
                </a:solidFill>
                <a:latin typeface="Arial"/>
                <a:cs typeface="Arial"/>
              </a:rPr>
              <a:t>Studio </a:t>
            </a:r>
            <a:r>
              <a:rPr dirty="0" sz="3200" spc="60">
                <a:solidFill>
                  <a:srgbClr val="181818"/>
                </a:solidFill>
                <a:latin typeface="Arial"/>
                <a:cs typeface="Arial"/>
              </a:rPr>
              <a:t>using </a:t>
            </a:r>
            <a:r>
              <a:rPr dirty="0" sz="3200" spc="75">
                <a:solidFill>
                  <a:srgbClr val="181818"/>
                </a:solidFill>
                <a:latin typeface="Arial"/>
                <a:cs typeface="Arial"/>
              </a:rPr>
              <a:t>Machine </a:t>
            </a:r>
            <a:r>
              <a:rPr dirty="0" sz="3200" spc="70">
                <a:solidFill>
                  <a:srgbClr val="181818"/>
                </a:solidFill>
                <a:latin typeface="Arial"/>
                <a:cs typeface="Arial"/>
              </a:rPr>
              <a:t>Learning  </a:t>
            </a:r>
            <a:r>
              <a:rPr dirty="0" sz="3200" spc="20">
                <a:solidFill>
                  <a:srgbClr val="181818"/>
                </a:solidFill>
                <a:latin typeface="Arial"/>
                <a:cs typeface="Arial"/>
              </a:rPr>
              <a:t>Service.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40151" y="491150"/>
            <a:ext cx="5824703" cy="3256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5452" y="9217066"/>
            <a:ext cx="455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" b="1">
                <a:solidFill>
                  <a:srgbClr val="181818"/>
                </a:solidFill>
                <a:latin typeface="Verdana"/>
                <a:cs typeface="Verdana"/>
              </a:rPr>
              <a:t>0</a:t>
            </a:r>
            <a:r>
              <a:rPr dirty="0" sz="2400" spc="-55" b="1">
                <a:solidFill>
                  <a:srgbClr val="181818"/>
                </a:solidFill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8940">
              <a:lnSpc>
                <a:spcPct val="100000"/>
              </a:lnSpc>
              <a:spcBef>
                <a:spcPts val="100"/>
              </a:spcBef>
            </a:pPr>
            <a:r>
              <a:rPr dirty="0" spc="-605"/>
              <a:t>Node-Red</a:t>
            </a:r>
            <a:r>
              <a:rPr dirty="0" spc="-1075"/>
              <a:t> </a:t>
            </a:r>
            <a:r>
              <a:rPr dirty="0" spc="-62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2671" y="1643135"/>
            <a:ext cx="10923270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15799"/>
              </a:lnSpc>
              <a:spcBef>
                <a:spcPts val="100"/>
              </a:spcBef>
            </a:pPr>
            <a:r>
              <a:rPr dirty="0" sz="3400" spc="75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3400" spc="-2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145">
                <a:solidFill>
                  <a:srgbClr val="181818"/>
                </a:solidFill>
                <a:latin typeface="Arial"/>
                <a:cs typeface="Arial"/>
              </a:rPr>
              <a:t>web</a:t>
            </a:r>
            <a:r>
              <a:rPr dirty="0" sz="3400" spc="-2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80">
                <a:solidFill>
                  <a:srgbClr val="181818"/>
                </a:solidFill>
                <a:latin typeface="Arial"/>
                <a:cs typeface="Arial"/>
              </a:rPr>
              <a:t>application</a:t>
            </a:r>
            <a:r>
              <a:rPr dirty="0" sz="3400" spc="-2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229">
                <a:solidFill>
                  <a:srgbClr val="181818"/>
                </a:solidFill>
                <a:latin typeface="Arial"/>
                <a:cs typeface="Arial"/>
              </a:rPr>
              <a:t>of</a:t>
            </a:r>
            <a:r>
              <a:rPr dirty="0" sz="3400" spc="-20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16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3400" spc="-2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135">
                <a:solidFill>
                  <a:srgbClr val="181818"/>
                </a:solidFill>
                <a:latin typeface="Arial"/>
                <a:cs typeface="Arial"/>
              </a:rPr>
              <a:t>project</a:t>
            </a:r>
            <a:r>
              <a:rPr dirty="0" sz="3400" spc="-2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30">
                <a:solidFill>
                  <a:srgbClr val="181818"/>
                </a:solidFill>
                <a:latin typeface="Arial"/>
                <a:cs typeface="Arial"/>
              </a:rPr>
              <a:t>is</a:t>
            </a:r>
            <a:r>
              <a:rPr dirty="0" sz="3400" spc="-20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114">
                <a:solidFill>
                  <a:srgbClr val="181818"/>
                </a:solidFill>
                <a:latin typeface="Arial"/>
                <a:cs typeface="Arial"/>
              </a:rPr>
              <a:t>built</a:t>
            </a:r>
            <a:r>
              <a:rPr dirty="0" sz="3400" spc="-2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65">
                <a:solidFill>
                  <a:srgbClr val="181818"/>
                </a:solidFill>
                <a:latin typeface="Arial"/>
                <a:cs typeface="Arial"/>
              </a:rPr>
              <a:t>using</a:t>
            </a:r>
            <a:r>
              <a:rPr dirty="0" sz="3400" spc="-2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120">
                <a:solidFill>
                  <a:srgbClr val="181818"/>
                </a:solidFill>
                <a:latin typeface="Arial"/>
                <a:cs typeface="Arial"/>
              </a:rPr>
              <a:t>Node-  </a:t>
            </a:r>
            <a:r>
              <a:rPr dirty="0" sz="3400" spc="-50">
                <a:solidFill>
                  <a:srgbClr val="181818"/>
                </a:solidFill>
                <a:latin typeface="Arial"/>
                <a:cs typeface="Arial"/>
              </a:rPr>
              <a:t>Red.</a:t>
            </a:r>
            <a:r>
              <a:rPr dirty="0" sz="3400" spc="-21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75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3400" spc="-2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120">
                <a:solidFill>
                  <a:srgbClr val="181818"/>
                </a:solidFill>
                <a:latin typeface="Arial"/>
                <a:cs typeface="Arial"/>
              </a:rPr>
              <a:t>below</a:t>
            </a:r>
            <a:r>
              <a:rPr dirty="0" sz="3400" spc="-21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160">
                <a:solidFill>
                  <a:srgbClr val="181818"/>
                </a:solidFill>
                <a:latin typeface="Arial"/>
                <a:cs typeface="Arial"/>
              </a:rPr>
              <a:t>photo</a:t>
            </a:r>
            <a:r>
              <a:rPr dirty="0" sz="3400" spc="-2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30">
                <a:solidFill>
                  <a:srgbClr val="181818"/>
                </a:solidFill>
                <a:latin typeface="Arial"/>
                <a:cs typeface="Arial"/>
              </a:rPr>
              <a:t>is</a:t>
            </a:r>
            <a:r>
              <a:rPr dirty="0" sz="3400" spc="-2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16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3400" spc="-21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180">
                <a:solidFill>
                  <a:srgbClr val="181818"/>
                </a:solidFill>
                <a:latin typeface="Arial"/>
                <a:cs typeface="Arial"/>
              </a:rPr>
              <a:t>flow</a:t>
            </a:r>
            <a:r>
              <a:rPr dirty="0" sz="3400" spc="-2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229">
                <a:solidFill>
                  <a:srgbClr val="181818"/>
                </a:solidFill>
                <a:latin typeface="Arial"/>
                <a:cs typeface="Arial"/>
              </a:rPr>
              <a:t>of</a:t>
            </a:r>
            <a:r>
              <a:rPr dirty="0" sz="3400" spc="-21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16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3400" spc="-2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85">
                <a:solidFill>
                  <a:srgbClr val="181818"/>
                </a:solidFill>
                <a:latin typeface="Arial"/>
                <a:cs typeface="Arial"/>
              </a:rPr>
              <a:t>Node-Red</a:t>
            </a:r>
            <a:r>
              <a:rPr dirty="0" sz="3400" spc="-2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400" spc="135">
                <a:solidFill>
                  <a:srgbClr val="181818"/>
                </a:solidFill>
                <a:latin typeface="Arial"/>
                <a:cs typeface="Arial"/>
              </a:rPr>
              <a:t>App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805" y="9217066"/>
            <a:ext cx="4591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" b="1">
                <a:solidFill>
                  <a:srgbClr val="181818"/>
                </a:solidFill>
                <a:latin typeface="Verdana"/>
                <a:cs typeface="Verdana"/>
              </a:rPr>
              <a:t>0</a:t>
            </a:r>
            <a:r>
              <a:rPr dirty="0" sz="2400" spc="-25" b="1">
                <a:solidFill>
                  <a:srgbClr val="181818"/>
                </a:solidFill>
                <a:latin typeface="Verdana"/>
                <a:cs typeface="Verdana"/>
              </a:rPr>
              <a:t>6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48748" y="9142729"/>
            <a:ext cx="760730" cy="232410"/>
          </a:xfrm>
          <a:custGeom>
            <a:avLst/>
            <a:gdLst/>
            <a:ahLst/>
            <a:cxnLst/>
            <a:rect l="l" t="t" r="r" b="b"/>
            <a:pathLst>
              <a:path w="760730" h="232409">
                <a:moveTo>
                  <a:pt x="760374" y="116027"/>
                </a:moveTo>
                <a:lnTo>
                  <a:pt x="588772" y="0"/>
                </a:lnTo>
                <a:lnTo>
                  <a:pt x="588772" y="98539"/>
                </a:lnTo>
                <a:lnTo>
                  <a:pt x="0" y="98539"/>
                </a:lnTo>
                <a:lnTo>
                  <a:pt x="0" y="133515"/>
                </a:lnTo>
                <a:lnTo>
                  <a:pt x="588772" y="133515"/>
                </a:lnTo>
                <a:lnTo>
                  <a:pt x="588772" y="232054"/>
                </a:lnTo>
                <a:lnTo>
                  <a:pt x="760374" y="116027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07049" y="1371182"/>
            <a:ext cx="3819509" cy="693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83342" y="1371182"/>
            <a:ext cx="4095749" cy="6934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89470" y="0"/>
            <a:ext cx="351091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15"/>
              <a:t>O</a:t>
            </a:r>
            <a:r>
              <a:rPr dirty="0" spc="-969"/>
              <a:t>u</a:t>
            </a:r>
            <a:r>
              <a:rPr dirty="0" spc="-195"/>
              <a:t>t</a:t>
            </a:r>
            <a:r>
              <a:rPr dirty="0" spc="-730"/>
              <a:t>p</a:t>
            </a:r>
            <a:r>
              <a:rPr dirty="0" spc="-969"/>
              <a:t>u</a:t>
            </a:r>
            <a:r>
              <a:rPr dirty="0" spc="-19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3869" y="9217066"/>
            <a:ext cx="438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" b="1">
                <a:solidFill>
                  <a:srgbClr val="181818"/>
                </a:solidFill>
                <a:latin typeface="Verdana"/>
                <a:cs typeface="Verdana"/>
              </a:rPr>
              <a:t>0</a:t>
            </a:r>
            <a:r>
              <a:rPr dirty="0" sz="2400" spc="-190" b="1">
                <a:solidFill>
                  <a:srgbClr val="181818"/>
                </a:solidFill>
                <a:latin typeface="Verdana"/>
                <a:cs typeface="Verdana"/>
              </a:rPr>
              <a:t>7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29600"/>
            <a:ext cx="6649455" cy="20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7000" y="3742241"/>
            <a:ext cx="632333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65"/>
              <a:t>THANKYOU!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6624" y="9100907"/>
            <a:ext cx="457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" b="1">
                <a:solidFill>
                  <a:srgbClr val="181818"/>
                </a:solidFill>
                <a:latin typeface="Verdana"/>
                <a:cs typeface="Verdana"/>
              </a:rPr>
              <a:t>0</a:t>
            </a:r>
            <a:r>
              <a:rPr dirty="0" sz="2400" spc="-45" b="1">
                <a:solidFill>
                  <a:srgbClr val="181818"/>
                </a:solidFill>
                <a:latin typeface="Verdana"/>
                <a:cs typeface="Verdana"/>
              </a:rPr>
              <a:t>8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18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Venumadhav Mca</dc:creator>
  <cp:keywords>DAEgri7ifqs,BAEZNxFfPgY</cp:keywords>
  <dc:title>DIABETES MELLITUS PREDICTION USING IBM AUTO AI</dc:title>
  <dcterms:created xsi:type="dcterms:W3CDTF">2021-06-07T09:09:18Z</dcterms:created>
  <dcterms:modified xsi:type="dcterms:W3CDTF">2021-06-07T09:09:18Z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2021-06-07T00:00:00Z</vt:filetime>
  </property>
  <property fmtid="{D5CDD505-2E9C-101B-9397-08002B2CF9AE}" pid="3" name="Creator">
    <vt:lpwstr>Canva</vt:lpwstr>
  </property>
  <property fmtid="{D5CDD505-2E9C-101B-9397-08002B2CF9AE}" pid="4" name="LastSaved">
    <vt:filetime>2021-06-07T00:00:00Z</vt:filetime>
  </property>
</Properties>
</file>