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58" r:id="rId3"/>
    <p:sldId id="257" r:id="rId4"/>
    <p:sldId id="259" r:id="rId5"/>
    <p:sldId id="282" r:id="rId6"/>
    <p:sldId id="283" r:id="rId7"/>
    <p:sldId id="284" r:id="rId8"/>
    <p:sldId id="285" r:id="rId9"/>
    <p:sldId id="260" r:id="rId10"/>
    <p:sldId id="261" r:id="rId11"/>
    <p:sldId id="262" r:id="rId12"/>
    <p:sldId id="263" r:id="rId13"/>
    <p:sldId id="280" r:id="rId14"/>
    <p:sldId id="264" r:id="rId15"/>
    <p:sldId id="265" r:id="rId16"/>
    <p:sldId id="273" r:id="rId17"/>
    <p:sldId id="266" r:id="rId18"/>
    <p:sldId id="267" r:id="rId19"/>
    <p:sldId id="274" r:id="rId20"/>
    <p:sldId id="268" r:id="rId21"/>
    <p:sldId id="278" r:id="rId22"/>
    <p:sldId id="269" r:id="rId23"/>
    <p:sldId id="275" r:id="rId24"/>
    <p:sldId id="270" r:id="rId25"/>
    <p:sldId id="279" r:id="rId26"/>
    <p:sldId id="271"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50412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130760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075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90576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730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87872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4149953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9889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426659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AAB31-B4B2-4BC6-8663-65B86444A7FE}"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238494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AAAB31-B4B2-4BC6-8663-65B86444A7FE}"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69822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AAB31-B4B2-4BC6-8663-65B86444A7FE}" type="datetimeFigureOut">
              <a:rPr lang="en-US" smtClean="0"/>
              <a:t>07-Jun-21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323158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AAB31-B4B2-4BC6-8663-65B86444A7FE}"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41139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AAB31-B4B2-4BC6-8663-65B86444A7FE}" type="datetimeFigureOut">
              <a:rPr lang="en-US" smtClean="0"/>
              <a:t>07-Jun-21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360721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AAB31-B4B2-4BC6-8663-65B86444A7FE}"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E19-D8CD-45A7-970E-03ED0483A1B2}" type="slidenum">
              <a:rPr lang="en-US" smtClean="0"/>
              <a:t>‹#›</a:t>
            </a:fld>
            <a:endParaRPr lang="en-US"/>
          </a:p>
        </p:txBody>
      </p:sp>
    </p:spTree>
    <p:extLst>
      <p:ext uri="{BB962C8B-B14F-4D97-AF65-F5344CB8AC3E}">
        <p14:creationId xmlns:p14="http://schemas.microsoft.com/office/powerpoint/2010/main" val="162588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E19-D8CD-45A7-970E-03ED0483A1B2}" type="slidenum">
              <a:rPr lang="en-US" smtClean="0"/>
              <a:t>‹#›</a:t>
            </a:fld>
            <a:endParaRPr lang="en-US"/>
          </a:p>
        </p:txBody>
      </p:sp>
      <p:sp>
        <p:nvSpPr>
          <p:cNvPr id="5" name="Date Placeholder 4"/>
          <p:cNvSpPr>
            <a:spLocks noGrp="1"/>
          </p:cNvSpPr>
          <p:nvPr>
            <p:ph type="dt" sz="half" idx="10"/>
          </p:nvPr>
        </p:nvSpPr>
        <p:spPr/>
        <p:txBody>
          <a:bodyPr/>
          <a:lstStyle/>
          <a:p>
            <a:fld id="{15AAAB31-B4B2-4BC6-8663-65B86444A7FE}" type="datetimeFigureOut">
              <a:rPr lang="en-US" smtClean="0"/>
              <a:t>07-Jun-21</a:t>
            </a:fld>
            <a:endParaRPr lang="en-US"/>
          </a:p>
        </p:txBody>
      </p:sp>
    </p:spTree>
    <p:extLst>
      <p:ext uri="{BB962C8B-B14F-4D97-AF65-F5344CB8AC3E}">
        <p14:creationId xmlns:p14="http://schemas.microsoft.com/office/powerpoint/2010/main" val="197067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AAAB31-B4B2-4BC6-8663-65B86444A7FE}" type="datetimeFigureOut">
              <a:rPr lang="en-US" smtClean="0"/>
              <a:t>07-Jun-21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CC0E19-D8CD-45A7-970E-03ED0483A1B2}" type="slidenum">
              <a:rPr lang="en-US" smtClean="0"/>
              <a:t>‹#›</a:t>
            </a:fld>
            <a:endParaRPr lang="en-US"/>
          </a:p>
        </p:txBody>
      </p:sp>
    </p:spTree>
    <p:extLst>
      <p:ext uri="{BB962C8B-B14F-4D97-AF65-F5344CB8AC3E}">
        <p14:creationId xmlns:p14="http://schemas.microsoft.com/office/powerpoint/2010/main" val="3579951961"/>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75" y="247650"/>
            <a:ext cx="9144000" cy="1895475"/>
          </a:xfrm>
        </p:spPr>
        <p:txBody>
          <a:bodyPr/>
          <a:lstStyle/>
          <a:p>
            <a:r>
              <a:rPr lang="en-US" b="1" dirty="0">
                <a:latin typeface="Algerian" panose="04020705040A02060702" pitchFamily="82" charset="0"/>
              </a:rPr>
              <a:t>Predicting filed H1-B Visa Petitions’ Status </a:t>
            </a:r>
            <a:endParaRPr lang="en-US" dirty="0">
              <a:latin typeface="Algerian" panose="04020705040A02060702" pitchFamily="82" charset="0"/>
            </a:endParaRPr>
          </a:p>
        </p:txBody>
      </p:sp>
      <p:sp>
        <p:nvSpPr>
          <p:cNvPr id="3" name="Subtitle 2"/>
          <p:cNvSpPr>
            <a:spLocks noGrp="1"/>
          </p:cNvSpPr>
          <p:nvPr>
            <p:ph type="subTitle" idx="1"/>
          </p:nvPr>
        </p:nvSpPr>
        <p:spPr>
          <a:xfrm>
            <a:off x="342900" y="3062286"/>
            <a:ext cx="9144000" cy="2943225"/>
          </a:xfrm>
        </p:spPr>
        <p:txBody>
          <a:bodyPr/>
          <a:lstStyle/>
          <a:p>
            <a:r>
              <a:rPr lang="en-US" sz="3200" dirty="0" smtClean="0">
                <a:latin typeface="Arial Narrow" panose="020B0606020202030204" pitchFamily="34" charset="0"/>
              </a:rPr>
              <a:t>Department of Computer Science Engineering</a:t>
            </a:r>
          </a:p>
          <a:p>
            <a:r>
              <a:rPr lang="en-US" sz="3200" dirty="0" smtClean="0">
                <a:latin typeface="Arial Narrow" panose="020B0606020202030204" pitchFamily="34" charset="0"/>
              </a:rPr>
              <a:t>Geethanjali College of Engineering and Technology</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725" y="4533898"/>
            <a:ext cx="1600200" cy="1600200"/>
          </a:xfrm>
          <a:prstGeom prst="rect">
            <a:avLst/>
          </a:prstGeom>
        </p:spPr>
      </p:pic>
    </p:spTree>
    <p:extLst>
      <p:ext uri="{BB962C8B-B14F-4D97-AF65-F5344CB8AC3E}">
        <p14:creationId xmlns:p14="http://schemas.microsoft.com/office/powerpoint/2010/main" val="88847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Black" panose="020B0A04020102020204" pitchFamily="34" charset="0"/>
              </a:rPr>
              <a:t>DISTRIBUTION OF STATUS LABELS </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941452838"/>
              </p:ext>
            </p:extLst>
          </p:nvPr>
        </p:nvGraphicFramePr>
        <p:xfrm>
          <a:off x="1009650" y="1938338"/>
          <a:ext cx="9658350" cy="4348162"/>
        </p:xfrm>
        <a:graphic>
          <a:graphicData uri="http://schemas.openxmlformats.org/drawingml/2006/table">
            <a:tbl>
              <a:tblPr firstRow="1" firstCol="1" bandRow="1">
                <a:tableStyleId>{5C22544A-7EE6-4342-B048-85BDC9FD1C3A}</a:tableStyleId>
              </a:tblPr>
              <a:tblGrid>
                <a:gridCol w="7692561"/>
                <a:gridCol w="1965789"/>
              </a:tblGrid>
              <a:tr h="558326">
                <a:tc>
                  <a:txBody>
                    <a:bodyPr/>
                    <a:lstStyle/>
                    <a:p>
                      <a:pPr marL="0" marR="0" indent="0" algn="l">
                        <a:lnSpc>
                          <a:spcPct val="115000"/>
                        </a:lnSpc>
                        <a:spcBef>
                          <a:spcPts val="0"/>
                        </a:spcBef>
                        <a:spcAft>
                          <a:spcPts val="0"/>
                        </a:spcAft>
                      </a:pPr>
                      <a:r>
                        <a:rPr lang="en-US" sz="2000" dirty="0">
                          <a:effectLst/>
                          <a:latin typeface="+mn-lt"/>
                        </a:rPr>
                        <a:t>CERTIFIED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b="0" dirty="0">
                          <a:solidFill>
                            <a:schemeClr val="tx1"/>
                          </a:solidFill>
                          <a:effectLst/>
                          <a:latin typeface="+mn-lt"/>
                        </a:rPr>
                        <a:t>2615623 </a:t>
                      </a:r>
                      <a:endParaRPr lang="en-US" sz="2000" b="0" dirty="0">
                        <a:solidFill>
                          <a:schemeClr val="tx1"/>
                        </a:solidFill>
                        <a:effectLst/>
                        <a:latin typeface="+mn-lt"/>
                        <a:ea typeface="Cambria" panose="02040503050406030204" pitchFamily="18" charset="0"/>
                        <a:cs typeface="Cambria" panose="02040503050406030204" pitchFamily="18" charset="0"/>
                      </a:endParaRPr>
                    </a:p>
                  </a:txBody>
                  <a:tcPr marL="67310" marR="42545" marT="62230" marB="0"/>
                </a:tc>
              </a:tr>
              <a:tr h="566039">
                <a:tc>
                  <a:txBody>
                    <a:bodyPr/>
                    <a:lstStyle/>
                    <a:p>
                      <a:pPr marL="0" marR="0" indent="0" algn="l">
                        <a:lnSpc>
                          <a:spcPct val="115000"/>
                        </a:lnSpc>
                        <a:spcBef>
                          <a:spcPts val="0"/>
                        </a:spcBef>
                        <a:spcAft>
                          <a:spcPts val="0"/>
                        </a:spcAft>
                      </a:pPr>
                      <a:r>
                        <a:rPr lang="en-US" sz="2000" dirty="0">
                          <a:effectLst/>
                          <a:latin typeface="+mn-lt"/>
                        </a:rPr>
                        <a:t>CERTIFIED-WITHDRAWN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202659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r>
              <a:tr h="558326">
                <a:tc>
                  <a:txBody>
                    <a:bodyPr/>
                    <a:lstStyle/>
                    <a:p>
                      <a:pPr marL="0" marR="0" indent="0" algn="l">
                        <a:lnSpc>
                          <a:spcPct val="115000"/>
                        </a:lnSpc>
                        <a:spcBef>
                          <a:spcPts val="0"/>
                        </a:spcBef>
                        <a:spcAft>
                          <a:spcPts val="0"/>
                        </a:spcAft>
                      </a:pPr>
                      <a:r>
                        <a:rPr lang="en-US" sz="2000" dirty="0">
                          <a:effectLst/>
                          <a:latin typeface="+mn-lt"/>
                        </a:rPr>
                        <a:t>DENIED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94346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r>
              <a:tr h="566039">
                <a:tc>
                  <a:txBody>
                    <a:bodyPr/>
                    <a:lstStyle/>
                    <a:p>
                      <a:pPr marL="0" marR="0" indent="0" algn="l">
                        <a:lnSpc>
                          <a:spcPct val="115000"/>
                        </a:lnSpc>
                        <a:spcBef>
                          <a:spcPts val="0"/>
                        </a:spcBef>
                        <a:spcAft>
                          <a:spcPts val="0"/>
                        </a:spcAft>
                      </a:pPr>
                      <a:r>
                        <a:rPr lang="en-US" sz="2000" dirty="0">
                          <a:effectLst/>
                          <a:latin typeface="+mn-lt"/>
                        </a:rPr>
                        <a:t>WITHDRAWN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89799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r>
              <a:tr h="975067">
                <a:tc>
                  <a:txBody>
                    <a:bodyPr/>
                    <a:lstStyle/>
                    <a:p>
                      <a:pPr marL="0" marR="0" indent="0" algn="just">
                        <a:lnSpc>
                          <a:spcPct val="115000"/>
                        </a:lnSpc>
                        <a:spcBef>
                          <a:spcPts val="0"/>
                        </a:spcBef>
                        <a:spcAft>
                          <a:spcPts val="0"/>
                        </a:spcAft>
                      </a:pPr>
                      <a:r>
                        <a:rPr lang="en-US" sz="2000" dirty="0">
                          <a:effectLst/>
                          <a:latin typeface="+mn-lt"/>
                        </a:rPr>
                        <a:t>PENDING QUALITY AND COMPLIANCE REVIEW - UNASSIGNED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15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nchor="ctr"/>
                </a:tc>
              </a:tr>
              <a:tr h="566039">
                <a:tc>
                  <a:txBody>
                    <a:bodyPr/>
                    <a:lstStyle/>
                    <a:p>
                      <a:pPr marL="0" marR="0" indent="0" algn="l">
                        <a:lnSpc>
                          <a:spcPct val="115000"/>
                        </a:lnSpc>
                        <a:spcBef>
                          <a:spcPts val="0"/>
                        </a:spcBef>
                        <a:spcAft>
                          <a:spcPts val="0"/>
                        </a:spcAft>
                      </a:pPr>
                      <a:r>
                        <a:rPr lang="en-US" sz="2000">
                          <a:effectLst/>
                          <a:latin typeface="+mn-lt"/>
                        </a:rPr>
                        <a:t>REJECTED                                           </a:t>
                      </a:r>
                      <a:endParaRPr lang="en-US" sz="200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2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r>
              <a:tr h="558326">
                <a:tc>
                  <a:txBody>
                    <a:bodyPr/>
                    <a:lstStyle/>
                    <a:p>
                      <a:pPr marL="0" marR="0" indent="0" algn="l">
                        <a:lnSpc>
                          <a:spcPct val="115000"/>
                        </a:lnSpc>
                        <a:spcBef>
                          <a:spcPts val="0"/>
                        </a:spcBef>
                        <a:spcAft>
                          <a:spcPts val="0"/>
                        </a:spcAft>
                      </a:pPr>
                      <a:r>
                        <a:rPr lang="en-US" sz="2000">
                          <a:effectLst/>
                          <a:latin typeface="+mn-lt"/>
                        </a:rPr>
                        <a:t>INVALIDATED                                        </a:t>
                      </a:r>
                      <a:endParaRPr lang="en-US" sz="200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c>
                  <a:txBody>
                    <a:bodyPr/>
                    <a:lstStyle/>
                    <a:p>
                      <a:pPr marL="2540" marR="0" indent="0" algn="l">
                        <a:lnSpc>
                          <a:spcPct val="115000"/>
                        </a:lnSpc>
                        <a:spcBef>
                          <a:spcPts val="0"/>
                        </a:spcBef>
                        <a:spcAft>
                          <a:spcPts val="0"/>
                        </a:spcAft>
                      </a:pPr>
                      <a:r>
                        <a:rPr lang="en-US" sz="2000" dirty="0">
                          <a:effectLst/>
                          <a:latin typeface="+mn-lt"/>
                        </a:rPr>
                        <a:t>1 </a:t>
                      </a:r>
                      <a:endParaRPr lang="en-US" sz="2000" dirty="0">
                        <a:solidFill>
                          <a:srgbClr val="000000"/>
                        </a:solidFill>
                        <a:effectLst/>
                        <a:latin typeface="+mn-lt"/>
                        <a:ea typeface="Cambria" panose="02040503050406030204" pitchFamily="18" charset="0"/>
                        <a:cs typeface="Cambria" panose="02040503050406030204" pitchFamily="18" charset="0"/>
                      </a:endParaRPr>
                    </a:p>
                  </a:txBody>
                  <a:tcPr marL="67310" marR="42545" marT="62230" marB="0"/>
                </a:tc>
              </a:tr>
            </a:tbl>
          </a:graphicData>
        </a:graphic>
      </p:graphicFrame>
    </p:spTree>
    <p:extLst>
      <p:ext uri="{BB962C8B-B14F-4D97-AF65-F5344CB8AC3E}">
        <p14:creationId xmlns:p14="http://schemas.microsoft.com/office/powerpoint/2010/main" val="387164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609600"/>
            <a:ext cx="8883477" cy="847725"/>
          </a:xfrm>
        </p:spPr>
        <p:txBody>
          <a:bodyPr>
            <a:normAutofit fontScale="90000"/>
          </a:bodyPr>
          <a:lstStyle/>
          <a:p>
            <a:pPr lvl="0" eaLnBrk="0" fontAlgn="base" hangingPunct="0">
              <a:lnSpc>
                <a:spcPct val="100000"/>
              </a:lnSpc>
              <a:spcAft>
                <a:spcPct val="0"/>
              </a:spcAft>
            </a:pPr>
            <a:r>
              <a:rPr lang="en-US" dirty="0" smtClean="0"/>
              <a:t>            </a:t>
            </a:r>
            <a:r>
              <a:rPr lang="en-US" sz="4400" dirty="0" smtClean="0">
                <a:latin typeface="Arial Black" panose="020B0A04020102020204" pitchFamily="34" charset="0"/>
              </a:rPr>
              <a:t>SYSTEM </a:t>
            </a:r>
            <a:r>
              <a:rPr lang="en-US" sz="4400" dirty="0" err="1" smtClean="0">
                <a:latin typeface="Arial Black" panose="020B0A04020102020204" pitchFamily="34" charset="0"/>
              </a:rPr>
              <a:t>DESIGN</a:t>
            </a:r>
            <a:r>
              <a:rPr kumimoji="0" lang="en-US" sz="3600" b="0" i="0" u="none" strike="noStrike" cap="none" normalizeH="0" baseline="0" dirty="0" err="1" smtClean="0">
                <a:ln>
                  <a:noFill/>
                </a:ln>
                <a:solidFill>
                  <a:schemeClr val="bg1"/>
                </a:solidFill>
                <a:effectLst/>
                <a:latin typeface="Arial" panose="020B0604020202020204" pitchFamily="34" charset="0"/>
                <a:ea typeface="Cambria" panose="02040503050406030204" pitchFamily="18" charset="0"/>
                <a:cs typeface="Cambria" panose="02040503050406030204" pitchFamily="18" charset="0"/>
              </a:rPr>
              <a:t>Processing</a:t>
            </a:r>
            <a:endParaRPr kumimoji="0" lang="en-US" sz="3600" b="0" i="0" u="none" strike="noStrike" cap="none" normalizeH="0" baseline="0" dirty="0" smtClean="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a:xfrm>
            <a:off x="266700" y="1285876"/>
            <a:ext cx="11449678" cy="5572124"/>
          </a:xfrm>
        </p:spPr>
        <p:txBody>
          <a:bodyPr>
            <a:normAutofit lnSpcReduction="10000"/>
          </a:bodyPr>
          <a:lstStyle/>
          <a:p>
            <a:pPr marL="457200" lvl="1" indent="0" fontAlgn="base">
              <a:buNone/>
            </a:pPr>
            <a:endParaRPr lang="en-US" b="1" i="1" dirty="0" smtClean="0"/>
          </a:p>
          <a:p>
            <a:pPr marL="457200" lvl="1" indent="0" fontAlgn="base">
              <a:buNone/>
            </a:pPr>
            <a:r>
              <a:rPr lang="en-US" sz="1900" b="1" i="1" dirty="0" smtClean="0"/>
              <a:t>1.Data </a:t>
            </a:r>
            <a:r>
              <a:rPr lang="en-US" sz="1900" b="1" i="1" dirty="0"/>
              <a:t>Cleaning and Filtering: </a:t>
            </a:r>
            <a:r>
              <a:rPr lang="en-US" sz="1900" dirty="0"/>
              <a:t>The raw data considered for the problem statement needs some pre-processing and cleaning depending on its attributes' value. Firstly, all the records with NULL </a:t>
            </a:r>
            <a:r>
              <a:rPr lang="en-US" sz="1900" dirty="0" smtClean="0"/>
              <a:t>value </a:t>
            </a:r>
            <a:r>
              <a:rPr lang="en-US" sz="1900" dirty="0"/>
              <a:t>in either of the attributes were pruned as they can't be handled with any random values. The problem discusses about the decision prediction as either "CERTIFIED" or "DENIED", so all the records containing value as "CERTIFIED" or "DENIED" in their case status were considered for further steps. </a:t>
            </a:r>
            <a:endParaRPr lang="en-US" sz="1900" dirty="0" smtClean="0"/>
          </a:p>
          <a:p>
            <a:pPr marL="457200" lvl="1" indent="0" fontAlgn="base">
              <a:buNone/>
            </a:pPr>
            <a:endParaRPr lang="en-US" dirty="0"/>
          </a:p>
          <a:p>
            <a:pPr marL="457200" lvl="1" indent="0" fontAlgn="base">
              <a:buNone/>
            </a:pPr>
            <a:endParaRPr lang="en-US" dirty="0" smtClean="0"/>
          </a:p>
          <a:p>
            <a:pPr marL="457200" lvl="1" indent="0" fontAlgn="base">
              <a:buNone/>
            </a:pPr>
            <a:endParaRPr lang="en-US" dirty="0"/>
          </a:p>
          <a:p>
            <a:pPr marL="457200" lvl="1" indent="0" fontAlgn="base">
              <a:buNone/>
            </a:pPr>
            <a:endParaRPr lang="en-US" dirty="0" smtClean="0"/>
          </a:p>
          <a:p>
            <a:pPr marL="457200" lvl="1" indent="0" fontAlgn="base">
              <a:buNone/>
            </a:pPr>
            <a:endParaRPr lang="en-US" dirty="0"/>
          </a:p>
          <a:p>
            <a:pPr marL="457200" lvl="1" indent="0" fontAlgn="base">
              <a:buNone/>
            </a:pPr>
            <a:endParaRPr lang="en-US" dirty="0" smtClean="0"/>
          </a:p>
          <a:p>
            <a:pPr marL="457200" lvl="1" indent="0" fontAlgn="base">
              <a:buNone/>
            </a:pPr>
            <a:endParaRPr lang="en-US" dirty="0"/>
          </a:p>
          <a:p>
            <a:pPr marL="457200" lvl="1" indent="0" fontAlgn="base">
              <a:buNone/>
            </a:pPr>
            <a:endParaRPr lang="en-US" dirty="0" smtClean="0"/>
          </a:p>
          <a:p>
            <a:pPr marL="457200" lvl="1" indent="0" fontAlgn="base">
              <a:buNone/>
            </a:pPr>
            <a:endParaRPr lang="en-US" dirty="0"/>
          </a:p>
          <a:p>
            <a:pPr marL="457200" lvl="1" indent="0" fontAlgn="base">
              <a:buNone/>
            </a:pPr>
            <a:r>
              <a:rPr lang="en-US" dirty="0" smtClean="0"/>
              <a:t>                                                                          </a:t>
            </a:r>
            <a:r>
              <a:rPr lang="en-US" dirty="0"/>
              <a:t>Case Status v/s number of petitions </a:t>
            </a:r>
          </a:p>
        </p:txBody>
      </p:sp>
      <p:sp>
        <p:nvSpPr>
          <p:cNvPr id="5" name="Rectangle 3"/>
          <p:cNvSpPr>
            <a:spLocks noChangeArrowheads="1"/>
          </p:cNvSpPr>
          <p:nvPr/>
        </p:nvSpPr>
        <p:spPr bwMode="auto">
          <a:xfrm>
            <a:off x="5986034" y="2143840"/>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p:nvPr/>
        </p:nvPicPr>
        <p:blipFill>
          <a:blip r:embed="rId2"/>
          <a:stretch>
            <a:fillRect/>
          </a:stretch>
        </p:blipFill>
        <p:spPr>
          <a:xfrm>
            <a:off x="2514600" y="3552825"/>
            <a:ext cx="5875773" cy="2967473"/>
          </a:xfrm>
          <a:prstGeom prst="rect">
            <a:avLst/>
          </a:prstGeom>
        </p:spPr>
      </p:pic>
    </p:spTree>
    <p:extLst>
      <p:ext uri="{BB962C8B-B14F-4D97-AF65-F5344CB8AC3E}">
        <p14:creationId xmlns:p14="http://schemas.microsoft.com/office/powerpoint/2010/main" val="2008836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DATA DOWN SAMPLING</a:t>
            </a:r>
            <a:endParaRPr lang="en-US" dirty="0">
              <a:latin typeface="Arial Black" panose="020B0A04020102020204" pitchFamily="34" charset="0"/>
            </a:endParaRPr>
          </a:p>
        </p:txBody>
      </p:sp>
      <p:sp>
        <p:nvSpPr>
          <p:cNvPr id="3" name="Content Placeholder 2"/>
          <p:cNvSpPr>
            <a:spLocks noGrp="1"/>
          </p:cNvSpPr>
          <p:nvPr>
            <p:ph idx="1"/>
          </p:nvPr>
        </p:nvSpPr>
        <p:spPr>
          <a:xfrm>
            <a:off x="552659" y="1825624"/>
            <a:ext cx="10801141" cy="4916819"/>
          </a:xfrm>
        </p:spPr>
        <p:txBody>
          <a:bodyPr>
            <a:normAutofit/>
          </a:bodyPr>
          <a:lstStyle/>
          <a:p>
            <a:r>
              <a:rPr lang="en-US" sz="2000" dirty="0" smtClean="0"/>
              <a:t>The data is highly imbalanced as the samples with certified status are far more than with the ones with denied status. Hence, data balancing becomes the most important step.</a:t>
            </a:r>
          </a:p>
          <a:p>
            <a:pPr marL="228600" lvl="1">
              <a:spcBef>
                <a:spcPts val="1000"/>
              </a:spcBef>
            </a:pPr>
            <a:r>
              <a:rPr lang="en-US" sz="2000" dirty="0" smtClean="0"/>
              <a:t>We down sampled the certified samples to the count of denied samples, to match with the sample numbers.</a:t>
            </a:r>
          </a:p>
          <a:p>
            <a:pPr marL="228600" lvl="1">
              <a:spcBef>
                <a:spcPts val="1000"/>
              </a:spcBef>
            </a:pPr>
            <a:r>
              <a:rPr lang="en-US" sz="2000" dirty="0" smtClean="0"/>
              <a:t>The distribution turns out to be as below: </a:t>
            </a:r>
          </a:p>
          <a:p>
            <a:pPr marL="228600" lvl="1">
              <a:spcBef>
                <a:spcPts val="1000"/>
              </a:spcBef>
            </a:pPr>
            <a:endParaRPr lang="en-US" sz="2000" dirty="0" smtClean="0"/>
          </a:p>
          <a:p>
            <a:pPr marL="228600" lvl="1">
              <a:spcBef>
                <a:spcPts val="1000"/>
              </a:spcBef>
            </a:pPr>
            <a:endParaRPr lang="en-US" dirty="0" smtClean="0"/>
          </a:p>
          <a:p>
            <a:pPr marL="228600" lvl="1">
              <a:spcBef>
                <a:spcPts val="1000"/>
              </a:spcBef>
            </a:pPr>
            <a:endParaRPr lang="en-US" dirty="0" smtClean="0"/>
          </a:p>
          <a:p>
            <a:pPr marL="228600" lvl="1">
              <a:spcBef>
                <a:spcPts val="1000"/>
              </a:spcBef>
            </a:pPr>
            <a:endParaRPr lang="en-US" dirty="0" smtClean="0"/>
          </a:p>
          <a:p>
            <a:pPr marL="228600" lvl="1">
              <a:spcBef>
                <a:spcPts val="1000"/>
              </a:spcBef>
            </a:pPr>
            <a:endParaRPr lang="en-US" dirty="0" smtClean="0"/>
          </a:p>
          <a:p>
            <a:pPr marL="0" lvl="1" indent="0">
              <a:spcBef>
                <a:spcPts val="1000"/>
              </a:spcBef>
              <a:buNone/>
            </a:pPr>
            <a:endParaRPr lang="en-US" dirty="0" smtClean="0"/>
          </a:p>
          <a:p>
            <a:pPr marL="0" lvl="1" indent="0">
              <a:spcBef>
                <a:spcPts val="1000"/>
              </a:spcBef>
              <a:buNone/>
            </a:pPr>
            <a:r>
              <a:rPr lang="en-US" dirty="0" smtClean="0"/>
              <a:t>                                    </a:t>
            </a:r>
            <a:endParaRPr lang="en-US" dirty="0"/>
          </a:p>
        </p:txBody>
      </p:sp>
      <p:pic>
        <p:nvPicPr>
          <p:cNvPr id="4" name="Picture 3"/>
          <p:cNvPicPr/>
          <p:nvPr/>
        </p:nvPicPr>
        <p:blipFill>
          <a:blip r:embed="rId2"/>
          <a:stretch>
            <a:fillRect/>
          </a:stretch>
        </p:blipFill>
        <p:spPr>
          <a:xfrm>
            <a:off x="2062335" y="3698874"/>
            <a:ext cx="5610087" cy="2836217"/>
          </a:xfrm>
          <a:prstGeom prst="rect">
            <a:avLst/>
          </a:prstGeom>
        </p:spPr>
      </p:pic>
      <p:pic>
        <p:nvPicPr>
          <p:cNvPr id="5" name="Picture 4"/>
          <p:cNvPicPr>
            <a:picLocks noChangeAspect="1"/>
          </p:cNvPicPr>
          <p:nvPr/>
        </p:nvPicPr>
        <p:blipFill>
          <a:blip r:embed="rId3"/>
          <a:stretch>
            <a:fillRect/>
          </a:stretch>
        </p:blipFill>
        <p:spPr>
          <a:xfrm>
            <a:off x="2843212" y="6428118"/>
            <a:ext cx="4924425" cy="314325"/>
          </a:xfrm>
          <a:prstGeom prst="rect">
            <a:avLst/>
          </a:prstGeom>
        </p:spPr>
      </p:pic>
    </p:spTree>
    <p:extLst>
      <p:ext uri="{BB962C8B-B14F-4D97-AF65-F5344CB8AC3E}">
        <p14:creationId xmlns:p14="http://schemas.microsoft.com/office/powerpoint/2010/main" val="2185344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2" y="302682"/>
            <a:ext cx="11182348" cy="6212417"/>
          </a:xfrm>
          <a:prstGeom prst="rect">
            <a:avLst/>
          </a:prstGeom>
        </p:spPr>
      </p:pic>
    </p:spTree>
    <p:extLst>
      <p:ext uri="{BB962C8B-B14F-4D97-AF65-F5344CB8AC3E}">
        <p14:creationId xmlns:p14="http://schemas.microsoft.com/office/powerpoint/2010/main" val="363906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2250"/>
            <a:ext cx="10515600" cy="1325563"/>
          </a:xfrm>
        </p:spPr>
        <p:txBody>
          <a:bodyPr>
            <a:normAutofit/>
          </a:bodyPr>
          <a:lstStyle/>
          <a:p>
            <a:r>
              <a:rPr lang="en-US" i="1" dirty="0" smtClean="0">
                <a:latin typeface="Arial Black" panose="020B0A04020102020204" pitchFamily="34" charset="0"/>
              </a:rPr>
              <a:t>DATA CONSISTENCY THROUGH REFERENCING</a:t>
            </a:r>
            <a:r>
              <a:rPr lang="en-US" i="1" dirty="0" smtClean="0"/>
              <a:t>: </a:t>
            </a:r>
            <a:endParaRPr lang="en-US" dirty="0"/>
          </a:p>
        </p:txBody>
      </p:sp>
      <p:sp>
        <p:nvSpPr>
          <p:cNvPr id="3" name="Content Placeholder 2"/>
          <p:cNvSpPr>
            <a:spLocks noGrp="1"/>
          </p:cNvSpPr>
          <p:nvPr>
            <p:ph idx="1"/>
          </p:nvPr>
        </p:nvSpPr>
        <p:spPr>
          <a:xfrm>
            <a:off x="733425" y="2330450"/>
            <a:ext cx="10515600" cy="4351338"/>
          </a:xfrm>
        </p:spPr>
        <p:txBody>
          <a:bodyPr>
            <a:normAutofit/>
          </a:bodyPr>
          <a:lstStyle/>
          <a:p>
            <a:pPr lvl="1" fontAlgn="base"/>
            <a:r>
              <a:rPr lang="en-US" dirty="0"/>
              <a:t>Considering the down sampled data, in SOC names, the data has values like “Computer Systems Analysts” and “Computer Systems Analysts” and many more, which are actually one and the same. </a:t>
            </a:r>
            <a:endParaRPr lang="en-US" dirty="0" smtClean="0"/>
          </a:p>
          <a:p>
            <a:pPr lvl="1" fontAlgn="base"/>
            <a:r>
              <a:rPr lang="en-US" dirty="0" smtClean="0"/>
              <a:t>Hence</a:t>
            </a:r>
            <a:r>
              <a:rPr lang="en-US" dirty="0"/>
              <a:t>, we took the reference of the job categories as an external file input and the job categories in data were mapped and refined using the ratio threshold of string match as 0.94. </a:t>
            </a:r>
            <a:endParaRPr lang="en-US" dirty="0" smtClean="0"/>
          </a:p>
          <a:p>
            <a:pPr lvl="1" fontAlgn="base"/>
            <a:r>
              <a:rPr lang="en-US" dirty="0" smtClean="0"/>
              <a:t>The </a:t>
            </a:r>
            <a:r>
              <a:rPr lang="en-US" dirty="0"/>
              <a:t>threshold was derived after calculating the mean of the string match ratio of various random almost similar strings. </a:t>
            </a:r>
          </a:p>
        </p:txBody>
      </p:sp>
    </p:spTree>
    <p:extLst>
      <p:ext uri="{BB962C8B-B14F-4D97-AF65-F5344CB8AC3E}">
        <p14:creationId xmlns:p14="http://schemas.microsoft.com/office/powerpoint/2010/main" val="110259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r>
              <a:rPr lang="en-US" dirty="0" smtClean="0">
                <a:latin typeface="Arial Black" panose="020B0A04020102020204" pitchFamily="34" charset="0"/>
              </a:rPr>
              <a:t>DATA CONVERSION AND FEATURES EXTRACTION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sz="2400" dirty="0" smtClean="0"/>
              <a:t>We </a:t>
            </a:r>
            <a:r>
              <a:rPr lang="en-US" sz="2400" dirty="0"/>
              <a:t>decided to use the one-hot encoding approach to convert the categorical values to numerical. </a:t>
            </a:r>
            <a:endParaRPr lang="en-US" sz="2400" dirty="0" smtClean="0"/>
          </a:p>
          <a:p>
            <a:r>
              <a:rPr lang="en-US" sz="2400" dirty="0" smtClean="0"/>
              <a:t>Since </a:t>
            </a:r>
            <a:r>
              <a:rPr lang="en-US" sz="2400" dirty="0"/>
              <a:t>there are chances that after applying hash function on the values of the attributes, they might be converted into the same values. </a:t>
            </a:r>
            <a:endParaRPr lang="en-US" sz="2400" dirty="0" smtClean="0"/>
          </a:p>
          <a:p>
            <a:pPr marL="228600" lvl="1">
              <a:spcBef>
                <a:spcPts val="1000"/>
              </a:spcBef>
            </a:pPr>
            <a:r>
              <a:rPr lang="en-US" i="1" dirty="0"/>
              <a:t>Data Analysis</a:t>
            </a:r>
            <a:r>
              <a:rPr lang="en-US" dirty="0"/>
              <a:t>: Looking at the unique values of the attributes in the below table, it is difficult to convert them to numerical values using one-hot encoding. Hence, we decided to partition the values into categories according to their values. </a:t>
            </a:r>
          </a:p>
          <a:p>
            <a:pPr marL="228600" lvl="1">
              <a:spcBef>
                <a:spcPts val="1000"/>
              </a:spcBef>
            </a:pPr>
            <a:r>
              <a:rPr lang="en-US" dirty="0"/>
              <a:t>Case Status: As it has only 2 unique values, it will be easy to apply one-hot encoding </a:t>
            </a:r>
          </a:p>
          <a:p>
            <a:endParaRPr lang="en-US" dirty="0" smtClean="0"/>
          </a:p>
          <a:p>
            <a:endParaRPr lang="en-US" dirty="0"/>
          </a:p>
        </p:txBody>
      </p:sp>
    </p:spTree>
    <p:extLst>
      <p:ext uri="{BB962C8B-B14F-4D97-AF65-F5344CB8AC3E}">
        <p14:creationId xmlns:p14="http://schemas.microsoft.com/office/powerpoint/2010/main" val="2623195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613410"/>
            <a:ext cx="10850880" cy="5631180"/>
          </a:xfrm>
          <a:prstGeom prst="rect">
            <a:avLst/>
          </a:prstGeom>
        </p:spPr>
      </p:pic>
    </p:spTree>
    <p:extLst>
      <p:ext uri="{BB962C8B-B14F-4D97-AF65-F5344CB8AC3E}">
        <p14:creationId xmlns:p14="http://schemas.microsoft.com/office/powerpoint/2010/main" val="294957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725"/>
          </a:xfrm>
        </p:spPr>
        <p:txBody>
          <a:bodyPr>
            <a:normAutofit fontScale="90000"/>
          </a:bodyPr>
          <a:lstStyle/>
          <a:p>
            <a:endParaRPr lang="en-US" dirty="0"/>
          </a:p>
        </p:txBody>
      </p:sp>
      <p:sp>
        <p:nvSpPr>
          <p:cNvPr id="3" name="Content Placeholder 2"/>
          <p:cNvSpPr>
            <a:spLocks noGrp="1"/>
          </p:cNvSpPr>
          <p:nvPr>
            <p:ph idx="1"/>
          </p:nvPr>
        </p:nvSpPr>
        <p:spPr>
          <a:xfrm>
            <a:off x="534459" y="1284289"/>
            <a:ext cx="8596668" cy="3880773"/>
          </a:xfrm>
        </p:spPr>
        <p:txBody>
          <a:bodyPr/>
          <a:lstStyle/>
          <a:p>
            <a:pPr marL="228600" lvl="1">
              <a:spcBef>
                <a:spcPts val="1000"/>
              </a:spcBef>
            </a:pPr>
            <a:r>
              <a:rPr lang="en-US" sz="1800" dirty="0"/>
              <a:t>Filing year: Data collection is for the petitions filed between 2011-2016(inclusive), hence 6 unique values. </a:t>
            </a:r>
            <a:endParaRPr lang="en-US" sz="1800" dirty="0" smtClean="0"/>
          </a:p>
          <a:p>
            <a:r>
              <a:rPr lang="en-US" dirty="0" smtClean="0"/>
              <a:t>One-Hot </a:t>
            </a:r>
            <a:r>
              <a:rPr lang="en-US" dirty="0"/>
              <a:t>Encoding: Case status, employer acceptance category, SOC acceptance category, job title acceptance category, filing year, wage category, employment type, worksite are passed as the column names in the one-hot encoding function </a:t>
            </a:r>
            <a:r>
              <a:rPr lang="en-US" dirty="0" smtClean="0"/>
              <a:t>and </a:t>
            </a:r>
            <a:r>
              <a:rPr lang="en-US" dirty="0"/>
              <a:t>after application, in total 73 columns are created. </a:t>
            </a:r>
            <a:endParaRPr lang="en-US" dirty="0" smtClean="0"/>
          </a:p>
          <a:p>
            <a:endParaRPr lang="en-US" dirty="0"/>
          </a:p>
          <a:p>
            <a:pPr lvl="1" fontAlgn="base"/>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599" y="3409950"/>
            <a:ext cx="4554455" cy="3190385"/>
          </a:xfrm>
          <a:prstGeom prst="rect">
            <a:avLst/>
          </a:prstGeom>
        </p:spPr>
      </p:pic>
    </p:spTree>
    <p:extLst>
      <p:ext uri="{BB962C8B-B14F-4D97-AF65-F5344CB8AC3E}">
        <p14:creationId xmlns:p14="http://schemas.microsoft.com/office/powerpoint/2010/main" val="199718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lstStyle/>
          <a:p>
            <a:pPr algn="ctr"/>
            <a:r>
              <a:rPr lang="en-US" dirty="0" smtClean="0">
                <a:latin typeface="Arial Black" panose="020B0A04020102020204" pitchFamily="34" charset="0"/>
              </a:rPr>
              <a:t>FEATURE SELECTION:</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a:t>Relative effect of the attributes' values on the final decision making, a feature elimination model called Recursive Feature Elimination(RFE) was employed. In RFE, weights are assigned to the features and then least important features are eliminated recursively from the current set of features until the desired number of features are eventually reached.  </a:t>
            </a:r>
          </a:p>
          <a:p>
            <a:r>
              <a:rPr lang="en-US" dirty="0"/>
              <a:t>Considering the output of RFE, attributes employer acceptance level, job acceptance level, wage category, worksite state and filing year. Top attributes selected are: {'EMPLOYER', 'FILING', 'FULL', 'JOB', 'SOC', 'WAGE', 'WORKSITE'} </a:t>
            </a:r>
          </a:p>
          <a:p>
            <a:r>
              <a:rPr lang="en-US" dirty="0"/>
              <a:t>Hence, employer acceptance category, filing year, job title acceptance category, wage category, work state, job type, </a:t>
            </a:r>
            <a:r>
              <a:rPr lang="en-US" dirty="0" err="1"/>
              <a:t>soc</a:t>
            </a:r>
            <a:r>
              <a:rPr lang="en-US" dirty="0"/>
              <a:t> acceptance category is considered further. </a:t>
            </a:r>
          </a:p>
          <a:p>
            <a:endParaRPr lang="en-US" dirty="0"/>
          </a:p>
        </p:txBody>
      </p:sp>
    </p:spTree>
    <p:extLst>
      <p:ext uri="{BB962C8B-B14F-4D97-AF65-F5344CB8AC3E}">
        <p14:creationId xmlns:p14="http://schemas.microsoft.com/office/powerpoint/2010/main" val="1656626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213" y="211169"/>
            <a:ext cx="9538389" cy="6646831"/>
          </a:xfrm>
          <a:prstGeom prst="rect">
            <a:avLst/>
          </a:prstGeom>
        </p:spPr>
      </p:pic>
    </p:spTree>
    <p:extLst>
      <p:ext uri="{BB962C8B-B14F-4D97-AF65-F5344CB8AC3E}">
        <p14:creationId xmlns:p14="http://schemas.microsoft.com/office/powerpoint/2010/main" val="205538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i="1" dirty="0">
                <a:latin typeface="Bell MT" panose="02020503060305020303" pitchFamily="18" charset="0"/>
              </a:rPr>
              <a:t>Abstract</a:t>
            </a:r>
            <a:endParaRPr lang="en-US" sz="6000" dirty="0">
              <a:latin typeface="Bell MT" panose="02020503060305020303" pitchFamily="18" charset="0"/>
            </a:endParaRPr>
          </a:p>
        </p:txBody>
      </p:sp>
      <p:sp>
        <p:nvSpPr>
          <p:cNvPr id="3" name="Content Placeholder 2"/>
          <p:cNvSpPr>
            <a:spLocks noGrp="1"/>
          </p:cNvSpPr>
          <p:nvPr>
            <p:ph idx="1"/>
          </p:nvPr>
        </p:nvSpPr>
        <p:spPr>
          <a:xfrm>
            <a:off x="838200" y="1866900"/>
            <a:ext cx="10515600" cy="4667249"/>
          </a:xfrm>
        </p:spPr>
        <p:txBody>
          <a:bodyPr>
            <a:normAutofit/>
          </a:bodyPr>
          <a:lstStyle/>
          <a:p>
            <a:r>
              <a:rPr lang="en-US" sz="2400" dirty="0"/>
              <a:t>The H1-B visa in United States allows employers to employ foreign workers in </a:t>
            </a:r>
            <a:r>
              <a:rPr lang="en-US" sz="2400" dirty="0" smtClean="0"/>
              <a:t>specialty </a:t>
            </a:r>
            <a:r>
              <a:rPr lang="en-US" sz="2400" dirty="0"/>
              <a:t>occupations. </a:t>
            </a:r>
            <a:endParaRPr lang="en-US" sz="2400" dirty="0" smtClean="0"/>
          </a:p>
          <a:p>
            <a:r>
              <a:rPr lang="en-US" sz="2400" dirty="0" smtClean="0"/>
              <a:t>The </a:t>
            </a:r>
            <a:r>
              <a:rPr lang="en-US" sz="2400" dirty="0"/>
              <a:t>report addresses the approach to predict the case status of the filed H1-B Visa petitions using various </a:t>
            </a:r>
            <a:r>
              <a:rPr lang="en-US" sz="2400" dirty="0" smtClean="0"/>
              <a:t>input data </a:t>
            </a:r>
            <a:r>
              <a:rPr lang="en-US" sz="2400" dirty="0"/>
              <a:t>such as employer name, job category, job title, location of job, filing year, and prevailing wage. </a:t>
            </a:r>
            <a:endParaRPr lang="en-US" sz="2400" dirty="0" smtClean="0"/>
          </a:p>
          <a:p>
            <a:r>
              <a:rPr lang="en-US" sz="2400" dirty="0"/>
              <a:t>The trained models help to relate the decision with the attributes of the application.</a:t>
            </a:r>
            <a:endParaRPr lang="en-US" sz="2400" dirty="0" smtClean="0"/>
          </a:p>
          <a:p>
            <a:r>
              <a:rPr lang="en-US" sz="2400" b="1" i="1" dirty="0" smtClean="0"/>
              <a:t>Keywords</a:t>
            </a:r>
            <a:r>
              <a:rPr lang="en-US" sz="2400" dirty="0"/>
              <a:t>— 	</a:t>
            </a:r>
            <a:r>
              <a:rPr lang="en-US" sz="2400" b="1" dirty="0"/>
              <a:t>H1B, 	</a:t>
            </a:r>
            <a:r>
              <a:rPr lang="en-US" sz="2400" b="1" dirty="0" smtClean="0"/>
              <a:t>status, classification</a:t>
            </a:r>
            <a:r>
              <a:rPr lang="en-US" sz="2400" b="1" dirty="0"/>
              <a:t>, </a:t>
            </a:r>
            <a:r>
              <a:rPr lang="en-US" sz="2400" b="1" dirty="0" smtClean="0"/>
              <a:t>evaluation</a:t>
            </a:r>
            <a:r>
              <a:rPr lang="en-US" sz="2400" b="1" dirty="0"/>
              <a:t>, </a:t>
            </a:r>
            <a:r>
              <a:rPr lang="en-US" sz="2400" b="1" dirty="0" smtClean="0"/>
              <a:t>analysis</a:t>
            </a:r>
            <a:endParaRPr lang="en-US" sz="2400" dirty="0"/>
          </a:p>
        </p:txBody>
      </p:sp>
    </p:spTree>
    <p:extLst>
      <p:ext uri="{BB962C8B-B14F-4D97-AF65-F5344CB8AC3E}">
        <p14:creationId xmlns:p14="http://schemas.microsoft.com/office/powerpoint/2010/main" val="1136376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Arial Black" panose="020B0A04020102020204" pitchFamily="34" charset="0"/>
              </a:rPr>
              <a:t>EXPERIMENTAL EVALUATION </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Data Splitting :In </a:t>
            </a:r>
            <a:r>
              <a:rPr lang="en-US" dirty="0"/>
              <a:t>classification, we divide the data into two sets viz. 1. Training Data 2. Test Data. We considered 20 percent of the total records for test data and the rest of 80 percent for training the classifiers.  </a:t>
            </a:r>
          </a:p>
          <a:p>
            <a:pPr lvl="0"/>
            <a:r>
              <a:rPr lang="en-US" dirty="0"/>
              <a:t>Models Applied </a:t>
            </a:r>
            <a:r>
              <a:rPr lang="en-US" dirty="0" smtClean="0"/>
              <a:t>:</a:t>
            </a:r>
            <a:r>
              <a:rPr lang="en-US" dirty="0"/>
              <a:t> We </a:t>
            </a:r>
            <a:r>
              <a:rPr lang="en-US" dirty="0" smtClean="0"/>
              <a:t>trained </a:t>
            </a:r>
            <a:r>
              <a:rPr lang="en-US" dirty="0"/>
              <a:t>total </a:t>
            </a:r>
            <a:r>
              <a:rPr lang="en-US" dirty="0" smtClean="0"/>
              <a:t>3 </a:t>
            </a:r>
            <a:r>
              <a:rPr lang="en-US" dirty="0"/>
              <a:t>different classifiers for predication task and evaluated each based on the evaluation </a:t>
            </a:r>
            <a:r>
              <a:rPr lang="en-US" dirty="0" smtClean="0"/>
              <a:t>metrics.</a:t>
            </a:r>
            <a:endParaRPr lang="en-US" dirty="0"/>
          </a:p>
          <a:p>
            <a:r>
              <a:rPr lang="en-US" b="1" dirty="0"/>
              <a:t>k-Nearest </a:t>
            </a:r>
            <a:r>
              <a:rPr lang="en-US" b="1" dirty="0" err="1"/>
              <a:t>Neighbour</a:t>
            </a:r>
            <a:r>
              <a:rPr lang="en-US" b="1" dirty="0"/>
              <a:t>(k-NN</a:t>
            </a:r>
            <a:r>
              <a:rPr lang="en-US" b="1" dirty="0" smtClean="0"/>
              <a:t>)</a:t>
            </a:r>
          </a:p>
          <a:p>
            <a:r>
              <a:rPr lang="en-US" b="1" dirty="0"/>
              <a:t>Logistic </a:t>
            </a:r>
            <a:r>
              <a:rPr lang="en-US" b="1" dirty="0" smtClean="0"/>
              <a:t>Regression</a:t>
            </a:r>
          </a:p>
          <a:p>
            <a:r>
              <a:rPr lang="en-US" b="1" dirty="0"/>
              <a:t>Random Forest</a:t>
            </a:r>
            <a:endParaRPr lang="en-US" dirty="0"/>
          </a:p>
        </p:txBody>
      </p:sp>
    </p:spTree>
    <p:extLst>
      <p:ext uri="{BB962C8B-B14F-4D97-AF65-F5344CB8AC3E}">
        <p14:creationId xmlns:p14="http://schemas.microsoft.com/office/powerpoint/2010/main" val="157916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082" y="466725"/>
            <a:ext cx="9156868" cy="5591175"/>
          </a:xfrm>
          <a:prstGeom prst="rect">
            <a:avLst/>
          </a:prstGeom>
        </p:spPr>
      </p:pic>
    </p:spTree>
    <p:extLst>
      <p:ext uri="{BB962C8B-B14F-4D97-AF65-F5344CB8AC3E}">
        <p14:creationId xmlns:p14="http://schemas.microsoft.com/office/powerpoint/2010/main" val="3774218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r>
              <a:rPr lang="en-US" dirty="0" smtClean="0">
                <a:latin typeface="Arial Black" panose="020B0A04020102020204" pitchFamily="34" charset="0"/>
              </a:rPr>
              <a:t>MODEL EVALUATION METRICS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t>All </a:t>
            </a:r>
            <a:r>
              <a:rPr lang="en-US" dirty="0"/>
              <a:t>the classifier models were evaluated using three types of </a:t>
            </a:r>
            <a:r>
              <a:rPr lang="en-US" dirty="0" err="1" smtClean="0"/>
              <a:t>metrices</a:t>
            </a:r>
            <a:r>
              <a:rPr lang="en-US" dirty="0" smtClean="0"/>
              <a:t>.</a:t>
            </a:r>
          </a:p>
          <a:p>
            <a:pPr lvl="1" fontAlgn="base"/>
            <a:r>
              <a:rPr lang="en-US" b="1" dirty="0"/>
              <a:t>Precision Score</a:t>
            </a:r>
            <a:r>
              <a:rPr lang="en-US" dirty="0"/>
              <a:t>: Precision Score is calculated as the ratio of correctly predicted positive observations to the total predicted positive observations. </a:t>
            </a:r>
          </a:p>
          <a:p>
            <a:pPr marL="0" indent="0">
              <a:buNone/>
            </a:pPr>
            <a:r>
              <a:rPr lang="en-US" dirty="0" smtClean="0"/>
              <a:t>          Precision </a:t>
            </a:r>
            <a:r>
              <a:rPr lang="en-US" dirty="0"/>
              <a:t>= TP/ TP + FP </a:t>
            </a:r>
          </a:p>
          <a:p>
            <a:pPr lvl="1" fontAlgn="base"/>
            <a:r>
              <a:rPr lang="en-US" dirty="0" smtClean="0"/>
              <a:t> </a:t>
            </a:r>
            <a:r>
              <a:rPr lang="en-US" b="1" dirty="0"/>
              <a:t>Recall Score</a:t>
            </a:r>
            <a:r>
              <a:rPr lang="en-US" dirty="0"/>
              <a:t>: Recall is calculated as the ratio of correctly predicted positive observations to the all observations in actual class – yes. </a:t>
            </a:r>
          </a:p>
          <a:p>
            <a:pPr marL="0" indent="0">
              <a:buNone/>
            </a:pPr>
            <a:r>
              <a:rPr lang="en-US" dirty="0" smtClean="0"/>
              <a:t>         Recall </a:t>
            </a:r>
            <a:r>
              <a:rPr lang="en-US" dirty="0"/>
              <a:t>= TP/TP+FN </a:t>
            </a:r>
            <a:endParaRPr lang="en-US" dirty="0" smtClean="0"/>
          </a:p>
          <a:p>
            <a:pPr lvl="1" fontAlgn="base"/>
            <a:r>
              <a:rPr lang="en-US" b="1" dirty="0"/>
              <a:t>F1 Score</a:t>
            </a:r>
            <a:r>
              <a:rPr lang="en-US" dirty="0"/>
              <a:t>: F1-Score is calculated as a weighted average of both precision and recall score. </a:t>
            </a:r>
          </a:p>
          <a:p>
            <a:r>
              <a:rPr lang="en-US" dirty="0"/>
              <a:t>F1 	Score=2*(Recall*Precision)/ 	(Recall 	+ </a:t>
            </a:r>
          </a:p>
          <a:p>
            <a:r>
              <a:rPr lang="en-US" dirty="0"/>
              <a:t>Precision) </a:t>
            </a:r>
          </a:p>
          <a:p>
            <a:r>
              <a:rPr lang="en-US" dirty="0"/>
              <a:t>Here, </a:t>
            </a:r>
          </a:p>
          <a:p>
            <a:r>
              <a:rPr lang="en-US" dirty="0"/>
              <a:t>FP = False Positive: Predicted Yes when Actual is No </a:t>
            </a:r>
          </a:p>
          <a:p>
            <a:r>
              <a:rPr lang="en-US" dirty="0"/>
              <a:t>FN = False Negative: Predicted No when Actual is Yes </a:t>
            </a:r>
          </a:p>
          <a:p>
            <a:r>
              <a:rPr lang="en-US" dirty="0"/>
              <a:t>TP = True Positive: Predicted Yes when Actual Yes </a:t>
            </a:r>
          </a:p>
          <a:p>
            <a:r>
              <a:rPr lang="en-US" dirty="0"/>
              <a:t>TN = True Negative: Predicted No when Actual No </a:t>
            </a:r>
          </a:p>
          <a:p>
            <a:pPr marL="0" indent="0">
              <a:buNone/>
            </a:pPr>
            <a:endParaRPr lang="en-US" dirty="0"/>
          </a:p>
          <a:p>
            <a:endParaRPr lang="en-US" dirty="0"/>
          </a:p>
        </p:txBody>
      </p:sp>
    </p:spTree>
    <p:extLst>
      <p:ext uri="{BB962C8B-B14F-4D97-AF65-F5344CB8AC3E}">
        <p14:creationId xmlns:p14="http://schemas.microsoft.com/office/powerpoint/2010/main" val="1463257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36" y="333375"/>
            <a:ext cx="10738913" cy="5619750"/>
          </a:xfrm>
          <a:prstGeom prst="rect">
            <a:avLst/>
          </a:prstGeom>
        </p:spPr>
      </p:pic>
    </p:spTree>
    <p:extLst>
      <p:ext uri="{BB962C8B-B14F-4D97-AF65-F5344CB8AC3E}">
        <p14:creationId xmlns:p14="http://schemas.microsoft.com/office/powerpoint/2010/main" val="2602079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fontAlgn="base"/>
            <a:r>
              <a:rPr lang="en-US" dirty="0" smtClean="0">
                <a:latin typeface="Arial Black" panose="020B0A04020102020204" pitchFamily="34" charset="0"/>
              </a:rPr>
              <a:t>MODEL EVALUATION RESULTS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lvl="0"/>
            <a:r>
              <a:rPr lang="en-US" dirty="0"/>
              <a:t>Compared to all approaches presented till date, we have achieved the highest accuracy of prediction task through application of Artificial Neural Network and Logistic Regression along with Random Forest. </a:t>
            </a:r>
            <a:endParaRPr lang="en-US" dirty="0" smtClean="0"/>
          </a:p>
          <a:p>
            <a:r>
              <a:rPr lang="en-US" dirty="0" smtClean="0"/>
              <a:t>Hence we chose to predict with Random forest. </a:t>
            </a:r>
          </a:p>
          <a:p>
            <a:r>
              <a:rPr lang="en-US" dirty="0"/>
              <a:t>Data balancing played a major role in achieving the high accuracy for both the classes. We also infer that job title, employer name/employer acceptance ratio, wages, worksite and filing year play an important role in inferring the value of the case status. </a:t>
            </a:r>
          </a:p>
          <a:p>
            <a:endParaRPr lang="en-US" dirty="0" smtClean="0"/>
          </a:p>
        </p:txBody>
      </p:sp>
    </p:spTree>
    <p:extLst>
      <p:ext uri="{BB962C8B-B14F-4D97-AF65-F5344CB8AC3E}">
        <p14:creationId xmlns:p14="http://schemas.microsoft.com/office/powerpoint/2010/main" val="2591759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gency FB" panose="020B0503020202020204" pitchFamily="34" charset="0"/>
              </a:rPr>
              <a:t>Final Prediction with accuracy: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19" y="1811655"/>
            <a:ext cx="9743023" cy="4331970"/>
          </a:xfrm>
          <a:prstGeom prst="rect">
            <a:avLst/>
          </a:prstGeom>
        </p:spPr>
      </p:pic>
    </p:spTree>
    <p:extLst>
      <p:ext uri="{BB962C8B-B14F-4D97-AF65-F5344CB8AC3E}">
        <p14:creationId xmlns:p14="http://schemas.microsoft.com/office/powerpoint/2010/main" val="611559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LEARNING EXPERIENCES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a:t>As a team, we learnt that </a:t>
            </a:r>
          </a:p>
          <a:p>
            <a:pPr lvl="1" fontAlgn="base"/>
            <a:r>
              <a:rPr lang="en-US" dirty="0"/>
              <a:t>Data balancing is an important step when the data is imbalanced else the results will be inclined towards the class with larger number of records </a:t>
            </a:r>
          </a:p>
          <a:p>
            <a:pPr lvl="1" fontAlgn="base"/>
            <a:r>
              <a:rPr lang="en-US" dirty="0" smtClean="0"/>
              <a:t>Categorizing </a:t>
            </a:r>
            <a:r>
              <a:rPr lang="en-US" dirty="0"/>
              <a:t>feature values helps to draw meaning out of the categorical variables </a:t>
            </a:r>
          </a:p>
          <a:p>
            <a:pPr lvl="1" fontAlgn="base"/>
            <a:r>
              <a:rPr lang="en-US" dirty="0"/>
              <a:t>Artificial Neural Network’s performance reduces if the number of hidden layers are comparatively high and the data is not complex. Because, it converges easily and then the rest of layers adds unnecessary overhead. </a:t>
            </a:r>
            <a:endParaRPr lang="en-US" dirty="0" smtClean="0"/>
          </a:p>
          <a:p>
            <a:pPr lvl="1" fontAlgn="base"/>
            <a:r>
              <a:rPr lang="en-US" dirty="0" smtClean="0"/>
              <a:t>Thus concluding….as this has taught us that data managing makes it easier for us to predict and analyze any future decisions.</a:t>
            </a:r>
            <a:endParaRPr lang="en-US" dirty="0"/>
          </a:p>
        </p:txBody>
      </p:sp>
    </p:spTree>
    <p:extLst>
      <p:ext uri="{BB962C8B-B14F-4D97-AF65-F5344CB8AC3E}">
        <p14:creationId xmlns:p14="http://schemas.microsoft.com/office/powerpoint/2010/main" val="3126228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835" y="1891242"/>
            <a:ext cx="8596668" cy="1826581"/>
          </a:xfrm>
        </p:spPr>
        <p:txBody>
          <a:bodyPr>
            <a:normAutofit/>
          </a:bodyPr>
          <a:lstStyle/>
          <a:p>
            <a:r>
              <a:rPr lang="en-US" sz="9600" dirty="0" smtClean="0">
                <a:latin typeface="Arial Rounded MT Bold" panose="020F0704030504030204" pitchFamily="34" charset="0"/>
              </a:rPr>
              <a:t>Thank You</a:t>
            </a:r>
            <a:endParaRPr lang="en-US" sz="9600" dirty="0">
              <a:latin typeface="Arial Rounded MT Bold" panose="020F0704030504030204" pitchFamily="34" charset="0"/>
            </a:endParaRPr>
          </a:p>
        </p:txBody>
      </p:sp>
      <p:sp>
        <p:nvSpPr>
          <p:cNvPr id="3" name="Text Placeholder 2"/>
          <p:cNvSpPr>
            <a:spLocks noGrp="1"/>
          </p:cNvSpPr>
          <p:nvPr>
            <p:ph type="body" idx="1"/>
          </p:nvPr>
        </p:nvSpPr>
        <p:spPr/>
        <p:txBody>
          <a:bodyPr>
            <a:noAutofit/>
          </a:bodyPr>
          <a:lstStyle/>
          <a:p>
            <a:pPr algn="r"/>
            <a:r>
              <a:rPr lang="en-US" sz="6000" dirty="0" smtClean="0"/>
              <a:t>Team -04</a:t>
            </a:r>
            <a:endParaRPr lang="en-US" sz="6000" dirty="0"/>
          </a:p>
        </p:txBody>
      </p:sp>
    </p:spTree>
    <p:extLst>
      <p:ext uri="{BB962C8B-B14F-4D97-AF65-F5344CB8AC3E}">
        <p14:creationId xmlns:p14="http://schemas.microsoft.com/office/powerpoint/2010/main" val="87859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Team Members</a:t>
            </a:r>
            <a:endParaRPr lang="en-US" dirty="0">
              <a:latin typeface="+mn-lt"/>
            </a:endParaRPr>
          </a:p>
        </p:txBody>
      </p:sp>
      <p:sp>
        <p:nvSpPr>
          <p:cNvPr id="3" name="Content Placeholder 2"/>
          <p:cNvSpPr>
            <a:spLocks noGrp="1"/>
          </p:cNvSpPr>
          <p:nvPr>
            <p:ph idx="1"/>
          </p:nvPr>
        </p:nvSpPr>
        <p:spPr/>
        <p:txBody>
          <a:bodyPr>
            <a:normAutofit/>
          </a:bodyPr>
          <a:lstStyle/>
          <a:p>
            <a:r>
              <a:rPr lang="en-US" sz="2800" dirty="0" smtClean="0">
                <a:latin typeface="Stencil" panose="040409050D0802020404" pitchFamily="82" charset="0"/>
              </a:rPr>
              <a:t>S </a:t>
            </a:r>
            <a:r>
              <a:rPr lang="en-US" sz="2800" dirty="0" err="1" smtClean="0">
                <a:latin typeface="Stencil" panose="040409050D0802020404" pitchFamily="82" charset="0"/>
              </a:rPr>
              <a:t>Pavan</a:t>
            </a:r>
            <a:r>
              <a:rPr lang="en-US" sz="2800" dirty="0" smtClean="0">
                <a:latin typeface="Stencil" panose="040409050D0802020404" pitchFamily="82" charset="0"/>
              </a:rPr>
              <a:t> </a:t>
            </a:r>
            <a:r>
              <a:rPr lang="en-US" sz="2800" dirty="0" err="1" smtClean="0">
                <a:latin typeface="Stencil" panose="040409050D0802020404" pitchFamily="82" charset="0"/>
              </a:rPr>
              <a:t>Sushanth</a:t>
            </a:r>
            <a:r>
              <a:rPr lang="en-US" sz="2800" dirty="0" smtClean="0">
                <a:latin typeface="Stencil" panose="040409050D0802020404" pitchFamily="82" charset="0"/>
              </a:rPr>
              <a:t>        (19R11A05D6)</a:t>
            </a:r>
          </a:p>
          <a:p>
            <a:r>
              <a:rPr lang="en-US" sz="2800" dirty="0" err="1" smtClean="0">
                <a:latin typeface="Stencil" panose="040409050D0802020404" pitchFamily="82" charset="0"/>
              </a:rPr>
              <a:t>Sarala</a:t>
            </a:r>
            <a:r>
              <a:rPr lang="en-US" sz="2800" dirty="0" smtClean="0">
                <a:latin typeface="Stencil" panose="040409050D0802020404" pitchFamily="82" charset="0"/>
              </a:rPr>
              <a:t> </a:t>
            </a:r>
            <a:r>
              <a:rPr lang="en-US" sz="2800" dirty="0" err="1" smtClean="0">
                <a:latin typeface="Stencil" panose="040409050D0802020404" pitchFamily="82" charset="0"/>
              </a:rPr>
              <a:t>Vineeth</a:t>
            </a:r>
            <a:r>
              <a:rPr lang="en-US" sz="2800" dirty="0" smtClean="0">
                <a:latin typeface="Stencil" panose="040409050D0802020404" pitchFamily="82" charset="0"/>
              </a:rPr>
              <a:t>             (19R11A05D5)</a:t>
            </a:r>
          </a:p>
          <a:p>
            <a:r>
              <a:rPr lang="en-US" sz="2800" dirty="0" err="1" smtClean="0">
                <a:latin typeface="Stencil" panose="040409050D0802020404" pitchFamily="82" charset="0"/>
              </a:rPr>
              <a:t>Samyuktha</a:t>
            </a:r>
            <a:r>
              <a:rPr lang="en-US" sz="2800" dirty="0" smtClean="0">
                <a:latin typeface="Stencil" panose="040409050D0802020404" pitchFamily="82" charset="0"/>
              </a:rPr>
              <a:t> Alfred      (19R11A05D4)</a:t>
            </a:r>
          </a:p>
          <a:p>
            <a:r>
              <a:rPr lang="en-US" sz="2800" dirty="0" smtClean="0">
                <a:latin typeface="Stencil" panose="040409050D0802020404" pitchFamily="82" charset="0"/>
              </a:rPr>
              <a:t>Prajna S                           (19R11A05D2)</a:t>
            </a:r>
          </a:p>
          <a:p>
            <a:r>
              <a:rPr lang="en-US" sz="2800" dirty="0" err="1" smtClean="0">
                <a:latin typeface="Stencil" panose="040409050D0802020404" pitchFamily="82" charset="0"/>
              </a:rPr>
              <a:t>Junaid</a:t>
            </a:r>
            <a:r>
              <a:rPr lang="en-US" sz="2800" dirty="0" smtClean="0">
                <a:latin typeface="Stencil" panose="040409050D0802020404" pitchFamily="82" charset="0"/>
              </a:rPr>
              <a:t>  </a:t>
            </a:r>
            <a:r>
              <a:rPr lang="en-US" sz="2800" dirty="0" err="1" smtClean="0">
                <a:latin typeface="Stencil" panose="040409050D0802020404" pitchFamily="82" charset="0"/>
              </a:rPr>
              <a:t>aHEMED</a:t>
            </a:r>
            <a:r>
              <a:rPr lang="en-US" sz="2800" dirty="0" smtClean="0">
                <a:latin typeface="Stencil" panose="040409050D0802020404" pitchFamily="82" charset="0"/>
              </a:rPr>
              <a:t>              (19R11A05D1)</a:t>
            </a:r>
            <a:endParaRPr lang="en-US" sz="2800" dirty="0">
              <a:latin typeface="Stencil" panose="040409050D0802020404" pitchFamily="82" charset="0"/>
            </a:endParaRPr>
          </a:p>
        </p:txBody>
      </p:sp>
    </p:spTree>
    <p:extLst>
      <p:ext uri="{BB962C8B-B14F-4D97-AF65-F5344CB8AC3E}">
        <p14:creationId xmlns:p14="http://schemas.microsoft.com/office/powerpoint/2010/main" val="236421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fontAlgn="base"/>
            <a:r>
              <a:rPr lang="en-US" b="1" dirty="0">
                <a:latin typeface="Arial Black" panose="020B0A04020102020204" pitchFamily="34" charset="0"/>
              </a:rPr>
              <a:t>INTRODUCTION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a:t>The US H1-B visa is a non-immigrant visa that allows US companies to employ graduate level workers in specialty occupations that require theoretical or technical expertise in specialized fields such as IT, finance, accounting, architecture, engineering, mathematics, science, medicine, etc. </a:t>
            </a:r>
            <a:endParaRPr lang="en-US" sz="2000" dirty="0" smtClean="0"/>
          </a:p>
          <a:p>
            <a:r>
              <a:rPr lang="en-US" sz="2000" dirty="0" smtClean="0"/>
              <a:t>This </a:t>
            </a:r>
            <a:r>
              <a:rPr lang="en-US" sz="2000" dirty="0"/>
              <a:t>is one of the highly used visa categories, and companies that usually require foreign talent rely on it to a great </a:t>
            </a:r>
            <a:r>
              <a:rPr lang="en-US" sz="2000" dirty="0" smtClean="0"/>
              <a:t>extent.</a:t>
            </a:r>
          </a:p>
          <a:p>
            <a:r>
              <a:rPr lang="en-US" sz="2000" dirty="0" smtClean="0"/>
              <a:t>This report shows an efficient approach to solve the problem of foreseeing the decision before filing or after filing, and before receiving the decision on the filed petition.</a:t>
            </a:r>
            <a:endParaRPr lang="en-US" sz="2000" dirty="0"/>
          </a:p>
        </p:txBody>
      </p:sp>
    </p:spTree>
    <p:extLst>
      <p:ext uri="{BB962C8B-B14F-4D97-AF65-F5344CB8AC3E}">
        <p14:creationId xmlns:p14="http://schemas.microsoft.com/office/powerpoint/2010/main" val="100164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 </a:t>
            </a:r>
            <a:r>
              <a:rPr lang="en-US" sz="4000" i="1" dirty="0" smtClean="0">
                <a:latin typeface="Arial Black" panose="020B0A04020102020204" pitchFamily="34" charset="0"/>
                <a:cs typeface="Times New Roman" panose="02020603050405020304" pitchFamily="18" charset="0"/>
              </a:rPr>
              <a:t>H1B VISA ELIGIBILITY CRITERIA</a:t>
            </a:r>
            <a:endParaRPr lang="en-US" sz="4000" dirty="0">
              <a:latin typeface="Arial Black" panose="020B0A04020102020204" pitchFamily="34" charset="0"/>
            </a:endParaRPr>
          </a:p>
        </p:txBody>
      </p:sp>
      <p:sp>
        <p:nvSpPr>
          <p:cNvPr id="3" name="Content Placeholder 2"/>
          <p:cNvSpPr>
            <a:spLocks noGrp="1"/>
          </p:cNvSpPr>
          <p:nvPr>
            <p:ph idx="1"/>
          </p:nvPr>
        </p:nvSpPr>
        <p:spPr>
          <a:xfrm>
            <a:off x="828675" y="2368550"/>
            <a:ext cx="5279967" cy="4351338"/>
          </a:xfrm>
        </p:spPr>
        <p:txBody>
          <a:bodyPr>
            <a:normAutofit fontScale="32500" lnSpcReduction="20000"/>
          </a:bodyPr>
          <a:lstStyle/>
          <a:p>
            <a:endParaRPr lang="en-US" sz="40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To obtain the H1-B Visa, you must:</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Have 12 years of work experience. It can also be a mix of further education and work experience.</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Applicant must hold a bachelor's degree or its equivalent. </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United States Citizenship and Immigration Services will determine if your employment constitutes a specialty occupation and if you are qualified to perform the services.</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Employer should file a labor condition with the Department of Labor that concerns the terms and conditions of its contract of employment with you.</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You must demonstrate that you have the ability to working specialty occupation. </a:t>
            </a:r>
          </a:p>
          <a:p>
            <a:pPr marL="285750" indent="-28575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You are willing to come to U.S. to earn and are not </a:t>
            </a:r>
            <a:r>
              <a:rPr lang="en-US" sz="4500" dirty="0" smtClean="0">
                <a:latin typeface="Times New Roman" panose="02020603050405020304" pitchFamily="18" charset="0"/>
                <a:cs typeface="Times New Roman" panose="02020603050405020304" pitchFamily="18" charset="0"/>
              </a:rPr>
              <a:t>coming with </a:t>
            </a:r>
            <a:r>
              <a:rPr lang="en-US" sz="4500" dirty="0">
                <a:latin typeface="Times New Roman" panose="02020603050405020304" pitchFamily="18" charset="0"/>
                <a:cs typeface="Times New Roman" panose="02020603050405020304" pitchFamily="18" charset="0"/>
              </a:rPr>
              <a:t>the intention to pursue a hobby or to give free </a:t>
            </a:r>
            <a:r>
              <a:rPr lang="en-US" sz="4500" dirty="0" err="1">
                <a:latin typeface="Times New Roman" panose="02020603050405020304" pitchFamily="18" charset="0"/>
                <a:cs typeface="Times New Roman" panose="02020603050405020304" pitchFamily="18" charset="0"/>
              </a:rPr>
              <a:t>adviceor</a:t>
            </a:r>
            <a:r>
              <a:rPr lang="en-US" sz="4500" dirty="0">
                <a:latin typeface="Times New Roman" panose="02020603050405020304" pitchFamily="18" charset="0"/>
                <a:cs typeface="Times New Roman" panose="02020603050405020304" pitchFamily="18" charset="0"/>
              </a:rPr>
              <a:t> any humanitarian service.</a:t>
            </a:r>
          </a:p>
          <a:p>
            <a:endParaRPr lang="en-US" sz="4500" dirty="0"/>
          </a:p>
        </p:txBody>
      </p:sp>
      <p:pic>
        <p:nvPicPr>
          <p:cNvPr id="4" name="Picture 3">
            <a:extLst>
              <a:ext uri="{FF2B5EF4-FFF2-40B4-BE49-F238E27FC236}">
                <a16:creationId xmlns="" xmlns:a16="http://schemas.microsoft.com/office/drawing/2014/main" xmlns:lc="http://schemas.openxmlformats.org/drawingml/2006/lockedCanvas" id="{A8221D49-010F-4B0C-81BB-BCB0D7D9009D}"/>
              </a:ext>
            </a:extLst>
          </p:cNvPr>
          <p:cNvPicPr>
            <a:picLocks noChangeAspect="1"/>
          </p:cNvPicPr>
          <p:nvPr/>
        </p:nvPicPr>
        <p:blipFill>
          <a:blip r:embed="rId2"/>
          <a:stretch>
            <a:fillRect/>
          </a:stretch>
        </p:blipFill>
        <p:spPr>
          <a:xfrm>
            <a:off x="7839314" y="2050213"/>
            <a:ext cx="3533536" cy="4555375"/>
          </a:xfrm>
          <a:prstGeom prst="rect">
            <a:avLst/>
          </a:prstGeom>
        </p:spPr>
      </p:pic>
    </p:spTree>
    <p:extLst>
      <p:ext uri="{BB962C8B-B14F-4D97-AF65-F5344CB8AC3E}">
        <p14:creationId xmlns:p14="http://schemas.microsoft.com/office/powerpoint/2010/main" val="213298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smtClean="0">
                <a:latin typeface="Arial Black" panose="020B0A04020102020204" pitchFamily="34" charset="0"/>
                <a:cs typeface="Times New Roman" panose="02020603050405020304" pitchFamily="18" charset="0"/>
              </a:rPr>
              <a:t>STEPS AFTER APPROVAL OF H1B VISA</a:t>
            </a:r>
            <a:endParaRPr lang="en-US" sz="4000" i="1" dirty="0">
              <a:latin typeface="Arial Black" panose="020B0A0402010202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3200" b="1" dirty="0">
                <a:solidFill>
                  <a:schemeClr val="accent1"/>
                </a:solidFill>
                <a:latin typeface="Times New Roman" panose="02020603050405020304" pitchFamily="18" charset="0"/>
                <a:cs typeface="Times New Roman" panose="02020603050405020304" pitchFamily="18" charset="0"/>
              </a:rPr>
              <a:t>Receipt of Approval</a:t>
            </a:r>
            <a:endParaRPr lang="en-US" sz="4000" dirty="0">
              <a:solidFill>
                <a:schemeClr val="accent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petitioning for an H1B visa, if the petition is selected in the lottery, the petition receipt number and receipt notice from the USCIS will be forwarded by the employer to the applicant. The applicant will use the petition receipt number</a:t>
            </a:r>
          </a:p>
          <a:p>
            <a:endParaRPr lang="en-US" dirty="0">
              <a:latin typeface="Times New Roman" panose="02020603050405020304" pitchFamily="18" charset="0"/>
              <a:cs typeface="Times New Roman" panose="02020603050405020304" pitchFamily="18" charset="0"/>
            </a:endParaRPr>
          </a:p>
          <a:p>
            <a:r>
              <a:rPr lang="en-US" sz="3200" b="1" dirty="0">
                <a:solidFill>
                  <a:schemeClr val="accent1"/>
                </a:solidFill>
                <a:latin typeface="Times New Roman" panose="02020603050405020304" pitchFamily="18" charset="0"/>
                <a:cs typeface="Times New Roman" panose="02020603050405020304" pitchFamily="18" charset="0"/>
              </a:rPr>
              <a:t>Stamping Of H1B Visa</a:t>
            </a:r>
          </a:p>
          <a:p>
            <a:r>
              <a:rPr lang="en-US" dirty="0">
                <a:latin typeface="Times New Roman" panose="02020603050405020304" pitchFamily="18" charset="0"/>
                <a:cs typeface="Times New Roman" panose="02020603050405020304" pitchFamily="18" charset="0"/>
              </a:rPr>
              <a:t>Once the applicant has received the H1B approval notice from his/her employer or attorney, he/she may schedule a visa interview with the US embassy for stamping of the visa on his/her passport. The documents and formalities an applicant will need to furnish and complete for stamping of the visa have been listed below:</a:t>
            </a:r>
          </a:p>
          <a:p>
            <a:r>
              <a:rPr lang="en-US" dirty="0">
                <a:latin typeface="Times New Roman" panose="02020603050405020304" pitchFamily="18" charset="0"/>
                <a:cs typeface="Times New Roman" panose="02020603050405020304" pitchFamily="18" charset="0"/>
              </a:rPr>
              <a:t>Documents And Formalities Required Before The Interview, Duly filled DS-160 Visa Application Form, Schedule H1B, Visa Interview Biometric information, Payment of Visa interview fee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8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H1B VISA STAMPING DOCUMENTS</a:t>
            </a:r>
            <a:br>
              <a:rPr lang="en-US" sz="4000" b="1" dirty="0" smtClean="0">
                <a:latin typeface="Times New Roman" panose="02020603050405020304" pitchFamily="18" charset="0"/>
                <a:cs typeface="Times New Roman" panose="02020603050405020304" pitchFamily="18" charset="0"/>
              </a:rPr>
            </a:br>
            <a:endParaRPr lang="en-US" sz="4000" dirty="0"/>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Offer Letter from current employer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Copy of resume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Company project documents to describe the nature </a:t>
            </a:r>
            <a:r>
              <a:rPr lang="en-US" dirty="0" err="1">
                <a:latin typeface="Times New Roman" panose="02020603050405020304" pitchFamily="18" charset="0"/>
                <a:cs typeface="Times New Roman" panose="02020603050405020304" pitchFamily="18" charset="0"/>
              </a:rPr>
              <a:t>ofbusiness</a:t>
            </a:r>
            <a:r>
              <a:rPr lang="en-US" dirty="0">
                <a:latin typeface="Times New Roman" panose="02020603050405020304" pitchFamily="18" charset="0"/>
                <a:cs typeface="Times New Roman" panose="02020603050405020304" pitchFamily="18" charset="0"/>
              </a:rPr>
              <a:t> of the company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Previous H1B approval notice (If applicable)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1-797 A,B, or </a:t>
            </a:r>
            <a:r>
              <a:rPr lang="en-US" dirty="0" smtClean="0">
                <a:latin typeface="Times New Roman" panose="02020603050405020304" pitchFamily="18" charset="0"/>
                <a:cs typeface="Times New Roman" panose="02020603050405020304" pitchFamily="18" charset="0"/>
              </a:rPr>
              <a:t>C</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Official Transcripts (Undergraduate, graduate and </a:t>
            </a:r>
            <a:r>
              <a:rPr lang="en-US" dirty="0" err="1">
                <a:latin typeface="Times New Roman" panose="02020603050405020304" pitchFamily="18" charset="0"/>
                <a:cs typeface="Times New Roman" panose="02020603050405020304" pitchFamily="18" charset="0"/>
              </a:rPr>
              <a:t>otherqualifications</a:t>
            </a:r>
            <a:r>
              <a:rPr lang="en-US" dirty="0">
                <a:latin typeface="Times New Roman" panose="02020603050405020304" pitchFamily="18" charset="0"/>
                <a:cs typeface="Times New Roman" panose="02020603050405020304" pitchFamily="18" charset="0"/>
              </a:rPr>
              <a:t>) Diplomas or degree certificates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Original 1-20 forms (Degrees from the US)Optional Practical Training (OPT) Employment Authorization Document (EAD) cards (If applicable)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8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 </a:t>
            </a:r>
            <a:r>
              <a:rPr lang="en-US" sz="4000" i="1" dirty="0" smtClean="0">
                <a:latin typeface="Arial Black" panose="020B0A04020102020204" pitchFamily="34" charset="0"/>
                <a:cs typeface="Times New Roman" panose="02020603050405020304" pitchFamily="18" charset="0"/>
              </a:rPr>
              <a:t>BENEFITS OF H1B VISA</a:t>
            </a:r>
            <a:endParaRPr lang="en-US"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benefits of the H1-B Visa are as follows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no limit to the number of H1-B Visas that an individual can have in his or her lifetime.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H1-B holders can seek Green Card or Lawful Permanent Residency for themselves and their family.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employer is terminating a H1B holder before the end of the authorized employment period, the employer must pay a reasonable cost of transportation for the H1-Bholder to go back to his or her home country.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H1-B holder is changing jobs, he or she must reapply for a new visa. It however doesn't mean you get another 6 years permit. But those who are converting the H4 visa to H1-B status will get 6 years permit from the date the status changed to H1B status.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89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4000" b="1" dirty="0">
                <a:latin typeface="Arial Black" panose="020B0A04020102020204" pitchFamily="34" charset="0"/>
              </a:rPr>
              <a:t>PROBLEM FORMULATION </a:t>
            </a:r>
            <a:r>
              <a:rPr lang="en-US" sz="4000" dirty="0"/>
              <a:t/>
            </a:r>
            <a:br>
              <a:rPr lang="en-US" sz="4000" dirty="0"/>
            </a:br>
            <a:endParaRPr lang="en-US" sz="4000" dirty="0"/>
          </a:p>
        </p:txBody>
      </p:sp>
      <p:sp>
        <p:nvSpPr>
          <p:cNvPr id="3" name="Content Placeholder 2"/>
          <p:cNvSpPr>
            <a:spLocks noGrp="1"/>
          </p:cNvSpPr>
          <p:nvPr>
            <p:ph idx="1"/>
          </p:nvPr>
        </p:nvSpPr>
        <p:spPr/>
        <p:txBody>
          <a:bodyPr>
            <a:normAutofit lnSpcReduction="10000"/>
          </a:bodyPr>
          <a:lstStyle/>
          <a:p>
            <a:r>
              <a:rPr lang="en-US" dirty="0"/>
              <a:t>The report tries to show the dependency of the decision on the </a:t>
            </a:r>
            <a:r>
              <a:rPr lang="en-US" dirty="0" smtClean="0"/>
              <a:t>attributes </a:t>
            </a:r>
            <a:r>
              <a:rPr lang="en-US" dirty="0"/>
              <a:t>of the application</a:t>
            </a:r>
            <a:r>
              <a:rPr lang="en-US" dirty="0" smtClean="0"/>
              <a:t>.</a:t>
            </a:r>
          </a:p>
          <a:p>
            <a:r>
              <a:rPr lang="en-US" dirty="0"/>
              <a:t>The attributes of the application here serve as an input and the output is the predicted decision</a:t>
            </a:r>
            <a:r>
              <a:rPr lang="en-US" dirty="0" smtClean="0"/>
              <a:t>.</a:t>
            </a:r>
          </a:p>
          <a:p>
            <a:pPr lvl="1" fontAlgn="base"/>
            <a:r>
              <a:rPr lang="en-US" b="1" dirty="0"/>
              <a:t>Name of the employer</a:t>
            </a:r>
            <a:r>
              <a:rPr lang="en-US" dirty="0"/>
              <a:t>: Name of employer submitting labor condition application. </a:t>
            </a:r>
          </a:p>
          <a:p>
            <a:pPr lvl="1" fontAlgn="base"/>
            <a:r>
              <a:rPr lang="en-US" b="1" dirty="0"/>
              <a:t>Category of the job or SOC </a:t>
            </a:r>
            <a:r>
              <a:rPr lang="en-US" b="1" dirty="0" smtClean="0"/>
              <a:t>Name</a:t>
            </a:r>
            <a:r>
              <a:rPr lang="en-US" dirty="0" smtClean="0"/>
              <a:t>: Standard </a:t>
            </a:r>
            <a:r>
              <a:rPr lang="en-US" dirty="0"/>
              <a:t>Occupational Classification system defines the codes and the names associated with them. </a:t>
            </a:r>
          </a:p>
          <a:p>
            <a:pPr lvl="1" fontAlgn="base"/>
            <a:r>
              <a:rPr lang="en-US" b="1" dirty="0"/>
              <a:t>Job title</a:t>
            </a:r>
            <a:r>
              <a:rPr lang="en-US" dirty="0"/>
              <a:t>: </a:t>
            </a:r>
            <a:r>
              <a:rPr lang="en-US" dirty="0" smtClean="0"/>
              <a:t>The </a:t>
            </a:r>
            <a:r>
              <a:rPr lang="en-US" dirty="0"/>
              <a:t>requested job title in the petition.  </a:t>
            </a:r>
          </a:p>
          <a:p>
            <a:pPr lvl="1" fontAlgn="base"/>
            <a:r>
              <a:rPr lang="en-US" b="1" dirty="0"/>
              <a:t>Employment Type</a:t>
            </a:r>
            <a:r>
              <a:rPr lang="en-US" dirty="0"/>
              <a:t>: Full time employment (Y) or a part-time employment (N). </a:t>
            </a:r>
          </a:p>
          <a:p>
            <a:pPr lvl="1" fontAlgn="base"/>
            <a:r>
              <a:rPr lang="en-US" b="1" dirty="0"/>
              <a:t>Year of Filing</a:t>
            </a:r>
            <a:r>
              <a:rPr lang="en-US" dirty="0"/>
              <a:t>: Year when petition is filed (in between 2011-2016). </a:t>
            </a:r>
          </a:p>
          <a:p>
            <a:pPr lvl="1" fontAlgn="base"/>
            <a:r>
              <a:rPr lang="en-US" b="1" dirty="0"/>
              <a:t>Prevailing wage</a:t>
            </a:r>
            <a:r>
              <a:rPr lang="en-US" dirty="0"/>
              <a:t>: Prevailing Wage for the job being requested for temporary labor condition. </a:t>
            </a:r>
          </a:p>
          <a:p>
            <a:pPr marL="457200" lvl="1" indent="0" fontAlgn="base">
              <a:buNone/>
            </a:pPr>
            <a:endParaRPr lang="en-US" dirty="0"/>
          </a:p>
          <a:p>
            <a:endParaRPr lang="en-US" dirty="0"/>
          </a:p>
        </p:txBody>
      </p:sp>
    </p:spTree>
    <p:extLst>
      <p:ext uri="{BB962C8B-B14F-4D97-AF65-F5344CB8AC3E}">
        <p14:creationId xmlns:p14="http://schemas.microsoft.com/office/powerpoint/2010/main" val="3155242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888</TotalTime>
  <Words>1828</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Agency FB</vt:lpstr>
      <vt:lpstr>Algerian</vt:lpstr>
      <vt:lpstr>Arial</vt:lpstr>
      <vt:lpstr>Arial Black</vt:lpstr>
      <vt:lpstr>Arial Narrow</vt:lpstr>
      <vt:lpstr>Arial Rounded MT Bold</vt:lpstr>
      <vt:lpstr>Bell MT</vt:lpstr>
      <vt:lpstr>Cambria</vt:lpstr>
      <vt:lpstr>Stencil</vt:lpstr>
      <vt:lpstr>Times New Roman</vt:lpstr>
      <vt:lpstr>Trebuchet MS</vt:lpstr>
      <vt:lpstr>Wingdings</vt:lpstr>
      <vt:lpstr>Wingdings 3</vt:lpstr>
      <vt:lpstr>Facet</vt:lpstr>
      <vt:lpstr>Predicting filed H1-B Visa Petitions’ Status </vt:lpstr>
      <vt:lpstr>Abstract</vt:lpstr>
      <vt:lpstr>Team Members</vt:lpstr>
      <vt:lpstr>INTRODUCTION </vt:lpstr>
      <vt:lpstr> H1B VISA ELIGIBILITY CRITERIA</vt:lpstr>
      <vt:lpstr>STEPS AFTER APPROVAL OF H1B VISA</vt:lpstr>
      <vt:lpstr>H1B VISA STAMPING DOCUMENTS </vt:lpstr>
      <vt:lpstr> BENEFITS OF H1B VISA</vt:lpstr>
      <vt:lpstr>PROBLEM FORMULATION  </vt:lpstr>
      <vt:lpstr>DISTRIBUTION OF STATUS LABELS </vt:lpstr>
      <vt:lpstr>            SYSTEM DESIGNProcessing</vt:lpstr>
      <vt:lpstr>DATA DOWN SAMPLING</vt:lpstr>
      <vt:lpstr>PowerPoint Presentation</vt:lpstr>
      <vt:lpstr>DATA CONSISTENCY THROUGH REFERENCING: </vt:lpstr>
      <vt:lpstr>DATA CONVERSION AND FEATURES EXTRACTION </vt:lpstr>
      <vt:lpstr>PowerPoint Presentation</vt:lpstr>
      <vt:lpstr>PowerPoint Presentation</vt:lpstr>
      <vt:lpstr>FEATURE SELECTION:</vt:lpstr>
      <vt:lpstr>PowerPoint Presentation</vt:lpstr>
      <vt:lpstr>EXPERIMENTAL EVALUATION : </vt:lpstr>
      <vt:lpstr>PowerPoint Presentation</vt:lpstr>
      <vt:lpstr>MODEL EVALUATION METRICS </vt:lpstr>
      <vt:lpstr>PowerPoint Presentation</vt:lpstr>
      <vt:lpstr>MODEL EVALUATION RESULTS </vt:lpstr>
      <vt:lpstr>Final Prediction with accuracy:</vt:lpstr>
      <vt:lpstr>LEARNING EXPERIENCES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filed H1-B Visa Petitions’ Status</dc:title>
  <dc:creator>Prajna sridhar</dc:creator>
  <cp:lastModifiedBy>Prajna sridhar</cp:lastModifiedBy>
  <cp:revision>33</cp:revision>
  <dcterms:created xsi:type="dcterms:W3CDTF">2021-06-03T04:35:06Z</dcterms:created>
  <dcterms:modified xsi:type="dcterms:W3CDTF">2021-06-07T10:32:47Z</dcterms:modified>
</cp:coreProperties>
</file>