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8" r:id="rId3"/>
    <p:sldId id="265" r:id="rId4"/>
    <p:sldId id="266" r:id="rId5"/>
    <p:sldId id="258" r:id="rId6"/>
    <p:sldId id="275" r:id="rId7"/>
    <p:sldId id="276" r:id="rId8"/>
    <p:sldId id="274" r:id="rId9"/>
    <p:sldId id="260"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189413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225666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A8A429-E2D7-4679-B9F6-7F4C138AB137}"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2262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952548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8A429-E2D7-4679-B9F6-7F4C138AB137}"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1651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960400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185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151894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37298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392289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2092466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237887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306596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125676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319174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C853DD-67B7-4B2B-B470-778CD180A5CC}" type="datetimeFigureOut">
              <a:rPr lang="en-IN" smtClean="0"/>
              <a:t>08-06-2021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8A429-E2D7-4679-B9F6-7F4C138AB137}" type="slidenum">
              <a:rPr lang="en-IN" smtClean="0"/>
              <a:t>‹#›</a:t>
            </a:fld>
            <a:endParaRPr lang="en-IN" dirty="0"/>
          </a:p>
        </p:txBody>
      </p:sp>
    </p:spTree>
    <p:extLst>
      <p:ext uri="{BB962C8B-B14F-4D97-AF65-F5344CB8AC3E}">
        <p14:creationId xmlns:p14="http://schemas.microsoft.com/office/powerpoint/2010/main" val="2675213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EC853DD-67B7-4B2B-B470-778CD180A5CC}" type="datetimeFigureOut">
              <a:rPr lang="en-IN" smtClean="0"/>
              <a:t>08-06-2021</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A8A429-E2D7-4679-B9F6-7F4C138AB137}" type="slidenum">
              <a:rPr lang="en-IN" smtClean="0"/>
              <a:t>‹#›</a:t>
            </a:fld>
            <a:endParaRPr lang="en-IN" dirty="0"/>
          </a:p>
        </p:txBody>
      </p:sp>
    </p:spTree>
    <p:extLst>
      <p:ext uri="{BB962C8B-B14F-4D97-AF65-F5344CB8AC3E}">
        <p14:creationId xmlns:p14="http://schemas.microsoft.com/office/powerpoint/2010/main" val="437968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7CCE-5D44-49C7-8031-35B221BE6D96}"/>
              </a:ext>
            </a:extLst>
          </p:cNvPr>
          <p:cNvSpPr>
            <a:spLocks noGrp="1"/>
          </p:cNvSpPr>
          <p:nvPr>
            <p:ph type="ctrTitle"/>
          </p:nvPr>
        </p:nvSpPr>
        <p:spPr>
          <a:xfrm>
            <a:off x="1543691" y="529464"/>
            <a:ext cx="9418320" cy="3538728"/>
          </a:xfrm>
        </p:spPr>
        <p:txBody>
          <a:bodyPr>
            <a:normAutofit fontScale="90000"/>
          </a:bodyPr>
          <a:lstStyle/>
          <a:p>
            <a:br>
              <a:rPr lang="en-US" sz="5400" b="1" i="0" dirty="0">
                <a:effectLst/>
                <a:latin typeface="Monotype Corsiva" panose="03010101010201010101" pitchFamily="66" charset="0"/>
              </a:rPr>
            </a:br>
            <a:br>
              <a:rPr lang="en-US" sz="5400" b="1" i="0" dirty="0">
                <a:effectLst/>
                <a:latin typeface="Monotype Corsiva" panose="03010101010201010101" pitchFamily="66" charset="0"/>
              </a:rPr>
            </a:br>
            <a:r>
              <a:rPr lang="en-US" sz="4900" b="1" i="1" dirty="0">
                <a:solidFill>
                  <a:schemeClr val="tx1"/>
                </a:solidFill>
                <a:effectLst/>
                <a:latin typeface="Times New Roman" panose="02020603050405020304" pitchFamily="18" charset="0"/>
                <a:cs typeface="Times New Roman" panose="02020603050405020304" pitchFamily="18" charset="0"/>
              </a:rPr>
              <a:t>Univariate Time Series Analysis For Weather Prediction Using Prophet Library</a:t>
            </a:r>
            <a:br>
              <a:rPr lang="en-US" b="1" i="0" u="sng" dirty="0">
                <a:solidFill>
                  <a:schemeClr val="tx1"/>
                </a:solidFill>
                <a:effectLst/>
                <a:latin typeface="Times New Roman" panose="02020603050405020304" pitchFamily="18" charset="0"/>
                <a:cs typeface="Times New Roman" panose="02020603050405020304" pitchFamily="18" charset="0"/>
              </a:rPr>
            </a:b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0FF2103-2C17-499C-8497-40A1FDC2A49C}"/>
              </a:ext>
            </a:extLst>
          </p:cNvPr>
          <p:cNvSpPr>
            <a:spLocks noGrp="1"/>
          </p:cNvSpPr>
          <p:nvPr>
            <p:ph type="subTitle" idx="1"/>
          </p:nvPr>
        </p:nvSpPr>
        <p:spPr>
          <a:xfrm>
            <a:off x="2894120" y="3713085"/>
            <a:ext cx="9190991" cy="2789808"/>
          </a:xfrm>
        </p:spPr>
        <p:txBody>
          <a:bodyPr>
            <a:normAutofit fontScale="25000" lnSpcReduction="20000"/>
          </a:bodyPr>
          <a:lstStyle/>
          <a:p>
            <a:r>
              <a:rPr lang="en-US" dirty="0">
                <a:solidFill>
                  <a:schemeClr val="tx1"/>
                </a:solidFill>
              </a:rPr>
              <a:t>                                                                                                                                                                                                                                                                                                                                                </a:t>
            </a:r>
            <a:r>
              <a:rPr lang="en-US" sz="9600" b="1" dirty="0">
                <a:solidFill>
                  <a:schemeClr val="tx1"/>
                </a:solidFill>
                <a:latin typeface="Monotype Corsiva" panose="03010101010201010101" pitchFamily="66" charset="0"/>
              </a:rPr>
              <a:t>Team Members: (CSE-05)</a:t>
            </a:r>
          </a:p>
          <a:p>
            <a:r>
              <a:rPr lang="en-US" sz="9600" b="1" dirty="0">
                <a:solidFill>
                  <a:schemeClr val="tx1"/>
                </a:solidFill>
                <a:latin typeface="Monotype Corsiva" panose="03010101010201010101" pitchFamily="66" charset="0"/>
              </a:rPr>
              <a:t>                                                                                            </a:t>
            </a:r>
            <a:r>
              <a:rPr lang="en-US" sz="9600" dirty="0">
                <a:solidFill>
                  <a:schemeClr val="tx1"/>
                </a:solidFill>
                <a:latin typeface="Monotype Corsiva" panose="03010101010201010101" pitchFamily="66" charset="0"/>
              </a:rPr>
              <a:t>T. Manvitha</a:t>
            </a:r>
          </a:p>
          <a:p>
            <a:r>
              <a:rPr lang="en-US" sz="9600" dirty="0">
                <a:solidFill>
                  <a:schemeClr val="tx1"/>
                </a:solidFill>
                <a:latin typeface="Monotype Corsiva" panose="03010101010201010101" pitchFamily="66" charset="0"/>
              </a:rPr>
              <a:t>                                                                                           T. Lakshmi Prasanna</a:t>
            </a:r>
          </a:p>
          <a:p>
            <a:r>
              <a:rPr lang="en-US" sz="9600" dirty="0">
                <a:solidFill>
                  <a:schemeClr val="tx1"/>
                </a:solidFill>
                <a:latin typeface="Monotype Corsiva" panose="03010101010201010101" pitchFamily="66" charset="0"/>
              </a:rPr>
              <a:t>                                                                                           V. Likitha</a:t>
            </a:r>
          </a:p>
          <a:p>
            <a:r>
              <a:rPr lang="en-US" sz="9600" dirty="0">
                <a:solidFill>
                  <a:schemeClr val="tx1"/>
                </a:solidFill>
                <a:latin typeface="Monotype Corsiva" panose="03010101010201010101" pitchFamily="66" charset="0"/>
              </a:rPr>
              <a:t>                                                                                           N. Kirthana</a:t>
            </a:r>
          </a:p>
          <a:p>
            <a:r>
              <a:rPr lang="en-US" sz="9600" dirty="0">
                <a:solidFill>
                  <a:schemeClr val="tx1"/>
                </a:solidFill>
                <a:latin typeface="Monotype Corsiva" panose="03010101010201010101" pitchFamily="66" charset="0"/>
              </a:rPr>
              <a:t>                                                                                           V. Nithin</a:t>
            </a:r>
          </a:p>
          <a:p>
            <a:endParaRPr lang="en-US" dirty="0"/>
          </a:p>
        </p:txBody>
      </p:sp>
    </p:spTree>
    <p:extLst>
      <p:ext uri="{BB962C8B-B14F-4D97-AF65-F5344CB8AC3E}">
        <p14:creationId xmlns:p14="http://schemas.microsoft.com/office/powerpoint/2010/main" val="83782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D119-3209-4C7B-A350-930AA8557934}"/>
              </a:ext>
            </a:extLst>
          </p:cNvPr>
          <p:cNvSpPr>
            <a:spLocks noGrp="1"/>
          </p:cNvSpPr>
          <p:nvPr>
            <p:ph type="title"/>
          </p:nvPr>
        </p:nvSpPr>
        <p:spPr/>
        <p:txBody>
          <a:bodyPr>
            <a:normAutofit fontScale="90000"/>
          </a:bodyPr>
          <a:lstStyle/>
          <a:p>
            <a:br>
              <a:rPr lang="en-US" sz="6600" dirty="0">
                <a:latin typeface="Aharoni" panose="02010803020104030203" pitchFamily="2" charset="-79"/>
                <a:cs typeface="Aharoni" panose="02010803020104030203" pitchFamily="2" charset="-79"/>
              </a:rPr>
            </a:br>
            <a:br>
              <a:rPr lang="en-US" sz="6600" dirty="0">
                <a:latin typeface="Aharoni" panose="02010803020104030203" pitchFamily="2" charset="-79"/>
                <a:cs typeface="Aharoni" panose="02010803020104030203" pitchFamily="2" charset="-79"/>
              </a:rPr>
            </a:br>
            <a:r>
              <a:rPr lang="en-US" sz="8900" dirty="0">
                <a:latin typeface="Arial Rounded MT Bold" panose="020F0704030504030204" pitchFamily="34" charset="0"/>
                <a:cs typeface="Aharoni" panose="02010803020104030203" pitchFamily="2" charset="-79"/>
              </a:rPr>
              <a:t>THANK YOU!!</a:t>
            </a:r>
            <a:endParaRPr lang="en-IN" sz="8900" dirty="0">
              <a:latin typeface="Arial Rounded MT Bold" panose="020F0704030504030204" pitchFamily="34" charset="0"/>
              <a:cs typeface="Aharoni" panose="02010803020104030203" pitchFamily="2" charset="-79"/>
            </a:endParaRPr>
          </a:p>
        </p:txBody>
      </p:sp>
      <p:sp>
        <p:nvSpPr>
          <p:cNvPr id="3" name="Text Placeholder 2">
            <a:extLst>
              <a:ext uri="{FF2B5EF4-FFF2-40B4-BE49-F238E27FC236}">
                <a16:creationId xmlns:a16="http://schemas.microsoft.com/office/drawing/2014/main" id="{9FCC4A16-4EAA-4695-813A-6C19A05ED3A3}"/>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FF52B6E4-E464-456F-B189-A53A595F3729}"/>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116336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7CCE-5D44-49C7-8031-35B221BE6D96}"/>
              </a:ext>
            </a:extLst>
          </p:cNvPr>
          <p:cNvSpPr>
            <a:spLocks noGrp="1"/>
          </p:cNvSpPr>
          <p:nvPr>
            <p:ph type="ctrTitle"/>
          </p:nvPr>
        </p:nvSpPr>
        <p:spPr>
          <a:xfrm>
            <a:off x="1482571" y="3319272"/>
            <a:ext cx="10191565" cy="3538728"/>
          </a:xfrm>
        </p:spPr>
        <p:txBody>
          <a:bodyPr>
            <a:normAutofit fontScale="90000"/>
          </a:bodyPr>
          <a:lstStyle/>
          <a:p>
            <a:r>
              <a:rPr lang="en-US" b="1" dirty="0">
                <a:solidFill>
                  <a:srgbClr val="002060"/>
                </a:solidFill>
              </a:rPr>
              <a:t>The aim of our project is to create an application for forecasting the weather by using Facebook Prophet Library</a:t>
            </a:r>
            <a:r>
              <a:rPr lang="en-US" b="1" dirty="0"/>
              <a:t>.</a:t>
            </a:r>
            <a:br>
              <a:rPr lang="en-US" b="1" dirty="0">
                <a:solidFill>
                  <a:schemeClr val="tx1"/>
                </a:solidFill>
              </a:rPr>
            </a:br>
            <a:br>
              <a:rPr lang="en-US" sz="5400" b="1" i="0" dirty="0">
                <a:effectLst/>
                <a:latin typeface="Monotype Corsiva" panose="03010101010201010101" pitchFamily="66" charset="0"/>
              </a:rPr>
            </a:br>
            <a:br>
              <a:rPr lang="en-US" sz="5400" b="1" i="0" dirty="0">
                <a:effectLst/>
                <a:latin typeface="Monotype Corsiva" panose="03010101010201010101" pitchFamily="66" charset="0"/>
              </a:rPr>
            </a:b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0FF2103-2C17-499C-8497-40A1FDC2A49C}"/>
              </a:ext>
            </a:extLst>
          </p:cNvPr>
          <p:cNvSpPr>
            <a:spLocks noGrp="1"/>
          </p:cNvSpPr>
          <p:nvPr>
            <p:ph type="subTitle" idx="1"/>
          </p:nvPr>
        </p:nvSpPr>
        <p:spPr>
          <a:xfrm>
            <a:off x="2894120" y="3713085"/>
            <a:ext cx="9190991" cy="2789808"/>
          </a:xfrm>
        </p:spPr>
        <p:txBody>
          <a:bodyPr>
            <a:normAutofit/>
          </a:bodyPr>
          <a:lstStyle/>
          <a:p>
            <a:endParaRPr lang="en-US" dirty="0"/>
          </a:p>
        </p:txBody>
      </p:sp>
    </p:spTree>
    <p:extLst>
      <p:ext uri="{BB962C8B-B14F-4D97-AF65-F5344CB8AC3E}">
        <p14:creationId xmlns:p14="http://schemas.microsoft.com/office/powerpoint/2010/main" val="248285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7CCE-5D44-49C7-8031-35B221BE6D96}"/>
              </a:ext>
            </a:extLst>
          </p:cNvPr>
          <p:cNvSpPr>
            <a:spLocks noGrp="1"/>
          </p:cNvSpPr>
          <p:nvPr>
            <p:ph type="ctrTitle"/>
          </p:nvPr>
        </p:nvSpPr>
        <p:spPr>
          <a:xfrm>
            <a:off x="1261872" y="758952"/>
            <a:ext cx="9418320" cy="3538728"/>
          </a:xfrm>
        </p:spPr>
        <p:txBody>
          <a:bodyPr>
            <a:normAutofit/>
          </a:bodyPr>
          <a:lstStyle/>
          <a:p>
            <a:br>
              <a:rPr lang="en-US" sz="5400" b="1" i="0" dirty="0">
                <a:effectLst/>
                <a:latin typeface="Monotype Corsiva" panose="03010101010201010101" pitchFamily="66" charset="0"/>
              </a:rPr>
            </a:br>
            <a:br>
              <a:rPr lang="en-US" sz="5400" b="1" i="0" dirty="0">
                <a:effectLst/>
                <a:latin typeface="Monotype Corsiva" panose="03010101010201010101" pitchFamily="66" charset="0"/>
              </a:rPr>
            </a:br>
            <a:endParaRPr lang="en-IN" dirty="0"/>
          </a:p>
        </p:txBody>
      </p:sp>
      <p:sp>
        <p:nvSpPr>
          <p:cNvPr id="3" name="Subtitle 2">
            <a:extLst>
              <a:ext uri="{FF2B5EF4-FFF2-40B4-BE49-F238E27FC236}">
                <a16:creationId xmlns:a16="http://schemas.microsoft.com/office/drawing/2014/main" id="{E0FF2103-2C17-499C-8497-40A1FDC2A49C}"/>
              </a:ext>
            </a:extLst>
          </p:cNvPr>
          <p:cNvSpPr>
            <a:spLocks noGrp="1"/>
          </p:cNvSpPr>
          <p:nvPr>
            <p:ph type="subTitle" idx="1"/>
          </p:nvPr>
        </p:nvSpPr>
        <p:spPr>
          <a:xfrm>
            <a:off x="1511808" y="0"/>
            <a:ext cx="9418320" cy="4602480"/>
          </a:xfrm>
        </p:spPr>
        <p:txBody>
          <a:bodyPr>
            <a:noAutofit/>
          </a:bodyPr>
          <a:lstStyle/>
          <a:p>
            <a:endParaRPr lang="en-US" sz="2400" b="1" dirty="0">
              <a:solidFill>
                <a:schemeClr val="tx1"/>
              </a:solidFill>
              <a:latin typeface="Arial" panose="020B0604020202020204" pitchFamily="34" charset="0"/>
              <a:cs typeface="Arial" panose="020B0604020202020204" pitchFamily="34" charset="0"/>
            </a:endParaRPr>
          </a:p>
          <a:p>
            <a:r>
              <a:rPr lang="en-US" sz="2800" b="1" dirty="0">
                <a:solidFill>
                  <a:schemeClr val="tx1"/>
                </a:solidFill>
                <a:latin typeface="Arial" panose="020B0604020202020204" pitchFamily="34" charset="0"/>
                <a:cs typeface="Arial" panose="020B0604020202020204" pitchFamily="34" charset="0"/>
              </a:rPr>
              <a:t>INTRODUCTION:</a:t>
            </a:r>
          </a:p>
          <a:p>
            <a:endParaRPr lang="en-US" sz="2200" dirty="0">
              <a:latin typeface="Monotype Corsiva" panose="03010101010201010101" pitchFamily="66" charset="0"/>
            </a:endParaRPr>
          </a:p>
          <a:p>
            <a:pPr marL="342900" indent="-342900">
              <a:buFont typeface="Wingdings" panose="05000000000000000000" pitchFamily="2" charset="2"/>
              <a:buChar char="q"/>
            </a:pPr>
            <a:r>
              <a:rPr lang="en-US" sz="2000" b="1" dirty="0">
                <a:solidFill>
                  <a:schemeClr val="tx1"/>
                </a:solidFill>
                <a:effectLst/>
                <a:latin typeface="Calibri Light" panose="020F0302020204030204" pitchFamily="34" charset="0"/>
                <a:cs typeface="Calibri Light" panose="020F0302020204030204" pitchFamily="34" charset="0"/>
              </a:rPr>
              <a:t>Time series analysis is the use of statistical methods to analyze time series data and extract meaningful statistics and characteristics about the data. Time series analysis helps identify trends, cycles, and seasonal variances to aid in the forecasting of a future event. Factors relevant to time series analysis include stationarity, seasonality and autocorrelation. Time series forecasting uses information regarding historical values and associated patterns to predict future activity.</a:t>
            </a:r>
          </a:p>
          <a:p>
            <a:pPr marL="342900" indent="-342900">
              <a:buFont typeface="Wingdings" panose="05000000000000000000" pitchFamily="2" charset="2"/>
              <a:buChar char="q"/>
            </a:pPr>
            <a:r>
              <a:rPr lang="en-US" sz="2000" b="1" dirty="0">
                <a:solidFill>
                  <a:schemeClr val="tx1"/>
                </a:solidFill>
                <a:effectLst/>
                <a:latin typeface="Calibri Light" panose="020F0302020204030204" pitchFamily="34" charset="0"/>
                <a:cs typeface="Calibri Light" panose="020F0302020204030204" pitchFamily="34" charset="0"/>
              </a:rPr>
              <a:t>There are many models present for the predictive analysis of time series like Machine learning ARIMA (Auto-Regressive Integrated Moving Average model), Auto-Regressive model, Exponential Smoothing, LSTM (Long Short Term Memory), etc. These models require the data to be fed and with certain tweaking and fine-tuning they help us to make predictions. But, Facebook Prophet library is a third party library that could perform all the fine-tuning part within and we just need to feed the model </a:t>
            </a:r>
            <a:r>
              <a:rPr lang="en-US" sz="2000" b="1" dirty="0">
                <a:solidFill>
                  <a:schemeClr val="tx1"/>
                </a:solidFill>
                <a:effectLst/>
                <a:latin typeface="Monotype Corsiva" panose="03010101010201010101" pitchFamily="66" charset="0"/>
              </a:rPr>
              <a:t>.</a:t>
            </a:r>
          </a:p>
          <a:p>
            <a:endParaRPr lang="en-US" sz="2200" dirty="0">
              <a:latin typeface="Monotype Corsiva" panose="03010101010201010101" pitchFamily="66" charset="0"/>
            </a:endParaRPr>
          </a:p>
        </p:txBody>
      </p:sp>
    </p:spTree>
    <p:extLst>
      <p:ext uri="{BB962C8B-B14F-4D97-AF65-F5344CB8AC3E}">
        <p14:creationId xmlns:p14="http://schemas.microsoft.com/office/powerpoint/2010/main" val="87926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7CCE-5D44-49C7-8031-35B221BE6D96}"/>
              </a:ext>
            </a:extLst>
          </p:cNvPr>
          <p:cNvSpPr>
            <a:spLocks noGrp="1"/>
          </p:cNvSpPr>
          <p:nvPr>
            <p:ph type="ctrTitle"/>
          </p:nvPr>
        </p:nvSpPr>
        <p:spPr>
          <a:xfrm>
            <a:off x="1386840" y="403845"/>
            <a:ext cx="9418320" cy="3538728"/>
          </a:xfrm>
        </p:spPr>
        <p:txBody>
          <a:bodyPr>
            <a:normAutofit/>
          </a:bodyPr>
          <a:lstStyle/>
          <a:p>
            <a:br>
              <a:rPr lang="en-US" sz="5400" b="1" i="0" dirty="0">
                <a:effectLst/>
                <a:latin typeface="Monotype Corsiva" panose="03010101010201010101" pitchFamily="66" charset="0"/>
              </a:rPr>
            </a:br>
            <a:br>
              <a:rPr lang="en-US" sz="5400" b="1" i="0" dirty="0">
                <a:effectLst/>
                <a:latin typeface="Monotype Corsiva" panose="03010101010201010101" pitchFamily="66" charset="0"/>
              </a:rPr>
            </a:br>
            <a:endParaRPr lang="en-IN" dirty="0"/>
          </a:p>
        </p:txBody>
      </p:sp>
      <p:sp>
        <p:nvSpPr>
          <p:cNvPr id="5" name="Subtitle 4">
            <a:extLst>
              <a:ext uri="{FF2B5EF4-FFF2-40B4-BE49-F238E27FC236}">
                <a16:creationId xmlns:a16="http://schemas.microsoft.com/office/drawing/2014/main" id="{AFC410AD-B599-464F-96DC-CC722D03630F}"/>
              </a:ext>
            </a:extLst>
          </p:cNvPr>
          <p:cNvSpPr>
            <a:spLocks noGrp="1"/>
          </p:cNvSpPr>
          <p:nvPr>
            <p:ph type="subTitle" idx="1"/>
          </p:nvPr>
        </p:nvSpPr>
        <p:spPr/>
        <p:txBody>
          <a:bodyPr/>
          <a:lstStyle/>
          <a:p>
            <a:endParaRPr lang="en-IN" dirty="0"/>
          </a:p>
        </p:txBody>
      </p:sp>
      <p:sp>
        <p:nvSpPr>
          <p:cNvPr id="7" name="TextBox 6">
            <a:extLst>
              <a:ext uri="{FF2B5EF4-FFF2-40B4-BE49-F238E27FC236}">
                <a16:creationId xmlns:a16="http://schemas.microsoft.com/office/drawing/2014/main" id="{32AC5ADB-4D4C-4F7C-B1C3-1870512F1C2A}"/>
              </a:ext>
            </a:extLst>
          </p:cNvPr>
          <p:cNvSpPr txBox="1"/>
          <p:nvPr/>
        </p:nvSpPr>
        <p:spPr>
          <a:xfrm>
            <a:off x="1386840" y="403845"/>
            <a:ext cx="9159832" cy="4708981"/>
          </a:xfrm>
          <a:prstGeom prst="rect">
            <a:avLst/>
          </a:prstGeom>
          <a:noFill/>
        </p:spPr>
        <p:txBody>
          <a:bodyPr wrap="square">
            <a:spAutoFit/>
          </a:bodyPr>
          <a:lstStyle/>
          <a:p>
            <a:endParaRPr lang="en-US" sz="2800" b="0" i="0" dirty="0">
              <a:effectLst/>
              <a:latin typeface="Montserrat"/>
            </a:endParaRPr>
          </a:p>
          <a:p>
            <a:r>
              <a:rPr lang="en-US" sz="2800" b="0" i="0" dirty="0">
                <a:effectLst/>
                <a:latin typeface="Montserrat"/>
              </a:rPr>
              <a:t>To accomplish the application, we have to complete the tasks listed below :</a:t>
            </a:r>
          </a:p>
          <a:p>
            <a:endParaRPr lang="en-IN" sz="2400" dirty="0">
              <a:latin typeface="Calibri" panose="020F0502020204030204" pitchFamily="34" charset="0"/>
              <a:cs typeface="Calibri" panose="020F0502020204030204" pitchFamily="34" charset="0"/>
            </a:endParaRPr>
          </a:p>
          <a:p>
            <a:pPr marL="342900" indent="-342900">
              <a:buClr>
                <a:schemeClr val="tx1"/>
              </a:buClr>
              <a:buSzPct val="106000"/>
              <a:buFont typeface="Arial" panose="020B0604020202020204" pitchFamily="34" charset="0"/>
              <a:buChar char="•"/>
            </a:pPr>
            <a:r>
              <a:rPr lang="en-IN" sz="2400" dirty="0">
                <a:latin typeface="Calibri" panose="020F0502020204030204" pitchFamily="34" charset="0"/>
                <a:cs typeface="Calibri" panose="020F0502020204030204" pitchFamily="34" charset="0"/>
              </a:rPr>
              <a:t>Data Collection</a:t>
            </a:r>
          </a:p>
          <a:p>
            <a:pPr marL="342900" indent="-342900">
              <a:buClr>
                <a:schemeClr val="tx1"/>
              </a:buClr>
              <a:buSzPct val="10600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342900" indent="-342900">
              <a:buClr>
                <a:schemeClr val="tx1"/>
              </a:buClr>
              <a:buSzPct val="106000"/>
              <a:buFont typeface="Arial" panose="020B0604020202020204" pitchFamily="34" charset="0"/>
              <a:buChar char="•"/>
            </a:pPr>
            <a:r>
              <a:rPr lang="en-IN" sz="2400" dirty="0">
                <a:latin typeface="Calibri" panose="020F0502020204030204" pitchFamily="34" charset="0"/>
                <a:cs typeface="Calibri" panose="020F0502020204030204" pitchFamily="34" charset="0"/>
              </a:rPr>
              <a:t>Data Preprocessing</a:t>
            </a:r>
          </a:p>
          <a:p>
            <a:pPr marL="342900" indent="-342900">
              <a:buClr>
                <a:schemeClr val="tx1"/>
              </a:buClr>
              <a:buSzPct val="10600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342900" indent="-342900">
              <a:buClr>
                <a:schemeClr val="tx1"/>
              </a:buClr>
              <a:buSzPct val="106000"/>
              <a:buFont typeface="Arial" panose="020B0604020202020204" pitchFamily="34" charset="0"/>
              <a:buChar char="•"/>
            </a:pPr>
            <a:r>
              <a:rPr lang="en-IN" sz="2400" dirty="0">
                <a:latin typeface="Calibri" panose="020F0502020204030204" pitchFamily="34" charset="0"/>
                <a:cs typeface="Calibri" panose="020F0502020204030204" pitchFamily="34" charset="0"/>
              </a:rPr>
              <a:t>Model Building</a:t>
            </a:r>
          </a:p>
          <a:p>
            <a:pPr marL="342900" indent="-342900">
              <a:buClr>
                <a:schemeClr val="tx1"/>
              </a:buClr>
              <a:buSzPct val="10600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342900" indent="-342900">
              <a:buClr>
                <a:schemeClr val="tx1"/>
              </a:buClr>
              <a:buSzPct val="106000"/>
              <a:buFont typeface="Arial" panose="020B0604020202020204" pitchFamily="34" charset="0"/>
              <a:buChar char="•"/>
            </a:pPr>
            <a:r>
              <a:rPr lang="en-IN" sz="2400" dirty="0">
                <a:latin typeface="Calibri" panose="020F0502020204030204" pitchFamily="34" charset="0"/>
                <a:cs typeface="Calibri" panose="020F0502020204030204" pitchFamily="34" charset="0"/>
              </a:rPr>
              <a:t>Application Building</a:t>
            </a:r>
          </a:p>
          <a:p>
            <a:pPr marL="342900" indent="-342900">
              <a:buClr>
                <a:schemeClr val="tx1"/>
              </a:buClr>
              <a:buSzPct val="10600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62505DA-5765-4A8A-8008-2B4221036E81}"/>
              </a:ext>
            </a:extLst>
          </p:cNvPr>
          <p:cNvPicPr>
            <a:picLocks noChangeAspect="1"/>
          </p:cNvPicPr>
          <p:nvPr/>
        </p:nvPicPr>
        <p:blipFill>
          <a:blip r:embed="rId2"/>
          <a:stretch>
            <a:fillRect/>
          </a:stretch>
        </p:blipFill>
        <p:spPr>
          <a:xfrm>
            <a:off x="5073034" y="3064741"/>
            <a:ext cx="6649378" cy="1629002"/>
          </a:xfrm>
          <a:prstGeom prst="rect">
            <a:avLst/>
          </a:prstGeom>
        </p:spPr>
      </p:pic>
    </p:spTree>
    <p:extLst>
      <p:ext uri="{BB962C8B-B14F-4D97-AF65-F5344CB8AC3E}">
        <p14:creationId xmlns:p14="http://schemas.microsoft.com/office/powerpoint/2010/main" val="130111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0DDE-E9FF-4BF7-999F-2A37D3742770}"/>
              </a:ext>
            </a:extLst>
          </p:cNvPr>
          <p:cNvSpPr>
            <a:spLocks noGrp="1"/>
          </p:cNvSpPr>
          <p:nvPr>
            <p:ph type="ctrTitle"/>
          </p:nvPr>
        </p:nvSpPr>
        <p:spPr>
          <a:xfrm>
            <a:off x="452761" y="168674"/>
            <a:ext cx="11159231" cy="923279"/>
          </a:xfrm>
        </p:spPr>
        <p:txBody>
          <a:bodyPr>
            <a:normAutofit/>
          </a:bodyPr>
          <a:lstStyle/>
          <a:p>
            <a:endParaRPr lang="en-IN" sz="2800" b="1" i="1" dirty="0"/>
          </a:p>
        </p:txBody>
      </p:sp>
      <p:sp>
        <p:nvSpPr>
          <p:cNvPr id="3" name="Subtitle 2">
            <a:extLst>
              <a:ext uri="{FF2B5EF4-FFF2-40B4-BE49-F238E27FC236}">
                <a16:creationId xmlns:a16="http://schemas.microsoft.com/office/drawing/2014/main" id="{5DC5FDF5-4F5C-4C08-889D-4859ACFF5BB9}"/>
              </a:ext>
            </a:extLst>
          </p:cNvPr>
          <p:cNvSpPr>
            <a:spLocks noGrp="1"/>
          </p:cNvSpPr>
          <p:nvPr>
            <p:ph type="subTitle" idx="1"/>
          </p:nvPr>
        </p:nvSpPr>
        <p:spPr/>
        <p:txBody>
          <a:bodyPr/>
          <a:lstStyle/>
          <a:p>
            <a:endParaRPr lang="en-IN" dirty="0"/>
          </a:p>
        </p:txBody>
      </p:sp>
      <p:pic>
        <p:nvPicPr>
          <p:cNvPr id="9" name="Picture 8">
            <a:extLst>
              <a:ext uri="{FF2B5EF4-FFF2-40B4-BE49-F238E27FC236}">
                <a16:creationId xmlns:a16="http://schemas.microsoft.com/office/drawing/2014/main" id="{01516D43-2B4B-4D6F-8572-55CB911036D1}"/>
              </a:ext>
            </a:extLst>
          </p:cNvPr>
          <p:cNvPicPr>
            <a:picLocks noChangeAspect="1"/>
          </p:cNvPicPr>
          <p:nvPr/>
        </p:nvPicPr>
        <p:blipFill>
          <a:blip r:embed="rId2"/>
          <a:stretch>
            <a:fillRect/>
          </a:stretch>
        </p:blipFill>
        <p:spPr>
          <a:xfrm>
            <a:off x="628655" y="1091953"/>
            <a:ext cx="10934690" cy="5335480"/>
          </a:xfrm>
          <a:prstGeom prst="rect">
            <a:avLst/>
          </a:prstGeom>
        </p:spPr>
      </p:pic>
      <p:sp>
        <p:nvSpPr>
          <p:cNvPr id="11" name="TextBox 10">
            <a:extLst>
              <a:ext uri="{FF2B5EF4-FFF2-40B4-BE49-F238E27FC236}">
                <a16:creationId xmlns:a16="http://schemas.microsoft.com/office/drawing/2014/main" id="{09032024-5A35-47FD-8ED9-70CDC74F9D85}"/>
              </a:ext>
            </a:extLst>
          </p:cNvPr>
          <p:cNvSpPr txBox="1"/>
          <p:nvPr/>
        </p:nvSpPr>
        <p:spPr>
          <a:xfrm>
            <a:off x="628655" y="369563"/>
            <a:ext cx="6000688" cy="584775"/>
          </a:xfrm>
          <a:prstGeom prst="rect">
            <a:avLst/>
          </a:prstGeom>
          <a:noFill/>
        </p:spPr>
        <p:txBody>
          <a:bodyPr wrap="square">
            <a:spAutoFit/>
          </a:bodyPr>
          <a:lstStyle/>
          <a:p>
            <a:r>
              <a:rPr lang="en-IN" sz="3200" b="1" i="0" dirty="0">
                <a:effectLst/>
                <a:latin typeface="Montserrat"/>
              </a:rPr>
              <a:t>Technical Architecture</a:t>
            </a:r>
            <a:endParaRPr lang="en-IN" sz="3200" dirty="0"/>
          </a:p>
        </p:txBody>
      </p:sp>
    </p:spTree>
    <p:extLst>
      <p:ext uri="{BB962C8B-B14F-4D97-AF65-F5344CB8AC3E}">
        <p14:creationId xmlns:p14="http://schemas.microsoft.com/office/powerpoint/2010/main" val="74932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41357F-F2F9-4D79-95FB-E86FD9E57613}"/>
              </a:ext>
            </a:extLst>
          </p:cNvPr>
          <p:cNvSpPr>
            <a:spLocks noGrp="1"/>
          </p:cNvSpPr>
          <p:nvPr>
            <p:ph type="ctrTitle"/>
          </p:nvPr>
        </p:nvSpPr>
        <p:spPr>
          <a:xfrm>
            <a:off x="2186146" y="3562371"/>
            <a:ext cx="7819707" cy="3432789"/>
          </a:xfrm>
        </p:spPr>
        <p:txBody>
          <a:bodyPr>
            <a:normAutofit fontScale="90000"/>
          </a:bodyPr>
          <a:lstStyle/>
          <a:p>
            <a:pPr lvl="0">
              <a:lnSpc>
                <a:spcPct val="107000"/>
              </a:lnSpc>
              <a:spcAft>
                <a:spcPts val="800"/>
              </a:spcAft>
              <a:buSzPts val="1000"/>
              <a:tabLst>
                <a:tab pos="457200" algn="l"/>
              </a:tabLst>
            </a:pPr>
            <a:r>
              <a:rPr lang="en-US" sz="2800" dirty="0">
                <a:effectLst/>
                <a:latin typeface="Aharoni" panose="02010803020104030203" pitchFamily="2" charset="-79"/>
                <a:ea typeface="Calibri" panose="020F0502020204030204" pitchFamily="34" charset="0"/>
                <a:cs typeface="Aharoni" panose="02010803020104030203" pitchFamily="2" charset="-79"/>
              </a:rPr>
              <a:t>Data Collection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Collect the dataset or create the dataset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700" dirty="0">
                <a:effectLst/>
                <a:latin typeface="Aharoni" panose="02010803020104030203" pitchFamily="2" charset="-79"/>
                <a:ea typeface="Times New Roman" panose="02020603050405020304" pitchFamily="18" charset="0"/>
                <a:cs typeface="Aharoni" panose="02010803020104030203" pitchFamily="2" charset="-79"/>
              </a:rPr>
              <a:t>Data Preprocessing</a:t>
            </a:r>
            <a:r>
              <a:rPr lang="en-IN" sz="2700" dirty="0">
                <a:latin typeface="Aharoni" panose="02010803020104030203" pitchFamily="2" charset="-79"/>
                <a:ea typeface="Times New Roman" panose="02020603050405020304" pitchFamily="18" charset="0"/>
                <a:cs typeface="Aharoni" panose="02010803020104030203" pitchFamily="2" charset="-79"/>
              </a:rPr>
              <a:t> :</a:t>
            </a:r>
            <a:br>
              <a:rPr lang="en-IN" sz="2700" dirty="0">
                <a:solidFill>
                  <a:srgbClr val="000000"/>
                </a:solidFill>
                <a:effectLst/>
                <a:latin typeface="Aharoni" panose="02010803020104030203" pitchFamily="2" charset="-79"/>
                <a:ea typeface="Times New Roman" panose="02020603050405020304" pitchFamily="18" charset="0"/>
                <a:cs typeface="Aharoni" panose="02010803020104030203" pitchFamily="2" charset="-79"/>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Importing the required libraries</a:t>
            </a:r>
            <a:br>
              <a:rPr lang="en-IN" sz="2200" dirty="0">
                <a:effectLst/>
                <a:latin typeface="Calibri" panose="020F0502020204030204" pitchFamily="34" charset="0"/>
                <a:ea typeface="Calibri" panose="020F0502020204030204" pitchFamily="34" charset="0"/>
                <a:cs typeface="Calibri" panose="020F0502020204030204" pitchFamily="34" charset="0"/>
              </a:rPr>
            </a:br>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Importing the dataset</a:t>
            </a:r>
            <a:br>
              <a:rPr lang="en-IN" sz="2200" dirty="0">
                <a:effectLst/>
                <a:latin typeface="Calibri" panose="020F0502020204030204" pitchFamily="34" charset="0"/>
                <a:ea typeface="Calibri" panose="020F0502020204030204" pitchFamily="34" charset="0"/>
                <a:cs typeface="Calibri" panose="020F0502020204030204" pitchFamily="34" charset="0"/>
              </a:rPr>
            </a:br>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Analyse the data</a:t>
            </a:r>
            <a:br>
              <a:rPr lang="en-IN" sz="2200" dirty="0">
                <a:effectLst/>
                <a:latin typeface="Calibri" panose="020F0502020204030204" pitchFamily="34" charset="0"/>
                <a:ea typeface="Calibri" panose="020F0502020204030204" pitchFamily="34" charset="0"/>
                <a:cs typeface="Calibri" panose="020F0502020204030204" pitchFamily="34" charset="0"/>
              </a:rPr>
            </a:br>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Resampling the dataset</a:t>
            </a:r>
            <a:br>
              <a:rPr lang="en-IN" sz="2200" dirty="0">
                <a:effectLst/>
                <a:latin typeface="Calibri" panose="020F0502020204030204" pitchFamily="34" charset="0"/>
                <a:ea typeface="Calibri" panose="020F0502020204030204" pitchFamily="34" charset="0"/>
                <a:cs typeface="Calibri" panose="020F0502020204030204" pitchFamily="34" charset="0"/>
              </a:rPr>
            </a:br>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 processing the data</a:t>
            </a:r>
            <a:br>
              <a:rPr lang="en-IN" sz="2200" dirty="0">
                <a:effectLst/>
                <a:latin typeface="Calibri" panose="020F0502020204030204" pitchFamily="34" charset="0"/>
                <a:ea typeface="Calibri" panose="020F0502020204030204" pitchFamily="34" charset="0"/>
                <a:cs typeface="Calibri" panose="020F0502020204030204" pitchFamily="34" charset="0"/>
              </a:rPr>
            </a:br>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Taking care of Missing Data </a:t>
            </a:r>
            <a:br>
              <a:rPr lang="en-IN" sz="2200" dirty="0">
                <a:effectLst/>
                <a:latin typeface="Calibri" panose="020F0502020204030204" pitchFamily="34" charset="0"/>
                <a:ea typeface="Calibri" panose="020F0502020204030204" pitchFamily="34" charset="0"/>
                <a:cs typeface="Calibri" panose="020F0502020204030204" pitchFamily="34" charset="0"/>
              </a:rPr>
            </a:br>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Prophet Library naming convention </a:t>
            </a:r>
            <a:br>
              <a:rPr lang="en-IN" sz="2200" dirty="0">
                <a:effectLst/>
                <a:latin typeface="Calibri" panose="020F0502020204030204" pitchFamily="34" charset="0"/>
                <a:ea typeface="Calibri" panose="020F0502020204030204" pitchFamily="34" charset="0"/>
                <a:cs typeface="Calibri" panose="020F0502020204030204" pitchFamily="34" charset="0"/>
              </a:rPr>
            </a:br>
            <a:r>
              <a:rPr lang="en-IN" sz="2200" dirty="0">
                <a:effectLst/>
                <a:latin typeface="Calibri" panose="020F0502020204030204" pitchFamily="34" charset="0"/>
                <a:ea typeface="Times New Roman" panose="02020603050405020304" pitchFamily="18" charset="0"/>
                <a:cs typeface="Calibri" panose="020F0502020204030204" pitchFamily="34" charset="0"/>
              </a:rPr>
              <a:t>Data visualization</a:t>
            </a:r>
            <a:br>
              <a:rPr lang="en-IN" sz="2200" dirty="0">
                <a:effectLst/>
                <a:latin typeface="Calibri" panose="020F0502020204030204" pitchFamily="34" charset="0"/>
                <a:ea typeface="Times New Roman" panose="02020603050405020304" pitchFamily="18" charset="0"/>
                <a:cs typeface="Calibri" panose="020F0502020204030204" pitchFamily="34" charset="0"/>
              </a:rPr>
            </a:br>
            <a:br>
              <a:rPr lang="en-IN" sz="2200" dirty="0">
                <a:effectLst/>
                <a:latin typeface="Calibri" panose="020F0502020204030204" pitchFamily="34" charset="0"/>
                <a:ea typeface="Times New Roman" panose="02020603050405020304" pitchFamily="18" charset="0"/>
                <a:cs typeface="Calibri" panose="020F0502020204030204" pitchFamily="34" charset="0"/>
              </a:rPr>
            </a:br>
            <a:br>
              <a:rPr lang="en-US" sz="2200" dirty="0">
                <a:latin typeface="Calibri" panose="020F0502020204030204" pitchFamily="34" charset="0"/>
                <a:cs typeface="Calibri" panose="020F0502020204030204" pitchFamily="34" charset="0"/>
              </a:rPr>
            </a:br>
            <a:endParaRPr lang="en-IN" sz="2200"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49D9666B-A232-4DAA-B4C0-59970579FE87}"/>
              </a:ext>
            </a:extLst>
          </p:cNvPr>
          <p:cNvSpPr/>
          <p:nvPr/>
        </p:nvSpPr>
        <p:spPr>
          <a:xfrm>
            <a:off x="2093976" y="960120"/>
            <a:ext cx="82296" cy="1005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4085F1A6-30F8-4195-9AA2-883142D9748C}"/>
              </a:ext>
            </a:extLst>
          </p:cNvPr>
          <p:cNvSpPr/>
          <p:nvPr/>
        </p:nvSpPr>
        <p:spPr>
          <a:xfrm>
            <a:off x="2093976" y="2877312"/>
            <a:ext cx="82296" cy="1005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2051" name="Picture 3" descr="Data Collection Icon. Market research. Flat vector illustration Stock  Vector Image &amp;amp; Art - Alamy">
            <a:extLst>
              <a:ext uri="{FF2B5EF4-FFF2-40B4-BE49-F238E27FC236}">
                <a16:creationId xmlns:a16="http://schemas.microsoft.com/office/drawing/2014/main" id="{8964C81F-BE1A-420D-847C-E17DCD2946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41" t="6666" r="9811" b="15513"/>
          <a:stretch/>
        </p:blipFill>
        <p:spPr bwMode="auto">
          <a:xfrm>
            <a:off x="7614643" y="332450"/>
            <a:ext cx="1882067" cy="206584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Importance of Data preprocessing for Machine Learning and how to perform it  | by Naman Jain | Naman Jain | Medium">
            <a:extLst>
              <a:ext uri="{FF2B5EF4-FFF2-40B4-BE49-F238E27FC236}">
                <a16:creationId xmlns:a16="http://schemas.microsoft.com/office/drawing/2014/main" id="{151E7E25-F480-4CCD-ADA1-E6C229D16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681" y="3562371"/>
            <a:ext cx="3182367" cy="2261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15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41357F-F2F9-4D79-95FB-E86FD9E57613}"/>
              </a:ext>
            </a:extLst>
          </p:cNvPr>
          <p:cNvSpPr>
            <a:spLocks noGrp="1"/>
          </p:cNvSpPr>
          <p:nvPr>
            <p:ph type="ctrTitle"/>
          </p:nvPr>
        </p:nvSpPr>
        <p:spPr>
          <a:xfrm>
            <a:off x="2186146" y="2683808"/>
            <a:ext cx="7819707" cy="5341606"/>
          </a:xfrm>
        </p:spPr>
        <p:txBody>
          <a:bodyPr>
            <a:normAutofit fontScale="90000"/>
          </a:bodyPr>
          <a:lstStyle/>
          <a:p>
            <a:pPr lvl="0">
              <a:lnSpc>
                <a:spcPct val="107000"/>
              </a:lnSpc>
              <a:spcAft>
                <a:spcPts val="800"/>
              </a:spcAft>
              <a:buSzPts val="1000"/>
              <a:tabLst>
                <a:tab pos="457200" algn="l"/>
              </a:tabLst>
            </a:pPr>
            <a:br>
              <a:rPr lang="en-US" sz="2800" dirty="0">
                <a:latin typeface="Aharoni" panose="02010803020104030203" pitchFamily="2" charset="-79"/>
                <a:ea typeface="Calibri" panose="020F0502020204030204" pitchFamily="34" charset="0"/>
                <a:cs typeface="Aharoni" panose="02010803020104030203" pitchFamily="2" charset="-79"/>
              </a:rPr>
            </a:br>
            <a:br>
              <a:rPr lang="en-US" sz="2800" dirty="0">
                <a:latin typeface="Aharoni" panose="02010803020104030203" pitchFamily="2" charset="-79"/>
                <a:ea typeface="Calibri" panose="020F0502020204030204" pitchFamily="34" charset="0"/>
                <a:cs typeface="Aharoni" panose="02010803020104030203" pitchFamily="2" charset="-79"/>
              </a:rPr>
            </a:br>
            <a:br>
              <a:rPr lang="en-US" sz="2800" dirty="0">
                <a:latin typeface="Aharoni" panose="02010803020104030203" pitchFamily="2" charset="-79"/>
                <a:ea typeface="Calibri" panose="020F0502020204030204" pitchFamily="34" charset="0"/>
                <a:cs typeface="Aharoni" panose="02010803020104030203" pitchFamily="2" charset="-79"/>
              </a:rPr>
            </a:br>
            <a:br>
              <a:rPr lang="en-US" sz="2800" dirty="0">
                <a:latin typeface="Aharoni" panose="02010803020104030203" pitchFamily="2" charset="-79"/>
                <a:ea typeface="Calibri" panose="020F0502020204030204" pitchFamily="34" charset="0"/>
                <a:cs typeface="Aharoni" panose="02010803020104030203" pitchFamily="2" charset="-79"/>
              </a:rPr>
            </a:br>
            <a:br>
              <a:rPr lang="en-US" sz="2800" dirty="0">
                <a:latin typeface="Aharoni" panose="02010803020104030203" pitchFamily="2" charset="-79"/>
                <a:ea typeface="Calibri" panose="020F0502020204030204" pitchFamily="34" charset="0"/>
                <a:cs typeface="Aharoni" panose="02010803020104030203" pitchFamily="2" charset="-79"/>
              </a:rPr>
            </a:br>
            <a:br>
              <a:rPr lang="en-US" sz="2800" dirty="0">
                <a:latin typeface="Aharoni" panose="02010803020104030203" pitchFamily="2" charset="-79"/>
                <a:ea typeface="Calibri" panose="020F0502020204030204" pitchFamily="34" charset="0"/>
                <a:cs typeface="Aharoni" panose="02010803020104030203" pitchFamily="2" charset="-79"/>
              </a:rPr>
            </a:br>
            <a:br>
              <a:rPr lang="en-US" sz="2800" dirty="0">
                <a:latin typeface="Aharoni" panose="02010803020104030203" pitchFamily="2" charset="-79"/>
                <a:ea typeface="Calibri" panose="020F0502020204030204" pitchFamily="34" charset="0"/>
                <a:cs typeface="Aharoni" panose="02010803020104030203" pitchFamily="2" charset="-79"/>
              </a:rPr>
            </a:br>
            <a:r>
              <a:rPr lang="en-US" sz="2800" dirty="0">
                <a:latin typeface="Aharoni" panose="02010803020104030203" pitchFamily="2" charset="-79"/>
                <a:ea typeface="Calibri" panose="020F0502020204030204" pitchFamily="34" charset="0"/>
                <a:cs typeface="Aharoni" panose="02010803020104030203" pitchFamily="2" charset="-79"/>
              </a:rPr>
              <a:t>Model Building</a:t>
            </a:r>
            <a:r>
              <a:rPr lang="en-US" sz="2800" dirty="0">
                <a:effectLst/>
                <a:latin typeface="Aharoni" panose="02010803020104030203" pitchFamily="2" charset="-79"/>
                <a:ea typeface="Calibri" panose="020F0502020204030204" pitchFamily="34" charset="0"/>
                <a:cs typeface="Aharoni" panose="02010803020104030203" pitchFamily="2" charset="-79"/>
              </a:rPr>
              <a:t> :</a:t>
            </a:r>
            <a:br>
              <a:rPr lang="en-US" sz="2800" dirty="0">
                <a:effectLst/>
                <a:latin typeface="Aharoni" panose="02010803020104030203" pitchFamily="2" charset="-79"/>
                <a:ea typeface="Calibri" panose="020F0502020204030204" pitchFamily="34" charset="0"/>
                <a:cs typeface="Aharoni" panose="02010803020104030203" pitchFamily="2" charset="-79"/>
              </a:rPr>
            </a:br>
            <a:r>
              <a:rPr lang="en-US" sz="2800" dirty="0">
                <a:effectLst/>
                <a:latin typeface="Aharoni" panose="02010803020104030203" pitchFamily="2" charset="-79"/>
                <a:ea typeface="Calibri" panose="020F0502020204030204" pitchFamily="34" charset="0"/>
                <a:cs typeface="Aharoni" panose="02010803020104030203" pitchFamily="2" charset="-79"/>
              </a:rPr>
              <a:t>    Model fitting:</a:t>
            </a:r>
            <a:br>
              <a:rPr lang="en-US" sz="2800" dirty="0">
                <a:effectLst/>
                <a:latin typeface="Aharoni" panose="02010803020104030203" pitchFamily="2" charset="-79"/>
                <a:ea typeface="Calibri" panose="020F0502020204030204" pitchFamily="34" charset="0"/>
                <a:cs typeface="Aharoni" panose="02010803020104030203" pitchFamily="2" charset="-79"/>
              </a:rPr>
            </a:br>
            <a:br>
              <a:rPr lang="en-US" sz="2800" dirty="0">
                <a:effectLst/>
                <a:latin typeface="Aharoni" panose="02010803020104030203" pitchFamily="2" charset="-79"/>
                <a:ea typeface="Calibri" panose="020F0502020204030204" pitchFamily="34" charset="0"/>
                <a:cs typeface="Aharoni" panose="02010803020104030203" pitchFamily="2" charset="-79"/>
              </a:rPr>
            </a:br>
            <a:r>
              <a:rPr lang="en-US" sz="2800" dirty="0">
                <a:effectLst/>
                <a:latin typeface="Aharoni" panose="02010803020104030203" pitchFamily="2" charset="-79"/>
                <a:ea typeface="Calibri" panose="020F0502020204030204" pitchFamily="34" charset="0"/>
                <a:cs typeface="Aharoni" panose="02010803020104030203" pitchFamily="2" charset="-79"/>
              </a:rPr>
              <a:t>    </a:t>
            </a:r>
            <a:r>
              <a:rPr lang="en-US" sz="2200" b="0" i="0" dirty="0">
                <a:effectLst/>
                <a:latin typeface="Calibri" panose="020F0502020204030204" pitchFamily="34" charset="0"/>
                <a:cs typeface="Calibri" panose="020F0502020204030204" pitchFamily="34" charset="0"/>
              </a:rPr>
              <a:t>Making Future Predictions</a:t>
            </a:r>
            <a:br>
              <a:rPr lang="en-US" sz="2200" b="0" i="0" dirty="0">
                <a:effectLst/>
                <a:latin typeface="Calibri" panose="020F0502020204030204" pitchFamily="34" charset="0"/>
                <a:cs typeface="Calibri" panose="020F0502020204030204" pitchFamily="34" charset="0"/>
              </a:rPr>
            </a:br>
            <a:r>
              <a:rPr lang="en-US" sz="2200" b="0" i="0" dirty="0">
                <a:effectLst/>
                <a:latin typeface="Calibri" panose="020F0502020204030204" pitchFamily="34" charset="0"/>
                <a:cs typeface="Calibri" panose="020F0502020204030204" pitchFamily="34" charset="0"/>
              </a:rPr>
              <a:t>     Obtaining the Forecasts</a:t>
            </a:r>
            <a:br>
              <a:rPr lang="en-US" sz="2200" b="0" i="0" dirty="0">
                <a:effectLst/>
                <a:latin typeface="Calibri" panose="020F0502020204030204" pitchFamily="34" charset="0"/>
                <a:cs typeface="Calibri" panose="020F0502020204030204" pitchFamily="34" charset="0"/>
              </a:rPr>
            </a:br>
            <a:r>
              <a:rPr lang="en-US" sz="2200" b="0" i="0" dirty="0">
                <a:effectLst/>
                <a:latin typeface="Calibri" panose="020F0502020204030204" pitchFamily="34" charset="0"/>
                <a:cs typeface="Calibri" panose="020F0502020204030204" pitchFamily="34" charset="0"/>
              </a:rPr>
              <a:t>     Plotting the Forecasts</a:t>
            </a:r>
            <a:br>
              <a:rPr lang="en-US" sz="2200" b="0" i="0" dirty="0">
                <a:effectLst/>
                <a:latin typeface="Calibri" panose="020F0502020204030204" pitchFamily="34" charset="0"/>
                <a:cs typeface="Calibri" panose="020F0502020204030204" pitchFamily="34" charset="0"/>
              </a:rPr>
            </a:br>
            <a:r>
              <a:rPr lang="en-US" sz="2200" b="0" i="0" dirty="0">
                <a:effectLst/>
                <a:latin typeface="Calibri" panose="020F0502020204030204" pitchFamily="34" charset="0"/>
                <a:cs typeface="Calibri" panose="020F0502020204030204" pitchFamily="34" charset="0"/>
              </a:rPr>
              <a:t>     Plotting the Forecast Components</a:t>
            </a:r>
            <a:br>
              <a:rPr lang="en-US" sz="2200" b="0" i="0" dirty="0">
                <a:effectLst/>
                <a:latin typeface="Calibri" panose="020F0502020204030204" pitchFamily="34" charset="0"/>
                <a:cs typeface="Calibri" panose="020F0502020204030204" pitchFamily="34" charset="0"/>
              </a:rPr>
            </a:br>
            <a:r>
              <a:rPr lang="en-US" sz="2200" b="0" i="0" dirty="0">
                <a:effectLst/>
                <a:latin typeface="Calibri" panose="020F0502020204030204" pitchFamily="34" charset="0"/>
                <a:cs typeface="Calibri" panose="020F0502020204030204" pitchFamily="34" charset="0"/>
              </a:rPr>
              <a:t>     Cross Validation </a:t>
            </a:r>
            <a:br>
              <a:rPr lang="en-US" sz="2200" b="0" i="0" dirty="0">
                <a:effectLst/>
                <a:latin typeface="Calibri" panose="020F0502020204030204" pitchFamily="34" charset="0"/>
                <a:cs typeface="Calibri" panose="020F0502020204030204" pitchFamily="34" charset="0"/>
              </a:rPr>
            </a:br>
            <a:r>
              <a:rPr lang="en-US" sz="2200" b="0" i="0" dirty="0">
                <a:effectLst/>
                <a:latin typeface="Calibri" panose="020F0502020204030204" pitchFamily="34" charset="0"/>
                <a:cs typeface="Calibri" panose="020F0502020204030204" pitchFamily="34" charset="0"/>
              </a:rPr>
              <a:t>     Model Evaluation</a:t>
            </a:r>
            <a:br>
              <a:rPr lang="en-US" sz="2200" b="0" i="0" dirty="0">
                <a:effectLst/>
                <a:latin typeface="Calibri" panose="020F0502020204030204" pitchFamily="34" charset="0"/>
                <a:cs typeface="Calibri" panose="020F0502020204030204" pitchFamily="34" charset="0"/>
              </a:rPr>
            </a:br>
            <a:r>
              <a:rPr lang="en-US" sz="2200" b="0" i="0" dirty="0">
                <a:effectLst/>
                <a:latin typeface="Calibri" panose="020F0502020204030204" pitchFamily="34" charset="0"/>
                <a:cs typeface="Calibri" panose="020F0502020204030204" pitchFamily="34" charset="0"/>
              </a:rPr>
              <a:t>     Saving the model</a:t>
            </a:r>
            <a:br>
              <a:rPr lang="en-US" sz="2200" b="0" i="0" dirty="0">
                <a:effectLst/>
                <a:latin typeface="Calibri" panose="020F0502020204030204" pitchFamily="34" charset="0"/>
                <a:cs typeface="Calibri" panose="020F0502020204030204" pitchFamily="34" charset="0"/>
              </a:rPr>
            </a:br>
            <a:br>
              <a:rPr lang="en-US" sz="2200" b="0" i="0" dirty="0">
                <a:effectLst/>
                <a:latin typeface="Calibri" panose="020F0502020204030204" pitchFamily="34" charset="0"/>
                <a:cs typeface="Calibri" panose="020F0502020204030204" pitchFamily="34" charset="0"/>
              </a:rPr>
            </a:b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700" dirty="0">
                <a:effectLst/>
                <a:latin typeface="Aharoni" panose="02010803020104030203" pitchFamily="2" charset="-79"/>
                <a:ea typeface="Times New Roman" panose="02020603050405020304" pitchFamily="18" charset="0"/>
                <a:cs typeface="Aharoni" panose="02010803020104030203" pitchFamily="2" charset="-79"/>
              </a:rPr>
              <a:t>Application Building</a:t>
            </a:r>
            <a:r>
              <a:rPr lang="en-IN" sz="2700" dirty="0">
                <a:latin typeface="Aharoni" panose="02010803020104030203" pitchFamily="2" charset="-79"/>
                <a:ea typeface="Times New Roman" panose="02020603050405020304" pitchFamily="18" charset="0"/>
                <a:cs typeface="Aharoni" panose="02010803020104030203" pitchFamily="2" charset="-79"/>
              </a:rPr>
              <a:t> :</a:t>
            </a:r>
            <a:br>
              <a:rPr lang="en-IN" sz="2700" dirty="0">
                <a:latin typeface="Aharoni" panose="02010803020104030203" pitchFamily="2" charset="-79"/>
                <a:ea typeface="Times New Roman" panose="02020603050405020304" pitchFamily="18" charset="0"/>
                <a:cs typeface="Aharoni" panose="02010803020104030203" pitchFamily="2" charset="-79"/>
              </a:rPr>
            </a:br>
            <a:br>
              <a:rPr lang="en-IN" sz="2700" dirty="0">
                <a:latin typeface="Aharoni" panose="02010803020104030203" pitchFamily="2" charset="-79"/>
                <a:ea typeface="Times New Roman" panose="02020603050405020304" pitchFamily="18" charset="0"/>
                <a:cs typeface="Aharoni" panose="02010803020104030203" pitchFamily="2" charset="-79"/>
              </a:rPr>
            </a:br>
            <a:r>
              <a:rPr lang="en-IN" sz="2200" dirty="0">
                <a:latin typeface="Calibri" panose="020F0502020204030204" pitchFamily="34" charset="0"/>
                <a:ea typeface="Times New Roman" panose="02020603050405020304" pitchFamily="18" charset="0"/>
                <a:cs typeface="Calibri" panose="020F0502020204030204" pitchFamily="34" charset="0"/>
              </a:rPr>
              <a:t>Create an HTML file</a:t>
            </a:r>
            <a:br>
              <a:rPr lang="en-IN" sz="2200" dirty="0">
                <a:latin typeface="Calibri" panose="020F0502020204030204" pitchFamily="34" charset="0"/>
                <a:ea typeface="Times New Roman" panose="02020603050405020304" pitchFamily="18" charset="0"/>
                <a:cs typeface="Calibri" panose="020F0502020204030204" pitchFamily="34" charset="0"/>
              </a:rPr>
            </a:br>
            <a:r>
              <a:rPr lang="en-IN" sz="2200" dirty="0">
                <a:latin typeface="Calibri" panose="020F0502020204030204" pitchFamily="34" charset="0"/>
                <a:ea typeface="Times New Roman" panose="02020603050405020304" pitchFamily="18" charset="0"/>
                <a:cs typeface="Calibri" panose="020F0502020204030204" pitchFamily="34" charset="0"/>
              </a:rPr>
              <a:t>Build Python code</a:t>
            </a:r>
            <a:br>
              <a:rPr lang="en-IN" sz="2200" dirty="0">
                <a:latin typeface="Calibri" panose="020F0502020204030204" pitchFamily="34" charset="0"/>
                <a:ea typeface="Times New Roman" panose="02020603050405020304" pitchFamily="18" charset="0"/>
                <a:cs typeface="Calibri" panose="020F0502020204030204" pitchFamily="34" charset="0"/>
              </a:rPr>
            </a:br>
            <a:br>
              <a:rPr lang="en-IN" sz="2200" dirty="0">
                <a:latin typeface="Calibri" panose="020F0502020204030204" pitchFamily="34" charset="0"/>
                <a:ea typeface="Times New Roman" panose="02020603050405020304" pitchFamily="18" charset="0"/>
                <a:cs typeface="Calibri" panose="020F0502020204030204" pitchFamily="34" charset="0"/>
              </a:rPr>
            </a:br>
            <a:br>
              <a:rPr lang="en-IN" sz="2700" dirty="0">
                <a:latin typeface="Aharoni" panose="02010803020104030203" pitchFamily="2" charset="-79"/>
                <a:ea typeface="Times New Roman" panose="02020603050405020304" pitchFamily="18" charset="0"/>
                <a:cs typeface="Aharoni" panose="02010803020104030203" pitchFamily="2" charset="-79"/>
              </a:rPr>
            </a:br>
            <a:br>
              <a:rPr lang="en-IN" sz="2700" dirty="0">
                <a:solidFill>
                  <a:srgbClr val="000000"/>
                </a:solidFill>
                <a:effectLst/>
                <a:latin typeface="Aharoni" panose="02010803020104030203" pitchFamily="2" charset="-79"/>
                <a:ea typeface="Times New Roman" panose="02020603050405020304" pitchFamily="18" charset="0"/>
                <a:cs typeface="Aharoni" panose="02010803020104030203" pitchFamily="2" charset="-79"/>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D4517C21-2E6E-4016-B219-B07CE3A1DF32}"/>
              </a:ext>
            </a:extLst>
          </p:cNvPr>
          <p:cNvSpPr/>
          <p:nvPr/>
        </p:nvSpPr>
        <p:spPr>
          <a:xfrm>
            <a:off x="2103850" y="791445"/>
            <a:ext cx="82296" cy="1005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39A82F92-1782-4A4D-8EFB-C52A0F98EAFB}"/>
              </a:ext>
            </a:extLst>
          </p:cNvPr>
          <p:cNvSpPr/>
          <p:nvPr/>
        </p:nvSpPr>
        <p:spPr>
          <a:xfrm>
            <a:off x="2103850" y="5008337"/>
            <a:ext cx="82296" cy="1005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E7F872CE-6CF7-4D5C-A654-449825345682}"/>
              </a:ext>
            </a:extLst>
          </p:cNvPr>
          <p:cNvPicPr>
            <a:picLocks noChangeAspect="1"/>
          </p:cNvPicPr>
          <p:nvPr/>
        </p:nvPicPr>
        <p:blipFill>
          <a:blip r:embed="rId2"/>
          <a:stretch>
            <a:fillRect/>
          </a:stretch>
        </p:blipFill>
        <p:spPr>
          <a:xfrm>
            <a:off x="7036912" y="570901"/>
            <a:ext cx="2968941" cy="2773021"/>
          </a:xfrm>
          <a:prstGeom prst="rect">
            <a:avLst/>
          </a:prstGeom>
        </p:spPr>
      </p:pic>
      <p:pic>
        <p:nvPicPr>
          <p:cNvPr id="12" name="Picture 11">
            <a:extLst>
              <a:ext uri="{FF2B5EF4-FFF2-40B4-BE49-F238E27FC236}">
                <a16:creationId xmlns:a16="http://schemas.microsoft.com/office/drawing/2014/main" id="{ED4C65E1-E590-4CAD-8EFD-6D95A000DE92}"/>
              </a:ext>
            </a:extLst>
          </p:cNvPr>
          <p:cNvPicPr>
            <a:picLocks noChangeAspect="1"/>
          </p:cNvPicPr>
          <p:nvPr/>
        </p:nvPicPr>
        <p:blipFill>
          <a:blip r:embed="rId3"/>
          <a:stretch>
            <a:fillRect/>
          </a:stretch>
        </p:blipFill>
        <p:spPr>
          <a:xfrm>
            <a:off x="6331028" y="4416988"/>
            <a:ext cx="3452166" cy="2079681"/>
          </a:xfrm>
          <a:prstGeom prst="rect">
            <a:avLst/>
          </a:prstGeom>
        </p:spPr>
      </p:pic>
    </p:spTree>
    <p:extLst>
      <p:ext uri="{BB962C8B-B14F-4D97-AF65-F5344CB8AC3E}">
        <p14:creationId xmlns:p14="http://schemas.microsoft.com/office/powerpoint/2010/main" val="204120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2112-AAB9-411D-9B74-289DE508197C}"/>
              </a:ext>
            </a:extLst>
          </p:cNvPr>
          <p:cNvSpPr>
            <a:spLocks noGrp="1"/>
          </p:cNvSpPr>
          <p:nvPr>
            <p:ph type="title"/>
          </p:nvPr>
        </p:nvSpPr>
        <p:spPr>
          <a:xfrm>
            <a:off x="1540769" y="208062"/>
            <a:ext cx="8911687" cy="1280890"/>
          </a:xfrm>
        </p:spPr>
        <p:txBody>
          <a:bodyPr>
            <a:normAutofit/>
          </a:bodyPr>
          <a:lstStyle/>
          <a:p>
            <a:r>
              <a:rPr lang="en-US" sz="2800" dirty="0">
                <a:latin typeface="Aharoni" panose="02010803020104030203" pitchFamily="2" charset="-79"/>
                <a:cs typeface="Aharoni" panose="02010803020104030203" pitchFamily="2" charset="-79"/>
              </a:rPr>
              <a:t>WEBPAGE AND OUTPUT :</a:t>
            </a:r>
            <a:endParaRPr lang="en-IN" sz="28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F3B40421-6892-4900-A17D-B2D4AC762C66}"/>
              </a:ext>
            </a:extLst>
          </p:cNvPr>
          <p:cNvSpPr>
            <a:spLocks noGrp="1"/>
          </p:cNvSpPr>
          <p:nvPr>
            <p:ph idx="1"/>
          </p:nvPr>
        </p:nvSpPr>
        <p:spPr>
          <a:xfrm>
            <a:off x="1008986" y="5072109"/>
            <a:ext cx="8915400" cy="3777622"/>
          </a:xfrm>
        </p:spPr>
        <p:txBody>
          <a:bodyPr>
            <a:normAutofit/>
          </a:bodyPr>
          <a:lstStyle/>
          <a:p>
            <a:pPr>
              <a:buFont typeface="Arial" panose="020B0604020202020204" pitchFamily="34" charset="0"/>
              <a:buChar char="•"/>
            </a:pPr>
            <a:endParaRPr lang="en-IN" sz="2000" b="1" dirty="0">
              <a:latin typeface="Montserrat"/>
            </a:endParaRPr>
          </a:p>
        </p:txBody>
      </p:sp>
      <p:pic>
        <p:nvPicPr>
          <p:cNvPr id="4" name="Picture 3">
            <a:extLst>
              <a:ext uri="{FF2B5EF4-FFF2-40B4-BE49-F238E27FC236}">
                <a16:creationId xmlns:a16="http://schemas.microsoft.com/office/drawing/2014/main" id="{FD69241C-F1D6-43AC-BF4F-0EC4CDCDA48A}"/>
              </a:ext>
            </a:extLst>
          </p:cNvPr>
          <p:cNvPicPr/>
          <p:nvPr/>
        </p:nvPicPr>
        <p:blipFill rotWithShape="1">
          <a:blip r:embed="rId2"/>
          <a:srcRect b="6165"/>
          <a:stretch/>
        </p:blipFill>
        <p:spPr bwMode="auto">
          <a:xfrm>
            <a:off x="1236000" y="1249938"/>
            <a:ext cx="9720000" cy="540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031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7CCE-5D44-49C7-8031-35B221BE6D96}"/>
              </a:ext>
            </a:extLst>
          </p:cNvPr>
          <p:cNvSpPr>
            <a:spLocks noGrp="1"/>
          </p:cNvSpPr>
          <p:nvPr>
            <p:ph type="ctrTitle"/>
          </p:nvPr>
        </p:nvSpPr>
        <p:spPr>
          <a:xfrm>
            <a:off x="1197462" y="-2404890"/>
            <a:ext cx="9418320" cy="3538728"/>
          </a:xfrm>
        </p:spPr>
        <p:txBody>
          <a:bodyPr>
            <a:normAutofit/>
          </a:bodyPr>
          <a:lstStyle/>
          <a:p>
            <a:r>
              <a:rPr lang="en-US" sz="3200" b="1" dirty="0">
                <a:latin typeface="Montserrat"/>
              </a:rPr>
              <a:t>The predicted temperature of the given data is shown as output.</a:t>
            </a:r>
            <a:endParaRPr lang="en-IN" sz="3200" b="1" dirty="0">
              <a:latin typeface="Montserrat"/>
            </a:endParaRPr>
          </a:p>
        </p:txBody>
      </p:sp>
      <p:sp>
        <p:nvSpPr>
          <p:cNvPr id="3" name="Subtitle 2">
            <a:extLst>
              <a:ext uri="{FF2B5EF4-FFF2-40B4-BE49-F238E27FC236}">
                <a16:creationId xmlns:a16="http://schemas.microsoft.com/office/drawing/2014/main" id="{E0FF2103-2C17-499C-8497-40A1FDC2A49C}"/>
              </a:ext>
            </a:extLst>
          </p:cNvPr>
          <p:cNvSpPr>
            <a:spLocks noGrp="1"/>
          </p:cNvSpPr>
          <p:nvPr>
            <p:ph type="subTitle" idx="1"/>
          </p:nvPr>
        </p:nvSpPr>
        <p:spPr>
          <a:xfrm>
            <a:off x="2894120" y="3713085"/>
            <a:ext cx="9190991" cy="2789808"/>
          </a:xfrm>
        </p:spPr>
        <p:txBody>
          <a:bodyPr>
            <a:normAutofit/>
          </a:bodyPr>
          <a:lstStyle/>
          <a:p>
            <a:endParaRPr lang="en-US" dirty="0"/>
          </a:p>
        </p:txBody>
      </p:sp>
      <p:pic>
        <p:nvPicPr>
          <p:cNvPr id="4" name="Picture 3">
            <a:extLst>
              <a:ext uri="{FF2B5EF4-FFF2-40B4-BE49-F238E27FC236}">
                <a16:creationId xmlns:a16="http://schemas.microsoft.com/office/drawing/2014/main" id="{E931603A-DD13-4F2C-97B3-96136D76FEE6}"/>
              </a:ext>
            </a:extLst>
          </p:cNvPr>
          <p:cNvPicPr/>
          <p:nvPr/>
        </p:nvPicPr>
        <p:blipFill rotWithShape="1">
          <a:blip r:embed="rId2"/>
          <a:srcRect b="6638"/>
          <a:stretch/>
        </p:blipFill>
        <p:spPr bwMode="auto">
          <a:xfrm>
            <a:off x="1197462" y="1276572"/>
            <a:ext cx="9720000" cy="540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6875944"/>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350</TotalTime>
  <Words>408</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Aharoni</vt:lpstr>
      <vt:lpstr>Arial</vt:lpstr>
      <vt:lpstr>Arial Rounded MT Bold</vt:lpstr>
      <vt:lpstr>Calibri</vt:lpstr>
      <vt:lpstr>Calibri Light</vt:lpstr>
      <vt:lpstr>Century Gothic</vt:lpstr>
      <vt:lpstr>Monotype Corsiva</vt:lpstr>
      <vt:lpstr>Montserrat</vt:lpstr>
      <vt:lpstr>Times New Roman</vt:lpstr>
      <vt:lpstr>Wingdings</vt:lpstr>
      <vt:lpstr>Wingdings 3</vt:lpstr>
      <vt:lpstr>Wisp</vt:lpstr>
      <vt:lpstr>  Univariate Time Series Analysis For Weather Prediction Using Prophet Library </vt:lpstr>
      <vt:lpstr>The aim of our project is to create an application for forecasting the weather by using Facebook Prophet Library.   </vt:lpstr>
      <vt:lpstr>  </vt:lpstr>
      <vt:lpstr>  </vt:lpstr>
      <vt:lpstr>PowerPoint Presentation</vt:lpstr>
      <vt:lpstr>Data Collection :   Collect the dataset or create the dataset     Data Preprocessing :  Importing the required libraries Importing the dataset Analyse the data Resampling the dataset Pre processing the data Taking care of Missing Data  Prophet Library naming convention  Data visualization   </vt:lpstr>
      <vt:lpstr>       Model Building :     Model fitting:      Making Future Predictions      Obtaining the Forecasts      Plotting the Forecasts      Plotting the Forecast Components      Cross Validation       Model Evaluation      Saving the model   Application Building :  Create an HTML file Build Python code     </vt:lpstr>
      <vt:lpstr>WEBPAGE AND OUTPUT :</vt:lpstr>
      <vt:lpstr>The predicted temperature of the given data is shown as output.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Univariate Time Series Analysis For Weather Prediction Using Prophet Library </dc:title>
  <dc:creator>lakshmi.tadoori@gmail.com</dc:creator>
  <cp:lastModifiedBy>lakshmi.tadoori@gmail.com</cp:lastModifiedBy>
  <cp:revision>16</cp:revision>
  <dcterms:created xsi:type="dcterms:W3CDTF">2021-06-07T10:48:54Z</dcterms:created>
  <dcterms:modified xsi:type="dcterms:W3CDTF">2021-06-08T17:03:00Z</dcterms:modified>
</cp:coreProperties>
</file>