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358411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297571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2999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19105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8195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84495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3832357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97356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27189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72212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20710A-E1A7-464F-AB91-FA793C3FCEF1}"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413627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20710A-E1A7-464F-AB91-FA793C3FCEF1}"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156329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20710A-E1A7-464F-AB91-FA793C3FCEF1}"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6967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0710A-E1A7-464F-AB91-FA793C3FCEF1}"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85108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0710A-E1A7-464F-AB91-FA793C3FCEF1}"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40288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0710A-E1A7-464F-AB91-FA793C3FCEF1}"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340652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20710A-E1A7-464F-AB91-FA793C3FCEF1}" type="datetimeFigureOut">
              <a:rPr lang="en-IN" smtClean="0"/>
              <a:t>03-06-2021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3A2150-D5F2-42C6-8DA2-D8985E9E0C84}" type="slidenum">
              <a:rPr lang="en-IN" smtClean="0"/>
              <a:t>‹#›</a:t>
            </a:fld>
            <a:endParaRPr lang="en-IN"/>
          </a:p>
        </p:txBody>
      </p:sp>
    </p:spTree>
    <p:extLst>
      <p:ext uri="{BB962C8B-B14F-4D97-AF65-F5344CB8AC3E}">
        <p14:creationId xmlns:p14="http://schemas.microsoft.com/office/powerpoint/2010/main" val="2858448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F26B3-E268-4A4D-8B1A-893CB7337721}"/>
              </a:ext>
            </a:extLst>
          </p:cNvPr>
          <p:cNvSpPr txBox="1"/>
          <p:nvPr/>
        </p:nvSpPr>
        <p:spPr>
          <a:xfrm flipH="1">
            <a:off x="2257168" y="1589902"/>
            <a:ext cx="6474940" cy="1938992"/>
          </a:xfrm>
          <a:prstGeom prst="rect">
            <a:avLst/>
          </a:prstGeom>
          <a:noFill/>
        </p:spPr>
        <p:txBody>
          <a:bodyPr wrap="square" rtlCol="0">
            <a:spAutoFit/>
          </a:bodyPr>
          <a:lstStyle/>
          <a:p>
            <a:r>
              <a:rPr lang="en-US" sz="4000" dirty="0"/>
              <a:t>Time series analysis for </a:t>
            </a:r>
            <a:r>
              <a:rPr lang="en-US" sz="4000" dirty="0" err="1"/>
              <a:t>CarSales</a:t>
            </a:r>
            <a:r>
              <a:rPr lang="en-US" sz="4000" dirty="0"/>
              <a:t> using prophet with </a:t>
            </a:r>
            <a:r>
              <a:rPr lang="en-US" sz="4000" dirty="0" err="1"/>
              <a:t>ibm</a:t>
            </a:r>
            <a:r>
              <a:rPr lang="en-US" sz="4000" dirty="0"/>
              <a:t> cloud</a:t>
            </a:r>
            <a:endParaRPr lang="en-IN" sz="4000" dirty="0"/>
          </a:p>
        </p:txBody>
      </p:sp>
      <p:sp>
        <p:nvSpPr>
          <p:cNvPr id="3" name="TextBox 2">
            <a:extLst>
              <a:ext uri="{FF2B5EF4-FFF2-40B4-BE49-F238E27FC236}">
                <a16:creationId xmlns:a16="http://schemas.microsoft.com/office/drawing/2014/main" id="{9CA82724-5318-4604-83A8-6130747DBE2B}"/>
              </a:ext>
            </a:extLst>
          </p:cNvPr>
          <p:cNvSpPr txBox="1"/>
          <p:nvPr/>
        </p:nvSpPr>
        <p:spPr>
          <a:xfrm rot="10800000" flipH="1" flipV="1">
            <a:off x="774355" y="4885452"/>
            <a:ext cx="9761839" cy="1815882"/>
          </a:xfrm>
          <a:prstGeom prst="rect">
            <a:avLst/>
          </a:prstGeom>
          <a:noFill/>
        </p:spPr>
        <p:txBody>
          <a:bodyPr wrap="square" rtlCol="0">
            <a:spAutoFit/>
          </a:bodyPr>
          <a:lstStyle/>
          <a:p>
            <a:r>
              <a:rPr lang="en-US" sz="1400" dirty="0"/>
              <a:t>TEAM </a:t>
            </a:r>
          </a:p>
          <a:p>
            <a:r>
              <a:rPr lang="en-US" sz="1400" dirty="0"/>
              <a:t>CSE-09</a:t>
            </a:r>
          </a:p>
          <a:p>
            <a:r>
              <a:rPr lang="en-US" sz="1400" dirty="0"/>
              <a:t>TEAM MEMBERS</a:t>
            </a:r>
          </a:p>
          <a:p>
            <a:r>
              <a:rPr lang="en-US" sz="1400" dirty="0"/>
              <a:t>19R11A0573</a:t>
            </a:r>
          </a:p>
          <a:p>
            <a:r>
              <a:rPr lang="en-US" sz="1400" dirty="0"/>
              <a:t>19R11A0575</a:t>
            </a:r>
          </a:p>
          <a:p>
            <a:r>
              <a:rPr lang="en-US" sz="1400" dirty="0"/>
              <a:t>19R11A0576</a:t>
            </a:r>
          </a:p>
          <a:p>
            <a:r>
              <a:rPr lang="en-US" sz="1400" dirty="0"/>
              <a:t>19R11A0578</a:t>
            </a:r>
          </a:p>
          <a:p>
            <a:r>
              <a:rPr lang="en-US" sz="1400" dirty="0"/>
              <a:t>19R11A0579</a:t>
            </a:r>
            <a:endParaRPr lang="en-IN" sz="1400" dirty="0"/>
          </a:p>
        </p:txBody>
      </p:sp>
      <p:pic>
        <p:nvPicPr>
          <p:cNvPr id="7" name="Picture 6">
            <a:extLst>
              <a:ext uri="{FF2B5EF4-FFF2-40B4-BE49-F238E27FC236}">
                <a16:creationId xmlns:a16="http://schemas.microsoft.com/office/drawing/2014/main" id="{0A988117-571D-41C5-BA3E-BE8CD9CB8A9F}"/>
              </a:ext>
            </a:extLst>
          </p:cNvPr>
          <p:cNvPicPr>
            <a:picLocks noChangeAspect="1"/>
          </p:cNvPicPr>
          <p:nvPr/>
        </p:nvPicPr>
        <p:blipFill>
          <a:blip r:embed="rId2"/>
          <a:stretch>
            <a:fillRect/>
          </a:stretch>
        </p:blipFill>
        <p:spPr>
          <a:xfrm rot="407205">
            <a:off x="7498535" y="3633828"/>
            <a:ext cx="3603284" cy="2305845"/>
          </a:xfrm>
          <a:prstGeom prst="rect">
            <a:avLst/>
          </a:prstGeom>
        </p:spPr>
      </p:pic>
    </p:spTree>
    <p:extLst>
      <p:ext uri="{BB962C8B-B14F-4D97-AF65-F5344CB8AC3E}">
        <p14:creationId xmlns:p14="http://schemas.microsoft.com/office/powerpoint/2010/main" val="337433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B5E2FC-C1E4-4066-9D56-F450E795C131}"/>
              </a:ext>
            </a:extLst>
          </p:cNvPr>
          <p:cNvSpPr txBox="1"/>
          <p:nvPr/>
        </p:nvSpPr>
        <p:spPr>
          <a:xfrm>
            <a:off x="848496" y="906162"/>
            <a:ext cx="7809471" cy="646331"/>
          </a:xfrm>
          <a:prstGeom prst="rect">
            <a:avLst/>
          </a:prstGeom>
          <a:noFill/>
        </p:spPr>
        <p:txBody>
          <a:bodyPr wrap="square" rtlCol="0">
            <a:spAutoFit/>
          </a:bodyPr>
          <a:lstStyle/>
          <a:p>
            <a:pPr algn="l"/>
            <a:r>
              <a:rPr lang="en-US" b="1" i="0" dirty="0">
                <a:solidFill>
                  <a:srgbClr val="2D2828"/>
                </a:solidFill>
                <a:effectLst/>
                <a:latin typeface="Open Sans" panose="020B0606030504020204" pitchFamily="34" charset="0"/>
              </a:rPr>
              <a:t>Time Series Analysis For Car Sales Forecasting Using Prophet With IBM Cloud</a:t>
            </a:r>
          </a:p>
        </p:txBody>
      </p:sp>
      <p:sp>
        <p:nvSpPr>
          <p:cNvPr id="5" name="TextBox 4">
            <a:extLst>
              <a:ext uri="{FF2B5EF4-FFF2-40B4-BE49-F238E27FC236}">
                <a16:creationId xmlns:a16="http://schemas.microsoft.com/office/drawing/2014/main" id="{9647F47F-B068-4E4A-95BE-8D558D845A2E}"/>
              </a:ext>
            </a:extLst>
          </p:cNvPr>
          <p:cNvSpPr txBox="1"/>
          <p:nvPr/>
        </p:nvSpPr>
        <p:spPr>
          <a:xfrm rot="10800000" flipH="1" flipV="1">
            <a:off x="848496" y="1773707"/>
            <a:ext cx="5988909" cy="2031325"/>
          </a:xfrm>
          <a:prstGeom prst="rect">
            <a:avLst/>
          </a:prstGeom>
          <a:noFill/>
        </p:spPr>
        <p:txBody>
          <a:bodyPr wrap="square" rtlCol="0">
            <a:spAutoFit/>
          </a:bodyPr>
          <a:lstStyle/>
          <a:p>
            <a:r>
              <a:rPr lang="en-US" b="0" i="0">
                <a:effectLst/>
                <a:latin typeface="Montserrat"/>
              </a:rPr>
              <a:t>Forecasting or Predicting the sale value helps the investors to invest in such a time where profits can be maximum. This project provides guidance to individuals who are willing to invest or buy a car and help them in knowing the price of a day using the prophet library. It is built on the monthly sales data from 1960 - 1968. Time series analysis is made on the data for accurate predictions.</a:t>
            </a:r>
            <a:endParaRPr lang="en-IN" dirty="0"/>
          </a:p>
        </p:txBody>
      </p:sp>
      <p:pic>
        <p:nvPicPr>
          <p:cNvPr id="8" name="Picture 7">
            <a:extLst>
              <a:ext uri="{FF2B5EF4-FFF2-40B4-BE49-F238E27FC236}">
                <a16:creationId xmlns:a16="http://schemas.microsoft.com/office/drawing/2014/main" id="{80FE45F7-F6AD-400D-9021-A6E98B2CB6E1}"/>
              </a:ext>
            </a:extLst>
          </p:cNvPr>
          <p:cNvPicPr>
            <a:picLocks noChangeAspect="1"/>
          </p:cNvPicPr>
          <p:nvPr/>
        </p:nvPicPr>
        <p:blipFill>
          <a:blip r:embed="rId2"/>
          <a:stretch>
            <a:fillRect/>
          </a:stretch>
        </p:blipFill>
        <p:spPr>
          <a:xfrm rot="20631064">
            <a:off x="6634263" y="4026247"/>
            <a:ext cx="4236799" cy="2317894"/>
          </a:xfrm>
          <a:prstGeom prst="rect">
            <a:avLst/>
          </a:prstGeom>
        </p:spPr>
      </p:pic>
    </p:spTree>
    <p:extLst>
      <p:ext uri="{BB962C8B-B14F-4D97-AF65-F5344CB8AC3E}">
        <p14:creationId xmlns:p14="http://schemas.microsoft.com/office/powerpoint/2010/main" val="7852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C86A8B-688F-4B2C-B5F8-C1BB18C8C605}"/>
              </a:ext>
            </a:extLst>
          </p:cNvPr>
          <p:cNvSpPr txBox="1"/>
          <p:nvPr/>
        </p:nvSpPr>
        <p:spPr>
          <a:xfrm>
            <a:off x="943583" y="1138136"/>
            <a:ext cx="3287949" cy="369332"/>
          </a:xfrm>
          <a:prstGeom prst="rect">
            <a:avLst/>
          </a:prstGeom>
          <a:noFill/>
        </p:spPr>
        <p:txBody>
          <a:bodyPr wrap="square" rtlCol="0">
            <a:spAutoFit/>
          </a:bodyPr>
          <a:lstStyle/>
          <a:p>
            <a:r>
              <a:rPr lang="en-IN" b="1" i="0" dirty="0">
                <a:effectLst/>
                <a:latin typeface="Montserrat"/>
              </a:rPr>
              <a:t>Technical Architecture:</a:t>
            </a:r>
            <a:endParaRPr lang="en-IN" dirty="0"/>
          </a:p>
        </p:txBody>
      </p:sp>
      <p:pic>
        <p:nvPicPr>
          <p:cNvPr id="2052" name="Picture 4">
            <a:extLst>
              <a:ext uri="{FF2B5EF4-FFF2-40B4-BE49-F238E27FC236}">
                <a16:creationId xmlns:a16="http://schemas.microsoft.com/office/drawing/2014/main" id="{54BCBF08-9263-4CB4-AEAE-0D8DA408C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665" y="2124075"/>
            <a:ext cx="57340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1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BF522-C7B2-4715-8192-DCB3F7E250E3}"/>
              </a:ext>
            </a:extLst>
          </p:cNvPr>
          <p:cNvSpPr txBox="1"/>
          <p:nvPr/>
        </p:nvSpPr>
        <p:spPr>
          <a:xfrm>
            <a:off x="680936" y="963038"/>
            <a:ext cx="4513634" cy="369332"/>
          </a:xfrm>
          <a:prstGeom prst="rect">
            <a:avLst/>
          </a:prstGeom>
          <a:noFill/>
        </p:spPr>
        <p:txBody>
          <a:bodyPr wrap="square" rtlCol="0">
            <a:spAutoFit/>
          </a:bodyPr>
          <a:lstStyle/>
          <a:p>
            <a:r>
              <a:rPr lang="en-US" dirty="0"/>
              <a:t>STEPS FOR THE PROJECT:</a:t>
            </a:r>
            <a:endParaRPr lang="en-IN" dirty="0"/>
          </a:p>
        </p:txBody>
      </p:sp>
      <p:sp>
        <p:nvSpPr>
          <p:cNvPr id="3" name="TextBox 2">
            <a:extLst>
              <a:ext uri="{FF2B5EF4-FFF2-40B4-BE49-F238E27FC236}">
                <a16:creationId xmlns:a16="http://schemas.microsoft.com/office/drawing/2014/main" id="{50D41267-CE33-4A4D-8233-73C90FE92643}"/>
              </a:ext>
            </a:extLst>
          </p:cNvPr>
          <p:cNvSpPr txBox="1"/>
          <p:nvPr/>
        </p:nvSpPr>
        <p:spPr>
          <a:xfrm rot="10800000" flipH="1" flipV="1">
            <a:off x="1650462" y="2169108"/>
            <a:ext cx="4445538" cy="2862322"/>
          </a:xfrm>
          <a:prstGeom prst="rect">
            <a:avLst/>
          </a:prstGeom>
          <a:noFill/>
        </p:spPr>
        <p:txBody>
          <a:bodyPr wrap="square" rtlCol="0">
            <a:spAutoFit/>
          </a:bodyPr>
          <a:lstStyle/>
          <a:p>
            <a:pPr algn="l"/>
            <a:r>
              <a:rPr lang="en-IN" i="0" dirty="0">
                <a:solidFill>
                  <a:srgbClr val="2D2828"/>
                </a:solidFill>
                <a:effectLst/>
                <a:latin typeface="Open Sans" panose="020B0606030504020204" pitchFamily="34" charset="0"/>
              </a:rPr>
              <a:t>1.Data Collection </a:t>
            </a:r>
          </a:p>
          <a:p>
            <a:pPr algn="l"/>
            <a:endParaRPr lang="en-IN" i="0" dirty="0">
              <a:solidFill>
                <a:srgbClr val="2D2828"/>
              </a:solidFill>
              <a:effectLst/>
              <a:latin typeface="Open Sans" panose="020B0606030504020204" pitchFamily="34" charset="0"/>
            </a:endParaRPr>
          </a:p>
          <a:p>
            <a:r>
              <a:rPr lang="en-IN" dirty="0">
                <a:solidFill>
                  <a:srgbClr val="2D2828"/>
                </a:solidFill>
                <a:latin typeface="Open Sans" panose="020B0606030504020204" pitchFamily="34" charset="0"/>
              </a:rPr>
              <a:t>2.</a:t>
            </a:r>
            <a:r>
              <a:rPr lang="en-IN" i="0" dirty="0">
                <a:solidFill>
                  <a:srgbClr val="2D2828"/>
                </a:solidFill>
                <a:effectLst/>
                <a:latin typeface="Open Sans" panose="020B0606030504020204" pitchFamily="34" charset="0"/>
              </a:rPr>
              <a:t> Data </a:t>
            </a:r>
            <a:r>
              <a:rPr lang="en-IN" i="0" dirty="0" err="1">
                <a:solidFill>
                  <a:srgbClr val="2D2828"/>
                </a:solidFill>
                <a:effectLst/>
                <a:latin typeface="Open Sans" panose="020B0606030504020204" pitchFamily="34" charset="0"/>
              </a:rPr>
              <a:t>Preprocessing</a:t>
            </a:r>
            <a:endParaRPr lang="en-IN" i="0" dirty="0">
              <a:solidFill>
                <a:srgbClr val="2D2828"/>
              </a:solidFill>
              <a:effectLst/>
              <a:latin typeface="Open Sans" panose="020B0606030504020204" pitchFamily="34" charset="0"/>
            </a:endParaRPr>
          </a:p>
          <a:p>
            <a:endParaRPr lang="en-IN" i="0" dirty="0">
              <a:solidFill>
                <a:srgbClr val="2D2828"/>
              </a:solidFill>
              <a:effectLst/>
              <a:latin typeface="Open Sans" panose="020B0606030504020204" pitchFamily="34" charset="0"/>
            </a:endParaRPr>
          </a:p>
          <a:p>
            <a:r>
              <a:rPr lang="en-IN" dirty="0">
                <a:solidFill>
                  <a:srgbClr val="2D2828"/>
                </a:solidFill>
                <a:latin typeface="Open Sans" panose="020B0606030504020204" pitchFamily="34" charset="0"/>
              </a:rPr>
              <a:t>3.</a:t>
            </a:r>
            <a:r>
              <a:rPr lang="en-IN" i="0" dirty="0">
                <a:solidFill>
                  <a:srgbClr val="2D2828"/>
                </a:solidFill>
                <a:effectLst/>
                <a:latin typeface="Open Sans" panose="020B0606030504020204" pitchFamily="34" charset="0"/>
              </a:rPr>
              <a:t> Model Building</a:t>
            </a:r>
          </a:p>
          <a:p>
            <a:endParaRPr lang="en-IN" i="0" dirty="0">
              <a:solidFill>
                <a:srgbClr val="2D2828"/>
              </a:solidFill>
              <a:effectLst/>
              <a:latin typeface="Open Sans" panose="020B0606030504020204" pitchFamily="34" charset="0"/>
            </a:endParaRPr>
          </a:p>
          <a:p>
            <a:r>
              <a:rPr lang="en-IN" dirty="0">
                <a:solidFill>
                  <a:srgbClr val="2D2828"/>
                </a:solidFill>
                <a:latin typeface="Open Sans" panose="020B0606030504020204" pitchFamily="34" charset="0"/>
              </a:rPr>
              <a:t>4.</a:t>
            </a:r>
            <a:r>
              <a:rPr lang="en-IN" i="0" dirty="0">
                <a:solidFill>
                  <a:srgbClr val="2D2828"/>
                </a:solidFill>
                <a:effectLst/>
                <a:latin typeface="Open Sans" panose="020B0606030504020204" pitchFamily="34" charset="0"/>
              </a:rPr>
              <a:t> Application Building</a:t>
            </a:r>
          </a:p>
          <a:p>
            <a:endParaRPr lang="en-IN" i="0" dirty="0">
              <a:solidFill>
                <a:srgbClr val="2D2828"/>
              </a:solidFill>
              <a:effectLst/>
              <a:latin typeface="Open Sans" panose="020B0606030504020204" pitchFamily="34" charset="0"/>
            </a:endParaRPr>
          </a:p>
          <a:p>
            <a:r>
              <a:rPr lang="en-IN" dirty="0">
                <a:solidFill>
                  <a:srgbClr val="2D2828"/>
                </a:solidFill>
                <a:latin typeface="Open Sans" panose="020B0606030504020204" pitchFamily="34" charset="0"/>
              </a:rPr>
              <a:t>5.</a:t>
            </a:r>
            <a:r>
              <a:rPr lang="en-IN" i="0" dirty="0">
                <a:solidFill>
                  <a:srgbClr val="2D2828"/>
                </a:solidFill>
                <a:effectLst/>
                <a:latin typeface="Open Sans" panose="020B0606030504020204" pitchFamily="34" charset="0"/>
              </a:rPr>
              <a:t> Deploy In IBM Cloud</a:t>
            </a:r>
          </a:p>
          <a:p>
            <a:pPr algn="l"/>
            <a:r>
              <a:rPr lang="en-IN" b="1" i="0" dirty="0">
                <a:solidFill>
                  <a:srgbClr val="2D2828"/>
                </a:solidFill>
                <a:effectLst/>
                <a:latin typeface="Open Sans" panose="020B0606030504020204" pitchFamily="34" charset="0"/>
              </a:rPr>
              <a:t>      </a:t>
            </a:r>
          </a:p>
        </p:txBody>
      </p:sp>
      <p:pic>
        <p:nvPicPr>
          <p:cNvPr id="7" name="Picture 6">
            <a:extLst>
              <a:ext uri="{FF2B5EF4-FFF2-40B4-BE49-F238E27FC236}">
                <a16:creationId xmlns:a16="http://schemas.microsoft.com/office/drawing/2014/main" id="{E432A991-3A4A-4E4D-897C-9AB856BB8909}"/>
              </a:ext>
            </a:extLst>
          </p:cNvPr>
          <p:cNvPicPr>
            <a:picLocks noChangeAspect="1"/>
          </p:cNvPicPr>
          <p:nvPr/>
        </p:nvPicPr>
        <p:blipFill>
          <a:blip r:embed="rId2"/>
          <a:stretch>
            <a:fillRect/>
          </a:stretch>
        </p:blipFill>
        <p:spPr>
          <a:xfrm rot="20485880">
            <a:off x="6957066" y="3818161"/>
            <a:ext cx="3628912" cy="2267201"/>
          </a:xfrm>
          <a:prstGeom prst="rect">
            <a:avLst/>
          </a:prstGeom>
        </p:spPr>
      </p:pic>
    </p:spTree>
    <p:extLst>
      <p:ext uri="{BB962C8B-B14F-4D97-AF65-F5344CB8AC3E}">
        <p14:creationId xmlns:p14="http://schemas.microsoft.com/office/powerpoint/2010/main" val="194988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00AD08-7C08-44BC-A5D8-76BF81EBDFDB}"/>
              </a:ext>
            </a:extLst>
          </p:cNvPr>
          <p:cNvSpPr txBox="1"/>
          <p:nvPr/>
        </p:nvSpPr>
        <p:spPr>
          <a:xfrm>
            <a:off x="982494" y="1001949"/>
            <a:ext cx="3657600" cy="646331"/>
          </a:xfrm>
          <a:prstGeom prst="rect">
            <a:avLst/>
          </a:prstGeom>
          <a:noFill/>
        </p:spPr>
        <p:txBody>
          <a:bodyPr wrap="square" rtlCol="0">
            <a:spAutoFit/>
          </a:bodyPr>
          <a:lstStyle/>
          <a:p>
            <a:r>
              <a:rPr lang="en-IN" b="1" i="0" dirty="0">
                <a:solidFill>
                  <a:srgbClr val="2D2828"/>
                </a:solidFill>
                <a:effectLst/>
                <a:latin typeface="Open Sans" panose="020B0606030504020204" pitchFamily="34" charset="0"/>
              </a:rPr>
              <a:t>1.Data Collection </a:t>
            </a:r>
          </a:p>
          <a:p>
            <a:endParaRPr lang="en-IN" dirty="0"/>
          </a:p>
        </p:txBody>
      </p:sp>
      <p:sp>
        <p:nvSpPr>
          <p:cNvPr id="5" name="TextBox 4">
            <a:extLst>
              <a:ext uri="{FF2B5EF4-FFF2-40B4-BE49-F238E27FC236}">
                <a16:creationId xmlns:a16="http://schemas.microsoft.com/office/drawing/2014/main" id="{9B81410A-A2F8-47CE-A320-4367690E5945}"/>
              </a:ext>
            </a:extLst>
          </p:cNvPr>
          <p:cNvSpPr txBox="1"/>
          <p:nvPr/>
        </p:nvSpPr>
        <p:spPr>
          <a:xfrm>
            <a:off x="1167319" y="1575881"/>
            <a:ext cx="8360923" cy="1477328"/>
          </a:xfrm>
          <a:prstGeom prst="rect">
            <a:avLst/>
          </a:prstGeom>
          <a:noFill/>
        </p:spPr>
        <p:txBody>
          <a:bodyPr wrap="square">
            <a:spAutoFit/>
          </a:bodyPr>
          <a:lstStyle/>
          <a:p>
            <a:pPr algn="l"/>
            <a:r>
              <a:rPr lang="en-US" b="0" i="0" dirty="0">
                <a:effectLst/>
                <a:latin typeface="Montserrat"/>
              </a:rPr>
              <a:t>This dataset contains </a:t>
            </a:r>
            <a:r>
              <a:rPr lang="en-US" dirty="0">
                <a:latin typeface="Montserrat"/>
              </a:rPr>
              <a:t>many</a:t>
            </a:r>
            <a:r>
              <a:rPr lang="en-US" b="0" i="0" dirty="0">
                <a:effectLst/>
                <a:latin typeface="Montserrat"/>
              </a:rPr>
              <a:t> columns. But we are interested in two columns for time series analysis</a:t>
            </a:r>
            <a:br>
              <a:rPr lang="en-US" b="0" i="0" dirty="0">
                <a:effectLst/>
                <a:latin typeface="Montserrat"/>
              </a:rPr>
            </a:br>
            <a:endParaRPr lang="en-US" b="0" i="0" dirty="0">
              <a:effectLst/>
              <a:latin typeface="Montserrat"/>
            </a:endParaRPr>
          </a:p>
          <a:p>
            <a:pPr algn="l">
              <a:buFont typeface="Arial" panose="020B0604020202020204" pitchFamily="34" charset="0"/>
              <a:buChar char="•"/>
            </a:pPr>
            <a:r>
              <a:rPr lang="en-US" dirty="0">
                <a:solidFill>
                  <a:srgbClr val="35475C"/>
                </a:solidFill>
                <a:latin typeface="Open Sans" panose="020B0606030504020204" pitchFamily="34" charset="0"/>
              </a:rPr>
              <a:t>month</a:t>
            </a: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Open Sans" panose="020B0606030504020204" pitchFamily="34" charset="0"/>
              </a:rPr>
              <a:t>Sales</a:t>
            </a:r>
          </a:p>
        </p:txBody>
      </p:sp>
      <p:sp>
        <p:nvSpPr>
          <p:cNvPr id="8" name="TextBox 7">
            <a:extLst>
              <a:ext uri="{FF2B5EF4-FFF2-40B4-BE49-F238E27FC236}">
                <a16:creationId xmlns:a16="http://schemas.microsoft.com/office/drawing/2014/main" id="{528CA020-3A7F-4C65-AA98-21A064748F20}"/>
              </a:ext>
            </a:extLst>
          </p:cNvPr>
          <p:cNvSpPr txBox="1"/>
          <p:nvPr/>
        </p:nvSpPr>
        <p:spPr>
          <a:xfrm>
            <a:off x="982494" y="3244334"/>
            <a:ext cx="8166369" cy="369332"/>
          </a:xfrm>
          <a:prstGeom prst="rect">
            <a:avLst/>
          </a:prstGeom>
          <a:noFill/>
        </p:spPr>
        <p:txBody>
          <a:bodyPr wrap="square">
            <a:spAutoFit/>
          </a:bodyPr>
          <a:lstStyle/>
          <a:p>
            <a:r>
              <a:rPr lang="en-IN" b="1" dirty="0">
                <a:solidFill>
                  <a:srgbClr val="2D2828"/>
                </a:solidFill>
                <a:latin typeface="Open Sans" panose="020B0606030504020204" pitchFamily="34" charset="0"/>
              </a:rPr>
              <a:t>2.</a:t>
            </a:r>
            <a:r>
              <a:rPr lang="en-IN" b="1" i="0" dirty="0">
                <a:solidFill>
                  <a:srgbClr val="2D2828"/>
                </a:solidFill>
                <a:effectLst/>
                <a:latin typeface="Open Sans" panose="020B0606030504020204" pitchFamily="34" charset="0"/>
              </a:rPr>
              <a:t> Data </a:t>
            </a:r>
            <a:r>
              <a:rPr lang="en-IN" b="1" i="0" dirty="0" err="1">
                <a:solidFill>
                  <a:srgbClr val="2D2828"/>
                </a:solidFill>
                <a:effectLst/>
                <a:latin typeface="Open Sans" panose="020B0606030504020204" pitchFamily="34" charset="0"/>
              </a:rPr>
              <a:t>Preprocessing</a:t>
            </a:r>
            <a:endParaRPr lang="en-IN" b="1" i="0" dirty="0">
              <a:solidFill>
                <a:srgbClr val="2D2828"/>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6F2668FE-7477-4CB7-925B-FBBA2DE4259F}"/>
              </a:ext>
            </a:extLst>
          </p:cNvPr>
          <p:cNvSpPr txBox="1"/>
          <p:nvPr/>
        </p:nvSpPr>
        <p:spPr>
          <a:xfrm>
            <a:off x="982494" y="3804791"/>
            <a:ext cx="5505855" cy="2646878"/>
          </a:xfrm>
          <a:prstGeom prst="rect">
            <a:avLst/>
          </a:prstGeom>
          <a:noFill/>
        </p:spPr>
        <p:txBody>
          <a:bodyPr wrap="square" rtlCol="0">
            <a:spAutoFit/>
          </a:bodyPr>
          <a:lstStyle/>
          <a:p>
            <a:pPr algn="l"/>
            <a:r>
              <a:rPr lang="en-US" b="0" i="0" dirty="0">
                <a:effectLst/>
                <a:latin typeface="Montserrat"/>
              </a:rPr>
              <a:t>Data Pre-processing includes the following tasks:</a:t>
            </a:r>
            <a:br>
              <a:rPr lang="en-US" b="0" i="0" dirty="0">
                <a:effectLst/>
                <a:latin typeface="Montserrat"/>
              </a:rPr>
            </a:br>
            <a:endParaRPr lang="en-US" b="0" i="0" dirty="0">
              <a:effectLst/>
              <a:latin typeface="Montserrat"/>
            </a:endParaRP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Importing the required libraries</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Importing the dataset</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Analyze the data</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Resampling the dataset</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Preprocessing the data</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Taking care of Missing Data </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Prophet Library naming convention </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Data visualization</a:t>
            </a:r>
          </a:p>
          <a:p>
            <a:endParaRPr lang="en-IN" dirty="0"/>
          </a:p>
        </p:txBody>
      </p:sp>
    </p:spTree>
    <p:extLst>
      <p:ext uri="{BB962C8B-B14F-4D97-AF65-F5344CB8AC3E}">
        <p14:creationId xmlns:p14="http://schemas.microsoft.com/office/powerpoint/2010/main" val="373067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3F258-B92C-4D85-9A9B-EAE6170DC22B}"/>
              </a:ext>
            </a:extLst>
          </p:cNvPr>
          <p:cNvSpPr txBox="1"/>
          <p:nvPr/>
        </p:nvSpPr>
        <p:spPr>
          <a:xfrm>
            <a:off x="588523" y="676232"/>
            <a:ext cx="6099242" cy="369332"/>
          </a:xfrm>
          <a:prstGeom prst="rect">
            <a:avLst/>
          </a:prstGeom>
          <a:noFill/>
        </p:spPr>
        <p:txBody>
          <a:bodyPr wrap="square">
            <a:spAutoFit/>
          </a:bodyPr>
          <a:lstStyle/>
          <a:p>
            <a:r>
              <a:rPr lang="en-IN" b="1" dirty="0">
                <a:solidFill>
                  <a:srgbClr val="2D2828"/>
                </a:solidFill>
                <a:latin typeface="Open Sans" panose="020B0606030504020204" pitchFamily="34" charset="0"/>
              </a:rPr>
              <a:t>3.</a:t>
            </a:r>
            <a:r>
              <a:rPr lang="en-IN" b="1" i="0" dirty="0">
                <a:solidFill>
                  <a:srgbClr val="2D2828"/>
                </a:solidFill>
                <a:effectLst/>
                <a:latin typeface="Open Sans" panose="020B0606030504020204" pitchFamily="34" charset="0"/>
              </a:rPr>
              <a:t> Model Building</a:t>
            </a:r>
          </a:p>
        </p:txBody>
      </p:sp>
      <p:sp>
        <p:nvSpPr>
          <p:cNvPr id="5" name="TextBox 4">
            <a:extLst>
              <a:ext uri="{FF2B5EF4-FFF2-40B4-BE49-F238E27FC236}">
                <a16:creationId xmlns:a16="http://schemas.microsoft.com/office/drawing/2014/main" id="{C93370AB-9DE9-44D9-969A-D2225295CE19}"/>
              </a:ext>
            </a:extLst>
          </p:cNvPr>
          <p:cNvSpPr txBox="1"/>
          <p:nvPr/>
        </p:nvSpPr>
        <p:spPr>
          <a:xfrm>
            <a:off x="729574" y="1449421"/>
            <a:ext cx="4620639" cy="3416320"/>
          </a:xfrm>
          <a:prstGeom prst="rect">
            <a:avLst/>
          </a:prstGeom>
          <a:noFill/>
        </p:spPr>
        <p:txBody>
          <a:bodyPr wrap="square" rtlCol="0">
            <a:spAutoFit/>
          </a:bodyPr>
          <a:lstStyle/>
          <a:p>
            <a:pPr algn="l"/>
            <a:r>
              <a:rPr lang="en-US" b="0" dirty="0">
                <a:effectLst/>
                <a:latin typeface="Montserrat"/>
              </a:rPr>
              <a:t>Now that our data is ready for training let's train the model </a:t>
            </a:r>
            <a:br>
              <a:rPr lang="en-US" b="0" dirty="0">
                <a:effectLst/>
                <a:latin typeface="Montserrat"/>
              </a:rPr>
            </a:br>
            <a:r>
              <a:rPr lang="en-US" b="0" dirty="0" err="1">
                <a:effectLst/>
                <a:latin typeface="Montserrat"/>
              </a:rPr>
              <a:t>Model</a:t>
            </a:r>
            <a:r>
              <a:rPr lang="en-US" b="0" dirty="0">
                <a:effectLst/>
                <a:latin typeface="Montserrat"/>
              </a:rPr>
              <a:t> Building Includes:</a:t>
            </a:r>
            <a:br>
              <a:rPr lang="en-US" b="0" dirty="0">
                <a:effectLst/>
                <a:latin typeface="Montserrat"/>
              </a:rPr>
            </a:br>
            <a:endParaRPr lang="en-US" b="0" dirty="0">
              <a:effectLst/>
              <a:latin typeface="Montserrat"/>
            </a:endParaRPr>
          </a:p>
          <a:p>
            <a:pPr>
              <a:buFont typeface="Arial" panose="020B0604020202020204" pitchFamily="34" charset="0"/>
              <a:buChar char="•"/>
            </a:pPr>
            <a:r>
              <a:rPr lang="en-US" b="0" dirty="0">
                <a:solidFill>
                  <a:srgbClr val="35475C"/>
                </a:solidFill>
                <a:effectLst/>
                <a:latin typeface="Open Sans" panose="020B0606030504020204" pitchFamily="34" charset="0"/>
              </a:rPr>
              <a:t>Model Fitting</a:t>
            </a:r>
          </a:p>
          <a:p>
            <a:pPr>
              <a:buFont typeface="Arial" panose="020B0604020202020204" pitchFamily="34" charset="0"/>
              <a:buChar char="•"/>
            </a:pPr>
            <a:r>
              <a:rPr lang="en-US" b="0" dirty="0">
                <a:solidFill>
                  <a:srgbClr val="35475C"/>
                </a:solidFill>
                <a:effectLst/>
                <a:latin typeface="Open Sans" panose="020B0606030504020204" pitchFamily="34" charset="0"/>
              </a:rPr>
              <a:t>Making Future Predictions</a:t>
            </a:r>
          </a:p>
          <a:p>
            <a:pPr>
              <a:buFont typeface="Arial" panose="020B0604020202020204" pitchFamily="34" charset="0"/>
              <a:buChar char="•"/>
            </a:pPr>
            <a:r>
              <a:rPr lang="en-US" b="0" dirty="0">
                <a:solidFill>
                  <a:srgbClr val="35475C"/>
                </a:solidFill>
                <a:effectLst/>
                <a:latin typeface="Open Sans" panose="020B0606030504020204" pitchFamily="34" charset="0"/>
              </a:rPr>
              <a:t>Obtaining the Forecasts</a:t>
            </a:r>
          </a:p>
          <a:p>
            <a:pPr>
              <a:buFont typeface="Arial" panose="020B0604020202020204" pitchFamily="34" charset="0"/>
              <a:buChar char="•"/>
            </a:pPr>
            <a:r>
              <a:rPr lang="en-US" b="0" dirty="0">
                <a:solidFill>
                  <a:srgbClr val="35475C"/>
                </a:solidFill>
                <a:effectLst/>
                <a:latin typeface="Open Sans" panose="020B0606030504020204" pitchFamily="34" charset="0"/>
              </a:rPr>
              <a:t>Plotting the Forecasts</a:t>
            </a:r>
          </a:p>
          <a:p>
            <a:pPr>
              <a:buFont typeface="Arial" panose="020B0604020202020204" pitchFamily="34" charset="0"/>
              <a:buChar char="•"/>
            </a:pPr>
            <a:r>
              <a:rPr lang="en-US" b="0" dirty="0">
                <a:solidFill>
                  <a:srgbClr val="35475C"/>
                </a:solidFill>
                <a:effectLst/>
                <a:latin typeface="Open Sans" panose="020B0606030504020204" pitchFamily="34" charset="0"/>
              </a:rPr>
              <a:t>Model Evaluation</a:t>
            </a:r>
          </a:p>
          <a:p>
            <a:pPr>
              <a:buFont typeface="Arial" panose="020B0604020202020204" pitchFamily="34" charset="0"/>
              <a:buChar char="•"/>
            </a:pPr>
            <a:r>
              <a:rPr lang="en-US" b="0" dirty="0">
                <a:solidFill>
                  <a:srgbClr val="35475C"/>
                </a:solidFill>
                <a:effectLst/>
                <a:latin typeface="Open Sans" panose="020B0606030504020204" pitchFamily="34" charset="0"/>
              </a:rPr>
              <a:t>Saving the model</a:t>
            </a:r>
          </a:p>
          <a:p>
            <a:br>
              <a:rPr lang="en-US" dirty="0">
                <a:effectLst/>
              </a:rPr>
            </a:br>
            <a:endParaRPr lang="en-IN" dirty="0"/>
          </a:p>
        </p:txBody>
      </p:sp>
    </p:spTree>
    <p:extLst>
      <p:ext uri="{BB962C8B-B14F-4D97-AF65-F5344CB8AC3E}">
        <p14:creationId xmlns:p14="http://schemas.microsoft.com/office/powerpoint/2010/main" val="73250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D7FA95-7C9E-4DC9-9542-F50FF730AD74}"/>
              </a:ext>
            </a:extLst>
          </p:cNvPr>
          <p:cNvSpPr txBox="1"/>
          <p:nvPr/>
        </p:nvSpPr>
        <p:spPr>
          <a:xfrm>
            <a:off x="1050587" y="914400"/>
            <a:ext cx="3998068" cy="646331"/>
          </a:xfrm>
          <a:prstGeom prst="rect">
            <a:avLst/>
          </a:prstGeom>
          <a:noFill/>
        </p:spPr>
        <p:txBody>
          <a:bodyPr wrap="square" rtlCol="0">
            <a:spAutoFit/>
          </a:bodyPr>
          <a:lstStyle/>
          <a:p>
            <a:r>
              <a:rPr lang="en-IN" b="1" dirty="0">
                <a:solidFill>
                  <a:srgbClr val="2D2828"/>
                </a:solidFill>
                <a:latin typeface="Open Sans" panose="020B0606030504020204" pitchFamily="34" charset="0"/>
              </a:rPr>
              <a:t>4.</a:t>
            </a:r>
            <a:r>
              <a:rPr lang="en-IN" b="1" i="0" dirty="0">
                <a:solidFill>
                  <a:srgbClr val="2D2828"/>
                </a:solidFill>
                <a:effectLst/>
                <a:latin typeface="Open Sans" panose="020B0606030504020204" pitchFamily="34" charset="0"/>
              </a:rPr>
              <a:t> Application Building</a:t>
            </a:r>
          </a:p>
          <a:p>
            <a:endParaRPr lang="en-IN" dirty="0"/>
          </a:p>
        </p:txBody>
      </p:sp>
      <p:sp>
        <p:nvSpPr>
          <p:cNvPr id="4" name="TextBox 3">
            <a:extLst>
              <a:ext uri="{FF2B5EF4-FFF2-40B4-BE49-F238E27FC236}">
                <a16:creationId xmlns:a16="http://schemas.microsoft.com/office/drawing/2014/main" id="{093FADCF-B66A-4964-A330-C3D7C1FB063B}"/>
              </a:ext>
            </a:extLst>
          </p:cNvPr>
          <p:cNvSpPr txBox="1"/>
          <p:nvPr/>
        </p:nvSpPr>
        <p:spPr>
          <a:xfrm flipH="1">
            <a:off x="1186773" y="1560731"/>
            <a:ext cx="5787958" cy="1477328"/>
          </a:xfrm>
          <a:prstGeom prst="rect">
            <a:avLst/>
          </a:prstGeom>
          <a:noFill/>
        </p:spPr>
        <p:txBody>
          <a:bodyPr wrap="square" rtlCol="0">
            <a:spAutoFit/>
          </a:bodyPr>
          <a:lstStyle/>
          <a:p>
            <a:r>
              <a:rPr lang="en-US" b="0" i="0">
                <a:effectLst/>
                <a:latin typeface="Montserrat"/>
              </a:rPr>
              <a:t>This activity lets you create a Flask Web application where the user can select the specific date to forecast the sales on the selected date.  To accomplish the task you should build the required HTML pages and styling sheets as well as backend scripting files.</a:t>
            </a:r>
            <a:endParaRPr lang="en-IN" dirty="0"/>
          </a:p>
        </p:txBody>
      </p:sp>
      <p:sp>
        <p:nvSpPr>
          <p:cNvPr id="7" name="TextBox 6">
            <a:extLst>
              <a:ext uri="{FF2B5EF4-FFF2-40B4-BE49-F238E27FC236}">
                <a16:creationId xmlns:a16="http://schemas.microsoft.com/office/drawing/2014/main" id="{4E375BAE-258D-447B-856C-2566B47F2C7D}"/>
              </a:ext>
            </a:extLst>
          </p:cNvPr>
          <p:cNvSpPr txBox="1"/>
          <p:nvPr/>
        </p:nvSpPr>
        <p:spPr>
          <a:xfrm>
            <a:off x="1050587" y="3200400"/>
            <a:ext cx="8095034" cy="369332"/>
          </a:xfrm>
          <a:prstGeom prst="rect">
            <a:avLst/>
          </a:prstGeom>
          <a:noFill/>
        </p:spPr>
        <p:txBody>
          <a:bodyPr wrap="square">
            <a:spAutoFit/>
          </a:bodyPr>
          <a:lstStyle/>
          <a:p>
            <a:r>
              <a:rPr lang="en-IN" b="1" dirty="0">
                <a:solidFill>
                  <a:srgbClr val="2D2828"/>
                </a:solidFill>
                <a:latin typeface="Open Sans" panose="020B0606030504020204" pitchFamily="34" charset="0"/>
              </a:rPr>
              <a:t>5.</a:t>
            </a:r>
            <a:r>
              <a:rPr lang="en-IN" b="1" i="0" dirty="0">
                <a:solidFill>
                  <a:srgbClr val="2D2828"/>
                </a:solidFill>
                <a:effectLst/>
                <a:latin typeface="Open Sans" panose="020B0606030504020204" pitchFamily="34" charset="0"/>
              </a:rPr>
              <a:t> Deploy In IBM Cloud</a:t>
            </a:r>
          </a:p>
        </p:txBody>
      </p:sp>
      <p:sp>
        <p:nvSpPr>
          <p:cNvPr id="8" name="TextBox 7">
            <a:extLst>
              <a:ext uri="{FF2B5EF4-FFF2-40B4-BE49-F238E27FC236}">
                <a16:creationId xmlns:a16="http://schemas.microsoft.com/office/drawing/2014/main" id="{B4D9790F-BB6E-40D8-9A29-65DFC6FD0B1B}"/>
              </a:ext>
            </a:extLst>
          </p:cNvPr>
          <p:cNvSpPr txBox="1"/>
          <p:nvPr/>
        </p:nvSpPr>
        <p:spPr>
          <a:xfrm>
            <a:off x="1293779" y="3968885"/>
            <a:ext cx="5029200" cy="1477328"/>
          </a:xfrm>
          <a:prstGeom prst="rect">
            <a:avLst/>
          </a:prstGeom>
          <a:noFill/>
        </p:spPr>
        <p:txBody>
          <a:bodyPr wrap="square" rtlCol="0">
            <a:spAutoFit/>
          </a:bodyPr>
          <a:lstStyle/>
          <a:p>
            <a:r>
              <a:rPr lang="en-US" b="0" i="0" dirty="0">
                <a:effectLst/>
                <a:latin typeface="Montserrat"/>
                <a:sym typeface="Wingdings" panose="05000000000000000000" pitchFamily="2" charset="2"/>
              </a:rPr>
              <a:t></a:t>
            </a:r>
            <a:r>
              <a:rPr lang="en-US" b="0" i="0" dirty="0">
                <a:effectLst/>
                <a:latin typeface="Montserrat"/>
              </a:rPr>
              <a:t> we will be deploying our flask app in IBM Cloud as a cloud foundry application. </a:t>
            </a:r>
          </a:p>
          <a:p>
            <a:r>
              <a:rPr lang="en-US" b="0" i="0" dirty="0">
                <a:effectLst/>
                <a:latin typeface="Montserrat"/>
                <a:sym typeface="Wingdings" panose="05000000000000000000" pitchFamily="2" charset="2"/>
              </a:rPr>
              <a:t></a:t>
            </a:r>
            <a:r>
              <a:rPr lang="en-US" b="0" i="0" dirty="0">
                <a:effectLst/>
                <a:latin typeface="Montserrat"/>
              </a:rPr>
              <a:t>We will be creating a python flask app in IBM cloud and we will be using Cloud Foundry CLI to deploy in IBM Cloud.</a:t>
            </a:r>
            <a:endParaRPr lang="en-IN" dirty="0"/>
          </a:p>
        </p:txBody>
      </p:sp>
    </p:spTree>
    <p:extLst>
      <p:ext uri="{BB962C8B-B14F-4D97-AF65-F5344CB8AC3E}">
        <p14:creationId xmlns:p14="http://schemas.microsoft.com/office/powerpoint/2010/main" val="198996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A542E-FA2D-409C-B36C-7459303AEFAD}"/>
              </a:ext>
            </a:extLst>
          </p:cNvPr>
          <p:cNvSpPr txBox="1"/>
          <p:nvPr/>
        </p:nvSpPr>
        <p:spPr>
          <a:xfrm>
            <a:off x="1062681" y="807308"/>
            <a:ext cx="2875005" cy="369332"/>
          </a:xfrm>
          <a:prstGeom prst="rect">
            <a:avLst/>
          </a:prstGeom>
          <a:noFill/>
        </p:spPr>
        <p:txBody>
          <a:bodyPr wrap="square" rtlCol="0">
            <a:spAutoFit/>
          </a:bodyPr>
          <a:lstStyle/>
          <a:p>
            <a:r>
              <a:rPr lang="en-US" dirty="0"/>
              <a:t>Final outlook of project:</a:t>
            </a:r>
            <a:endParaRPr lang="en-IN" dirty="0"/>
          </a:p>
        </p:txBody>
      </p:sp>
      <p:pic>
        <p:nvPicPr>
          <p:cNvPr id="1026" name="Picture 2">
            <a:extLst>
              <a:ext uri="{FF2B5EF4-FFF2-40B4-BE49-F238E27FC236}">
                <a16:creationId xmlns:a16="http://schemas.microsoft.com/office/drawing/2014/main" id="{4B7857C7-613B-45B0-9944-04F5D318A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914" y="1738184"/>
            <a:ext cx="6195111" cy="3723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135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345</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Montserrat</vt:lpstr>
      <vt:lpstr>Open Sans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Markala Manaswini</dc:creator>
  <cp:lastModifiedBy>Markala Manaswini</cp:lastModifiedBy>
  <cp:revision>9</cp:revision>
  <dcterms:created xsi:type="dcterms:W3CDTF">2021-06-02T14:49:11Z</dcterms:created>
  <dcterms:modified xsi:type="dcterms:W3CDTF">2021-06-03T03:50:28Z</dcterms:modified>
</cp:coreProperties>
</file>