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9" r:id="rId5"/>
    <p:sldId id="270" r:id="rId6"/>
    <p:sldId id="265" r:id="rId7"/>
    <p:sldId id="267" r:id="rId8"/>
    <p:sldId id="261" r:id="rId9"/>
    <p:sldId id="260"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01" autoAdjust="0"/>
    <p:restoredTop sz="94660"/>
  </p:normalViewPr>
  <p:slideViewPr>
    <p:cSldViewPr snapToGrid="0">
      <p:cViewPr varScale="1">
        <p:scale>
          <a:sx n="67" d="100"/>
          <a:sy n="67" d="100"/>
        </p:scale>
        <p:origin x="5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u kc" userId="3b3f58f42aa27b69" providerId="LiveId" clId="{C450540A-16D2-4A84-82D9-432FF9659485}"/>
    <pc:docChg chg="custSel modSld">
      <pc:chgData name="chaitu kc" userId="3b3f58f42aa27b69" providerId="LiveId" clId="{C450540A-16D2-4A84-82D9-432FF9659485}" dt="2021-06-08T14:19:29.922" v="48" actId="27636"/>
      <pc:docMkLst>
        <pc:docMk/>
      </pc:docMkLst>
      <pc:sldChg chg="modSp mod">
        <pc:chgData name="chaitu kc" userId="3b3f58f42aa27b69" providerId="LiveId" clId="{C450540A-16D2-4A84-82D9-432FF9659485}" dt="2021-06-08T14:19:29.922" v="48" actId="27636"/>
        <pc:sldMkLst>
          <pc:docMk/>
          <pc:sldMk cId="2246891375" sldId="262"/>
        </pc:sldMkLst>
        <pc:spChg chg="mod">
          <ac:chgData name="chaitu kc" userId="3b3f58f42aa27b69" providerId="LiveId" clId="{C450540A-16D2-4A84-82D9-432FF9659485}" dt="2021-06-08T14:19:29.922" v="48" actId="27636"/>
          <ac:spMkLst>
            <pc:docMk/>
            <pc:sldMk cId="2246891375" sldId="262"/>
            <ac:spMk id="5" creationId="{381173A6-2F9B-4C23-8404-CC22464B75C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2E79B0C-AA89-418B-9032-370F374A85D6}"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71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3FDBD-2E3E-488D-B015-5BEDC107918C}"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202178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24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22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319317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44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411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094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148079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3FDBD-2E3E-488D-B015-5BEDC107918C}"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79B0C-AA89-418B-9032-370F374A85D6}"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69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3FDBD-2E3E-488D-B015-5BEDC107918C}"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21624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3FDBD-2E3E-488D-B015-5BEDC107918C}"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E79B0C-AA89-418B-9032-370F374A85D6}"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89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3FDBD-2E3E-488D-B015-5BEDC107918C}"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79B0C-AA89-418B-9032-370F374A85D6}"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6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3FDBD-2E3E-488D-B015-5BEDC107918C}"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325586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3FDBD-2E3E-488D-B015-5BEDC107918C}"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79B0C-AA89-418B-9032-370F374A85D6}"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3FDBD-2E3E-488D-B015-5BEDC107918C}"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79B0C-AA89-418B-9032-370F374A85D6}" type="slidenum">
              <a:rPr lang="en-IN" smtClean="0"/>
              <a:t>‹#›</a:t>
            </a:fld>
            <a:endParaRPr lang="en-IN"/>
          </a:p>
        </p:txBody>
      </p:sp>
    </p:spTree>
    <p:extLst>
      <p:ext uri="{BB962C8B-B14F-4D97-AF65-F5344CB8AC3E}">
        <p14:creationId xmlns:p14="http://schemas.microsoft.com/office/powerpoint/2010/main" val="258511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33FDBD-2E3E-488D-B015-5BEDC107918C}" type="datetimeFigureOut">
              <a:rPr lang="en-IN" smtClean="0"/>
              <a:t>08-06-2021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E79B0C-AA89-418B-9032-370F374A85D6}" type="slidenum">
              <a:rPr lang="en-IN" smtClean="0"/>
              <a:t>‹#›</a:t>
            </a:fld>
            <a:endParaRPr lang="en-IN"/>
          </a:p>
        </p:txBody>
      </p:sp>
    </p:spTree>
    <p:extLst>
      <p:ext uri="{BB962C8B-B14F-4D97-AF65-F5344CB8AC3E}">
        <p14:creationId xmlns:p14="http://schemas.microsoft.com/office/powerpoint/2010/main" val="10945611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C1FC-2061-481B-993D-B1B2A39C898C}"/>
              </a:ext>
            </a:extLst>
          </p:cNvPr>
          <p:cNvSpPr>
            <a:spLocks noGrp="1"/>
          </p:cNvSpPr>
          <p:nvPr>
            <p:ph type="title" idx="4294967295"/>
          </p:nvPr>
        </p:nvSpPr>
        <p:spPr>
          <a:xfrm>
            <a:off x="2016125" y="1939413"/>
            <a:ext cx="8159750" cy="1822450"/>
          </a:xfrm>
        </p:spPr>
        <p:txBody>
          <a:bodyPr>
            <a:normAutofit fontScale="90000"/>
          </a:bodyPr>
          <a:lstStyle/>
          <a:p>
            <a:r>
              <a:rPr lang="en-US" b="1" i="1" dirty="0">
                <a:effectLst>
                  <a:outerShdw blurRad="38100" dist="38100" dir="2700000" algn="tl">
                    <a:srgbClr val="000000">
                      <a:alpha val="43137"/>
                    </a:srgbClr>
                  </a:outerShdw>
                </a:effectLst>
              </a:rPr>
              <a:t>SUMMARIZE AN ARTICLE USING ADAPTIVE TEXT SUMMARIZATION API WITH IBM CLOUD</a:t>
            </a:r>
            <a:endParaRPr lang="en-IN"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385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C6C4-4083-4530-A272-2803DB144FC8}"/>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CONCLUSION</a:t>
            </a:r>
            <a:endParaRPr lang="en-IN" b="1" i="1" u="sng"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381173A6-2F9B-4C23-8404-CC22464B75C1}"/>
              </a:ext>
            </a:extLst>
          </p:cNvPr>
          <p:cNvSpPr>
            <a:spLocks noGrp="1"/>
          </p:cNvSpPr>
          <p:nvPr>
            <p:ph idx="1"/>
          </p:nvPr>
        </p:nvSpPr>
        <p:spPr/>
        <p:txBody>
          <a:bodyPr>
            <a:normAutofit/>
          </a:bodyPr>
          <a:lstStyle/>
          <a:p>
            <a:pPr algn="l"/>
            <a:r>
              <a:rPr lang="en-US" b="0" i="0" dirty="0">
                <a:solidFill>
                  <a:srgbClr val="24292E"/>
                </a:solidFill>
                <a:effectLst/>
                <a:latin typeface="-apple-system"/>
              </a:rPr>
              <a:t>Word clouds are beautifully insightful with pros and cons. Word clouds can allow you to share back results from research in a way that does not require an understanding of the technicalities. Some of the pros are below.</a:t>
            </a:r>
          </a:p>
          <a:p>
            <a:pPr algn="l">
              <a:buFont typeface="Arial" panose="020B0604020202020204" pitchFamily="34" charset="0"/>
              <a:buChar char="•"/>
            </a:pPr>
            <a:r>
              <a:rPr lang="en-US" i="0" dirty="0">
                <a:solidFill>
                  <a:srgbClr val="24292E"/>
                </a:solidFill>
                <a:effectLst/>
                <a:latin typeface="-apple-system"/>
              </a:rPr>
              <a:t>It reveals the </a:t>
            </a:r>
            <a:r>
              <a:rPr lang="en-US" i="0">
                <a:solidFill>
                  <a:srgbClr val="24292E"/>
                </a:solidFill>
                <a:effectLst/>
                <a:latin typeface="-apple-system"/>
              </a:rPr>
              <a:t>essential</a:t>
            </a:r>
            <a:r>
              <a:rPr lang="en-US" b="0" i="0">
                <a:solidFill>
                  <a:srgbClr val="24292E"/>
                </a:solidFill>
                <a:effectLst/>
                <a:latin typeface="-apple-system"/>
              </a:rPr>
              <a:t>.</a:t>
            </a: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They are fast &amp; engaging. As observed, skilled interpretation is what provides the beautiful insights.</a:t>
            </a:r>
          </a:p>
          <a:p>
            <a:endParaRPr lang="en-IN" dirty="0"/>
          </a:p>
        </p:txBody>
      </p:sp>
    </p:spTree>
    <p:extLst>
      <p:ext uri="{BB962C8B-B14F-4D97-AF65-F5344CB8AC3E}">
        <p14:creationId xmlns:p14="http://schemas.microsoft.com/office/powerpoint/2010/main" val="224689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01034-5138-4A4D-9B5F-57E9B67A0607}"/>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THANK YOU </a:t>
            </a:r>
            <a:r>
              <a:rPr lang="en-US" dirty="0">
                <a:effectLst>
                  <a:outerShdw blurRad="38100" dist="38100" dir="2700000" algn="tl">
                    <a:srgbClr val="000000">
                      <a:alpha val="43137"/>
                    </a:srgbClr>
                  </a:outerShdw>
                </a:effectLst>
                <a:sym typeface="Wingdings" panose="05000000000000000000" pitchFamily="2" charset="2"/>
              </a:rPr>
              <a:t></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212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B758-28F0-4A9D-8EE3-51FB14DA90E6}"/>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TEAM MEMBERS</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3037851-7B04-433A-AFD4-71FB50D8E0CA}"/>
              </a:ext>
            </a:extLst>
          </p:cNvPr>
          <p:cNvSpPr>
            <a:spLocks noGrp="1"/>
          </p:cNvSpPr>
          <p:nvPr>
            <p:ph idx="1"/>
          </p:nvPr>
        </p:nvSpPr>
        <p:spPr/>
        <p:txBody>
          <a:bodyPr/>
          <a:lstStyle/>
          <a:p>
            <a:r>
              <a:rPr lang="en-US" b="1" i="1" dirty="0"/>
              <a:t>L.VINAY REDDY </a:t>
            </a:r>
          </a:p>
          <a:p>
            <a:r>
              <a:rPr lang="en-US" b="1" i="1" dirty="0"/>
              <a:t>L.ABHINAY REDDY </a:t>
            </a:r>
          </a:p>
          <a:p>
            <a:r>
              <a:rPr lang="en-US" b="1" i="1" dirty="0"/>
              <a:t>M.KRISHNA CHAITANYA</a:t>
            </a:r>
          </a:p>
          <a:p>
            <a:r>
              <a:rPr lang="en-US" b="1" i="1" dirty="0"/>
              <a:t>DEEPTHI NAMALA</a:t>
            </a:r>
            <a:endParaRPr lang="en-IN" b="1" i="1" dirty="0"/>
          </a:p>
        </p:txBody>
      </p:sp>
    </p:spTree>
    <p:extLst>
      <p:ext uri="{BB962C8B-B14F-4D97-AF65-F5344CB8AC3E}">
        <p14:creationId xmlns:p14="http://schemas.microsoft.com/office/powerpoint/2010/main" val="114334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49DC-A6B5-4890-B2B3-B49B55211774}"/>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OBJECTIVE</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EEAC63A-7DC3-453A-8972-CFB9CE719D78}"/>
              </a:ext>
            </a:extLst>
          </p:cNvPr>
          <p:cNvSpPr>
            <a:spLocks noGrp="1"/>
          </p:cNvSpPr>
          <p:nvPr>
            <p:ph idx="1"/>
          </p:nvPr>
        </p:nvSpPr>
        <p:spPr/>
        <p:txBody>
          <a:bodyPr/>
          <a:lstStyle/>
          <a:p>
            <a:pPr algn="l" rtl="0" fontAlgn="base">
              <a:spcBef>
                <a:spcPts val="0"/>
              </a:spcBef>
              <a:spcAft>
                <a:spcPts val="0"/>
              </a:spcAft>
              <a:buFont typeface="Arial" panose="020B0604020202020204" pitchFamily="34" charset="0"/>
              <a:buChar char="•"/>
            </a:pPr>
            <a:r>
              <a:rPr lang="en-US" sz="1800" b="1" i="1" dirty="0">
                <a:solidFill>
                  <a:srgbClr val="000000"/>
                </a:solidFill>
                <a:latin typeface="Calibri" panose="020F0502020204030204" pitchFamily="34" charset="0"/>
              </a:rPr>
              <a:t>SUMMARIZATION</a:t>
            </a:r>
          </a:p>
          <a:p>
            <a:pPr algn="l" rtl="0" fontAlgn="base">
              <a:spcBef>
                <a:spcPts val="0"/>
              </a:spcBef>
              <a:spcAft>
                <a:spcPts val="0"/>
              </a:spcAft>
              <a:buFont typeface="Arial" panose="020B0604020202020204" pitchFamily="34" charset="0"/>
              <a:buChar char="•"/>
            </a:pPr>
            <a:r>
              <a:rPr lang="en-US" sz="1800" b="1" i="1" dirty="0">
                <a:solidFill>
                  <a:srgbClr val="000000"/>
                </a:solidFill>
                <a:effectLst/>
                <a:latin typeface="Calibri" panose="020F0502020204030204" pitchFamily="34" charset="0"/>
              </a:rPr>
              <a:t>FLASK APP</a:t>
            </a:r>
            <a:endParaRPr lang="en-US" sz="1800" b="1" i="1" dirty="0">
              <a:solidFill>
                <a:srgbClr val="000000"/>
              </a:solidFill>
              <a:effectLst/>
              <a:latin typeface="Montserrat"/>
            </a:endParaRPr>
          </a:p>
          <a:p>
            <a:pPr algn="l" rtl="0" fontAlgn="base">
              <a:spcBef>
                <a:spcPts val="0"/>
              </a:spcBef>
              <a:spcAft>
                <a:spcPts val="0"/>
              </a:spcAft>
              <a:buFont typeface="Arial" panose="020B0604020202020204" pitchFamily="34" charset="0"/>
              <a:buChar char="•"/>
            </a:pPr>
            <a:r>
              <a:rPr lang="en-US" sz="1800" b="1" i="1" dirty="0">
                <a:solidFill>
                  <a:srgbClr val="000000"/>
                </a:solidFill>
                <a:effectLst/>
                <a:latin typeface="Calibri" panose="020F0502020204030204" pitchFamily="34" charset="0"/>
              </a:rPr>
              <a:t>How APIs work</a:t>
            </a:r>
            <a:endParaRPr lang="en-US" sz="1800" b="1" i="1" dirty="0">
              <a:solidFill>
                <a:srgbClr val="000000"/>
              </a:solidFill>
              <a:effectLst/>
              <a:latin typeface="Montserrat"/>
            </a:endParaRPr>
          </a:p>
          <a:p>
            <a:pPr algn="l" rtl="0" fontAlgn="base">
              <a:spcBef>
                <a:spcPts val="0"/>
              </a:spcBef>
              <a:spcAft>
                <a:spcPts val="0"/>
              </a:spcAft>
              <a:buFont typeface="Arial" panose="020B0604020202020204" pitchFamily="34" charset="0"/>
              <a:buChar char="•"/>
            </a:pPr>
            <a:r>
              <a:rPr lang="en-US" sz="1800" b="1" i="1" dirty="0">
                <a:solidFill>
                  <a:srgbClr val="000000"/>
                </a:solidFill>
                <a:latin typeface="Calibri" panose="020F0502020204030204" pitchFamily="34" charset="0"/>
              </a:rPr>
              <a:t>BUILDING WEB APPLICATIONS</a:t>
            </a:r>
            <a:endParaRPr lang="en-US" sz="1800" b="1" i="1" dirty="0">
              <a:solidFill>
                <a:srgbClr val="000000"/>
              </a:solidFill>
              <a:effectLst/>
              <a:latin typeface="Montserrat"/>
            </a:endParaRPr>
          </a:p>
          <a:p>
            <a:pPr algn="just" rtl="0" fontAlgn="base">
              <a:spcBef>
                <a:spcPts val="0"/>
              </a:spcBef>
              <a:spcAft>
                <a:spcPts val="0"/>
              </a:spcAft>
              <a:buFont typeface="Arial" panose="020B0604020202020204" pitchFamily="34" charset="0"/>
              <a:buChar char="•"/>
            </a:pPr>
            <a:r>
              <a:rPr lang="en-US" sz="1800" b="1" i="1" dirty="0">
                <a:solidFill>
                  <a:srgbClr val="000000"/>
                </a:solidFill>
                <a:latin typeface="Calibri" panose="020F0502020204030204" pitchFamily="34" charset="0"/>
              </a:rPr>
              <a:t>INPUT/OUTPUT</a:t>
            </a:r>
          </a:p>
          <a:p>
            <a:pPr algn="just" rtl="0" fontAlgn="base">
              <a:spcBef>
                <a:spcPts val="0"/>
              </a:spcBef>
              <a:spcAft>
                <a:spcPts val="0"/>
              </a:spcAft>
              <a:buFont typeface="Arial" panose="020B0604020202020204" pitchFamily="34" charset="0"/>
              <a:buChar char="•"/>
            </a:pPr>
            <a:endParaRPr lang="en-US" sz="1800" b="1" i="1" dirty="0">
              <a:solidFill>
                <a:srgbClr val="000000"/>
              </a:solidFill>
              <a:effectLst/>
              <a:latin typeface="Montserrat"/>
            </a:endParaRPr>
          </a:p>
        </p:txBody>
      </p:sp>
      <p:pic>
        <p:nvPicPr>
          <p:cNvPr id="5" name="Picture 4">
            <a:extLst>
              <a:ext uri="{FF2B5EF4-FFF2-40B4-BE49-F238E27FC236}">
                <a16:creationId xmlns:a16="http://schemas.microsoft.com/office/drawing/2014/main" id="{68075984-226F-4C7B-8327-4742A8EC6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479" y="2641601"/>
            <a:ext cx="3978481" cy="2639688"/>
          </a:xfrm>
          <a:prstGeom prst="rect">
            <a:avLst/>
          </a:prstGeom>
        </p:spPr>
      </p:pic>
    </p:spTree>
    <p:extLst>
      <p:ext uri="{BB962C8B-B14F-4D97-AF65-F5344CB8AC3E}">
        <p14:creationId xmlns:p14="http://schemas.microsoft.com/office/powerpoint/2010/main" val="12118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EC3C-F02C-4FB0-99A6-6E3E8D4C967A}"/>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SUMMARIZATION</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1BD3313-8897-4379-8E93-708FAE964DF4}"/>
              </a:ext>
            </a:extLst>
          </p:cNvPr>
          <p:cNvSpPr>
            <a:spLocks noGrp="1"/>
          </p:cNvSpPr>
          <p:nvPr>
            <p:ph idx="1"/>
          </p:nvPr>
        </p:nvSpPr>
        <p:spPr/>
        <p:txBody>
          <a:bodyPr>
            <a:normAutofit fontScale="70000" lnSpcReduction="20000"/>
          </a:bodyPr>
          <a:lstStyle/>
          <a:p>
            <a:pPr algn="l"/>
            <a:r>
              <a:rPr lang="en-US" b="0" i="0" dirty="0">
                <a:solidFill>
                  <a:srgbClr val="292929"/>
                </a:solidFill>
                <a:effectLst/>
                <a:latin typeface="charter"/>
              </a:rPr>
              <a:t>With such a big amount of data circulating in the digital space, there is need to develop machine learning algorithms that can automatically shorten longer texts and deliver accurate summaries that can fluently pass the intended messages.</a:t>
            </a:r>
          </a:p>
          <a:p>
            <a:pPr algn="l"/>
            <a:r>
              <a:rPr lang="en-US" b="0" i="0" dirty="0">
                <a:solidFill>
                  <a:srgbClr val="292929"/>
                </a:solidFill>
                <a:effectLst/>
                <a:latin typeface="charter"/>
              </a:rPr>
              <a:t>Furthermore, applying text summarization reduces reading time, accelerates the process of researching for information, and increases the amount of information that can fit in an area.</a:t>
            </a:r>
          </a:p>
          <a:p>
            <a:pPr algn="l"/>
            <a:r>
              <a:rPr lang="en-US" b="0" i="0" dirty="0">
                <a:solidFill>
                  <a:srgbClr val="292929"/>
                </a:solidFill>
                <a:effectLst/>
                <a:latin typeface="charter"/>
              </a:rPr>
              <a:t>There are important applications for text summarization in various NLP related tasks such as text classification, question answering, legal texts summarization, news summarization, and headline generation. Moreover, the generation of summaries can be integrated into these systems as an intermediate stage which helps to reduce the length of the document.</a:t>
            </a:r>
          </a:p>
          <a:p>
            <a:pPr algn="l"/>
            <a:r>
              <a:rPr lang="en-US" b="0" i="0" dirty="0">
                <a:solidFill>
                  <a:srgbClr val="292929"/>
                </a:solidFill>
                <a:effectLst/>
                <a:latin typeface="charter"/>
              </a:rPr>
              <a:t>In the big data era, there has been an explosion in the amount of text data from a variety of sources. This volume of text is an inestimable source of information and knowledge which needs to be effectively summarized to be useful. This increasing availability of documents has demanded exhaustive research in the NLP area for automatic text summarization.</a:t>
            </a:r>
          </a:p>
          <a:p>
            <a:endParaRPr lang="en-IN" dirty="0"/>
          </a:p>
        </p:txBody>
      </p:sp>
    </p:spTree>
    <p:extLst>
      <p:ext uri="{BB962C8B-B14F-4D97-AF65-F5344CB8AC3E}">
        <p14:creationId xmlns:p14="http://schemas.microsoft.com/office/powerpoint/2010/main" val="142469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4A09-5E42-481A-B87A-1A81A9AFE58D}"/>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TYPES OF SUMMARIZATION</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525C66-2EDF-4372-9DF7-0A7C5193CD25}"/>
              </a:ext>
            </a:extLst>
          </p:cNvPr>
          <p:cNvSpPr>
            <a:spLocks noGrp="1"/>
          </p:cNvSpPr>
          <p:nvPr>
            <p:ph idx="1"/>
          </p:nvPr>
        </p:nvSpPr>
        <p:spPr/>
        <p:txBody>
          <a:bodyPr>
            <a:normAutofit fontScale="62500" lnSpcReduction="20000"/>
          </a:bodyPr>
          <a:lstStyle/>
          <a:p>
            <a:pPr algn="l"/>
            <a:r>
              <a:rPr lang="en-US" b="0" i="0" dirty="0">
                <a:solidFill>
                  <a:srgbClr val="292929"/>
                </a:solidFill>
                <a:effectLst/>
                <a:latin typeface="charter"/>
              </a:rPr>
              <a:t>There are two main types of how to summarize text in NLP:</a:t>
            </a:r>
          </a:p>
          <a:p>
            <a:pPr algn="l">
              <a:buFont typeface="Arial" panose="020B0604020202020204" pitchFamily="34" charset="0"/>
              <a:buChar char="•"/>
            </a:pPr>
            <a:r>
              <a:rPr lang="en-US" b="1" i="0" dirty="0">
                <a:solidFill>
                  <a:srgbClr val="292929"/>
                </a:solidFill>
                <a:effectLst/>
                <a:latin typeface="charter"/>
              </a:rPr>
              <a:t>Abstraction-based summarization</a:t>
            </a:r>
            <a:endParaRPr lang="en-US" b="0" i="0" dirty="0">
              <a:solidFill>
                <a:srgbClr val="292929"/>
              </a:solidFill>
              <a:effectLst/>
              <a:latin typeface="charter"/>
            </a:endParaRPr>
          </a:p>
          <a:p>
            <a:pPr algn="l"/>
            <a:r>
              <a:rPr lang="en-US" b="0" i="0" dirty="0">
                <a:solidFill>
                  <a:srgbClr val="292929"/>
                </a:solidFill>
                <a:effectLst/>
                <a:latin typeface="charter"/>
              </a:rPr>
              <a:t>The abstraction technique entails paraphrasing and shortening parts of the source document. When abstraction is applied for text summarization in deep learning problems, it can overcome the grammar inconsistencies of the extractive method.</a:t>
            </a:r>
          </a:p>
          <a:p>
            <a:pPr algn="l"/>
            <a:r>
              <a:rPr lang="en-US" b="0" i="0" dirty="0">
                <a:solidFill>
                  <a:srgbClr val="292929"/>
                </a:solidFill>
                <a:effectLst/>
                <a:latin typeface="charter"/>
              </a:rPr>
              <a:t>The abstractive text summarization algorithms create new phrases and sentences that relay the most useful information from the original text — just like humans do.</a:t>
            </a:r>
          </a:p>
          <a:p>
            <a:pPr algn="l"/>
            <a:r>
              <a:rPr lang="en-US" b="0" i="0" dirty="0">
                <a:solidFill>
                  <a:srgbClr val="292929"/>
                </a:solidFill>
                <a:effectLst/>
                <a:latin typeface="charter"/>
              </a:rPr>
              <a:t>Therefore, abstraction performs better than extraction. However, the text summarization algorithms required to do abstraction are more difficult to develop; that’s why the use of extraction is still popular.</a:t>
            </a:r>
          </a:p>
          <a:p>
            <a:pPr algn="l">
              <a:buFont typeface="Arial" panose="020B0604020202020204" pitchFamily="34" charset="0"/>
              <a:buChar char="•"/>
            </a:pPr>
            <a:r>
              <a:rPr lang="en-US" b="1" i="0" dirty="0">
                <a:solidFill>
                  <a:srgbClr val="292929"/>
                </a:solidFill>
                <a:effectLst/>
                <a:latin typeface="charter"/>
              </a:rPr>
              <a:t>Extraction-based summarization</a:t>
            </a:r>
            <a:endParaRPr lang="en-US" b="0" i="0" dirty="0">
              <a:solidFill>
                <a:srgbClr val="292929"/>
              </a:solidFill>
              <a:effectLst/>
              <a:latin typeface="charter"/>
            </a:endParaRPr>
          </a:p>
          <a:p>
            <a:pPr algn="l"/>
            <a:r>
              <a:rPr lang="en-US" b="0" i="0" dirty="0">
                <a:solidFill>
                  <a:srgbClr val="292929"/>
                </a:solidFill>
                <a:effectLst/>
                <a:latin typeface="charter"/>
              </a:rPr>
              <a:t>The extractive text summarization technique involves pulling key phrases from the source document and combining them to make a summary. The extraction is made according to the defined metric without making any changes to the texts.</a:t>
            </a:r>
          </a:p>
        </p:txBody>
      </p:sp>
    </p:spTree>
    <p:extLst>
      <p:ext uri="{BB962C8B-B14F-4D97-AF65-F5344CB8AC3E}">
        <p14:creationId xmlns:p14="http://schemas.microsoft.com/office/powerpoint/2010/main" val="286986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BF0C98-9E68-47C5-9F87-861DAB05308F}"/>
              </a:ext>
            </a:extLst>
          </p:cNvPr>
          <p:cNvSpPr>
            <a:spLocks noGrp="1"/>
          </p:cNvSpPr>
          <p:nvPr>
            <p:ph type="title"/>
          </p:nvPr>
        </p:nvSpPr>
        <p:spPr>
          <a:xfrm>
            <a:off x="1295402" y="642728"/>
            <a:ext cx="9601196" cy="1135272"/>
          </a:xfrm>
        </p:spPr>
        <p:txBody>
          <a:bodyPr/>
          <a:lstStyle/>
          <a:p>
            <a:r>
              <a:rPr lang="en-US" b="1" i="1" u="sng" dirty="0">
                <a:solidFill>
                  <a:schemeClr val="tx1"/>
                </a:solidFill>
                <a:effectLst>
                  <a:outerShdw blurRad="38100" dist="38100" dir="2700000" algn="tl">
                    <a:srgbClr val="000000">
                      <a:alpha val="43137"/>
                    </a:srgbClr>
                  </a:outerShdw>
                </a:effectLst>
                <a:latin typeface="Open Sans" panose="020B0606030504020204" pitchFamily="34" charset="0"/>
              </a:rPr>
              <a:t>FLASK</a:t>
            </a:r>
            <a:endParaRPr lang="en-IN" i="1" u="sng" dirty="0">
              <a:solidFill>
                <a:schemeClr val="tx1"/>
              </a:solidFill>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741388A8-D63B-4820-A08C-1C26E59CA31D}"/>
              </a:ext>
            </a:extLst>
          </p:cNvPr>
          <p:cNvSpPr>
            <a:spLocks noGrp="1"/>
          </p:cNvSpPr>
          <p:nvPr>
            <p:ph idx="1"/>
          </p:nvPr>
        </p:nvSpPr>
        <p:spPr/>
        <p:txBody>
          <a:bodyPr/>
          <a:lstStyle/>
          <a:p>
            <a:r>
              <a:rPr lang="en-US" dirty="0"/>
              <a:t> </a:t>
            </a:r>
            <a:endParaRPr lang="en-IN" dirty="0"/>
          </a:p>
        </p:txBody>
      </p:sp>
      <p:pic>
        <p:nvPicPr>
          <p:cNvPr id="16" name="Picture 15">
            <a:extLst>
              <a:ext uri="{FF2B5EF4-FFF2-40B4-BE49-F238E27FC236}">
                <a16:creationId xmlns:a16="http://schemas.microsoft.com/office/drawing/2014/main" id="{C39010CD-C98B-44E4-BE72-43AC7DF03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4" y="2040466"/>
            <a:ext cx="8470902" cy="3929274"/>
          </a:xfrm>
          <a:prstGeom prst="rect">
            <a:avLst/>
          </a:prstGeom>
        </p:spPr>
      </p:pic>
    </p:spTree>
    <p:extLst>
      <p:ext uri="{BB962C8B-B14F-4D97-AF65-F5344CB8AC3E}">
        <p14:creationId xmlns:p14="http://schemas.microsoft.com/office/powerpoint/2010/main" val="272937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FD5-B023-4E22-84AD-83A93C71A6D6}"/>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FLASK CODE</a:t>
            </a:r>
            <a:endParaRPr lang="en-IN" b="1" i="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40CDBAA4-8B5E-4C01-88A0-9D881F8AD5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142676" y="2557463"/>
            <a:ext cx="5906648" cy="3317875"/>
          </a:xfrm>
        </p:spPr>
      </p:pic>
    </p:spTree>
    <p:extLst>
      <p:ext uri="{BB962C8B-B14F-4D97-AF65-F5344CB8AC3E}">
        <p14:creationId xmlns:p14="http://schemas.microsoft.com/office/powerpoint/2010/main" val="35652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2D74-D402-4D2F-90B8-D798FB3FB6A7}"/>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INPUT/OUTPUT</a:t>
            </a:r>
            <a:endParaRPr lang="en-IN" b="1" i="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554C579D-8BBD-41D4-8F4B-85FECDB776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2350" y="2614273"/>
            <a:ext cx="4718050" cy="2650217"/>
          </a:xfrm>
        </p:spPr>
      </p:pic>
      <p:pic>
        <p:nvPicPr>
          <p:cNvPr id="8" name="Content Placeholder 7">
            <a:extLst>
              <a:ext uri="{FF2B5EF4-FFF2-40B4-BE49-F238E27FC236}">
                <a16:creationId xmlns:a16="http://schemas.microsoft.com/office/drawing/2014/main" id="{69C23B56-A188-452D-A8D3-965B2EC0D2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8548" y="2614273"/>
            <a:ext cx="4718050" cy="2650217"/>
          </a:xfrm>
        </p:spPr>
      </p:pic>
    </p:spTree>
    <p:extLst>
      <p:ext uri="{BB962C8B-B14F-4D97-AF65-F5344CB8AC3E}">
        <p14:creationId xmlns:p14="http://schemas.microsoft.com/office/powerpoint/2010/main" val="294526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B20B-5B58-4D8E-9875-B9C3519A3E48}"/>
              </a:ext>
            </a:extLst>
          </p:cNvPr>
          <p:cNvSpPr>
            <a:spLocks noGrp="1"/>
          </p:cNvSpPr>
          <p:nvPr>
            <p:ph type="title"/>
          </p:nvPr>
        </p:nvSpPr>
        <p:spPr>
          <a:xfrm>
            <a:off x="1295401" y="982132"/>
            <a:ext cx="9601196" cy="1303867"/>
          </a:xfrm>
        </p:spPr>
        <p:txBody>
          <a:bodyPr>
            <a:normAutofit fontScale="90000"/>
          </a:bodyPr>
          <a:lstStyle/>
          <a:p>
            <a:r>
              <a:rPr lang="en-US" b="1" i="1" u="sng" dirty="0">
                <a:effectLst>
                  <a:outerShdw blurRad="38100" dist="38100" dir="2700000" algn="tl">
                    <a:srgbClr val="000000">
                      <a:alpha val="43137"/>
                    </a:srgbClr>
                  </a:outerShdw>
                </a:effectLst>
              </a:rPr>
              <a:t>ADVANTAGES AND DISADVANTAGES</a:t>
            </a:r>
            <a:endParaRPr lang="en-IN" b="1" i="1" u="sng" dirty="0">
              <a:effectLst>
                <a:outerShdw blurRad="38100" dist="38100" dir="2700000" algn="tl">
                  <a:srgbClr val="000000">
                    <a:alpha val="43137"/>
                  </a:srgbClr>
                </a:outerShdw>
              </a:effectLst>
            </a:endParaRPr>
          </a:p>
        </p:txBody>
      </p:sp>
      <p:sp>
        <p:nvSpPr>
          <p:cNvPr id="11" name="Content Placeholder 10">
            <a:extLst>
              <a:ext uri="{FF2B5EF4-FFF2-40B4-BE49-F238E27FC236}">
                <a16:creationId xmlns:a16="http://schemas.microsoft.com/office/drawing/2014/main" id="{5FE67300-C638-46B0-A54E-1A193E9B578D}"/>
              </a:ext>
            </a:extLst>
          </p:cNvPr>
          <p:cNvSpPr>
            <a:spLocks noGrp="1"/>
          </p:cNvSpPr>
          <p:nvPr>
            <p:ph idx="1"/>
          </p:nvPr>
        </p:nvSpPr>
        <p:spPr>
          <a:xfrm>
            <a:off x="1295401" y="2556932"/>
            <a:ext cx="9601196" cy="3318936"/>
          </a:xfrm>
        </p:spPr>
        <p:txBody>
          <a:bodyPr>
            <a:normAutofit fontScale="62500" lnSpcReduction="20000"/>
          </a:bodyPr>
          <a:lstStyle/>
          <a:p>
            <a:r>
              <a:rPr lang="en-US" b="1" i="1" u="sng" dirty="0"/>
              <a:t>Advantages</a:t>
            </a:r>
          </a:p>
          <a:p>
            <a:r>
              <a:rPr lang="en-US" dirty="0"/>
              <a:t> Can be an aid to identify</a:t>
            </a:r>
          </a:p>
          <a:p>
            <a:r>
              <a:rPr lang="en-US" dirty="0"/>
              <a:t>Troublesome questions</a:t>
            </a:r>
          </a:p>
          <a:p>
            <a:r>
              <a:rPr lang="en-US" dirty="0"/>
              <a:t>Difficult concepts</a:t>
            </a:r>
          </a:p>
          <a:p>
            <a:r>
              <a:rPr lang="en-IN" dirty="0"/>
              <a:t>Respondent reactions to new data collection techniques</a:t>
            </a:r>
          </a:p>
          <a:p>
            <a:r>
              <a:rPr lang="en-US" b="1" i="1" u="sng" dirty="0"/>
              <a:t>Disadvantages</a:t>
            </a:r>
          </a:p>
          <a:p>
            <a:r>
              <a:rPr lang="en-US" dirty="0"/>
              <a:t> Yet, many problems can go by unnoticed </a:t>
            </a:r>
          </a:p>
          <a:p>
            <a:r>
              <a:rPr lang="en-US" dirty="0"/>
              <a:t> Respondents may Misunderstand questions</a:t>
            </a:r>
          </a:p>
          <a:p>
            <a:r>
              <a:rPr lang="en-US" dirty="0"/>
              <a:t>Use inappropriate judgment strategies</a:t>
            </a:r>
          </a:p>
          <a:p>
            <a:r>
              <a:rPr lang="en-US" dirty="0"/>
              <a:t>Provide socially desirable answers</a:t>
            </a:r>
            <a:endParaRPr lang="en-US" b="1" i="1" u="sng" dirty="0"/>
          </a:p>
        </p:txBody>
      </p:sp>
      <p:pic>
        <p:nvPicPr>
          <p:cNvPr id="14" name="Picture 13">
            <a:extLst>
              <a:ext uri="{FF2B5EF4-FFF2-40B4-BE49-F238E27FC236}">
                <a16:creationId xmlns:a16="http://schemas.microsoft.com/office/drawing/2014/main" id="{8E31671B-0C33-4E18-BCE8-B0C90C30B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287" y="2653351"/>
            <a:ext cx="3255822" cy="3126098"/>
          </a:xfrm>
          <a:prstGeom prst="rect">
            <a:avLst/>
          </a:prstGeom>
        </p:spPr>
      </p:pic>
    </p:spTree>
    <p:extLst>
      <p:ext uri="{BB962C8B-B14F-4D97-AF65-F5344CB8AC3E}">
        <p14:creationId xmlns:p14="http://schemas.microsoft.com/office/powerpoint/2010/main" val="2949518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340</TotalTime>
  <Words>504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charter</vt:lpstr>
      <vt:lpstr>Garamond</vt:lpstr>
      <vt:lpstr>Montserrat</vt:lpstr>
      <vt:lpstr>Open Sans</vt:lpstr>
      <vt:lpstr>Organic</vt:lpstr>
      <vt:lpstr>SUMMARIZE AN ARTICLE USING ADAPTIVE TEXT SUMMARIZATION API WITH IBM CLOUD</vt:lpstr>
      <vt:lpstr>TEAM MEMBERS</vt:lpstr>
      <vt:lpstr>OBJECTIVE</vt:lpstr>
      <vt:lpstr>SUMMARIZATION</vt:lpstr>
      <vt:lpstr>TYPES OF SUMMARIZATION</vt:lpstr>
      <vt:lpstr>FLASK</vt:lpstr>
      <vt:lpstr>FLASK CODE</vt:lpstr>
      <vt:lpstr>INPUT/OUTPUT</vt:lpstr>
      <vt:lpstr>ADVANTAGES AND DISADVANTAGES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SUMMARIZE AN ARTICLE USING ADAPTIVE TEXT SUMMARIZATION API WITH IBM CLOUD</dc:title>
  <dc:creator>chaitu kc</dc:creator>
  <cp:lastModifiedBy>chaitu kc</cp:lastModifiedBy>
  <cp:revision>18</cp:revision>
  <dcterms:created xsi:type="dcterms:W3CDTF">2021-06-07T07:55:21Z</dcterms:created>
  <dcterms:modified xsi:type="dcterms:W3CDTF">2021-06-08T14:19:35Z</dcterms:modified>
</cp:coreProperties>
</file>