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1" r:id="rId13"/>
    <p:sldId id="272"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0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3DD40-D11F-4599-AF20-CA0500746B8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47882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3DD40-D11F-4599-AF20-CA0500746B8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63221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3DD40-D11F-4599-AF20-CA0500746B8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90761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3DD40-D11F-4599-AF20-CA0500746B83}"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85587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3DD40-D11F-4599-AF20-CA0500746B8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61296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9F3DD40-D11F-4599-AF20-CA0500746B83}" type="datetimeFigureOut">
              <a:rPr lang="en-IN" smtClean="0"/>
              <a:t>08-06-2021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85407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9F3DD40-D11F-4599-AF20-CA0500746B83}"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AAB44-01D9-442D-8DD4-00EBF217642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4340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3DD40-D11F-4599-AF20-CA0500746B83}"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132587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3DD40-D11F-4599-AF20-CA0500746B83}"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3065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9F3DD40-D11F-4599-AF20-CA0500746B83}" type="datetimeFigureOut">
              <a:rPr lang="en-IN" smtClean="0"/>
              <a:t>08-06-2021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213048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9F3DD40-D11F-4599-AF20-CA0500746B83}" type="datetimeFigureOut">
              <a:rPr lang="en-IN" smtClean="0"/>
              <a:t>08-06-2021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B44AAB44-01D9-442D-8DD4-00EBF2176423}" type="slidenum">
              <a:rPr lang="en-IN" smtClean="0"/>
              <a:t>‹#›</a:t>
            </a:fld>
            <a:endParaRPr lang="en-IN"/>
          </a:p>
        </p:txBody>
      </p:sp>
    </p:spTree>
    <p:extLst>
      <p:ext uri="{BB962C8B-B14F-4D97-AF65-F5344CB8AC3E}">
        <p14:creationId xmlns:p14="http://schemas.microsoft.com/office/powerpoint/2010/main" val="19497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9F3DD40-D11F-4599-AF20-CA0500746B83}" type="datetimeFigureOut">
              <a:rPr lang="en-IN" smtClean="0"/>
              <a:t>08-06-2021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44AAB44-01D9-442D-8DD4-00EBF2176423}" type="slidenum">
              <a:rPr lang="en-IN" smtClean="0"/>
              <a:t>‹#›</a:t>
            </a:fld>
            <a:endParaRPr lang="en-IN"/>
          </a:p>
        </p:txBody>
      </p:sp>
    </p:spTree>
    <p:extLst>
      <p:ext uri="{BB962C8B-B14F-4D97-AF65-F5344CB8AC3E}">
        <p14:creationId xmlns:p14="http://schemas.microsoft.com/office/powerpoint/2010/main" val="24674152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roboflow.com/exif-auto-orientation/" TargetMode="External"/><Relationship Id="rId2" Type="http://schemas.openxmlformats.org/officeDocument/2006/relationships/hyperlink" Target="https://blog.roboflow.com/you-might-be-resizing-your-images-incorrectly/" TargetMode="External"/><Relationship Id="rId1" Type="http://schemas.openxmlformats.org/officeDocument/2006/relationships/slideLayout" Target="../slideLayouts/slideLayout2.xml"/><Relationship Id="rId4" Type="http://schemas.openxmlformats.org/officeDocument/2006/relationships/hyperlink" Target="https://blog.roboflow.com/when-to-use-contrast-as-a-preprocessing-ste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583-A336-405D-8CF1-34EB7BB6535B}"/>
              </a:ext>
            </a:extLst>
          </p:cNvPr>
          <p:cNvSpPr>
            <a:spLocks noGrp="1"/>
          </p:cNvSpPr>
          <p:nvPr>
            <p:ph type="ctrTitle"/>
          </p:nvPr>
        </p:nvSpPr>
        <p:spPr>
          <a:xfrm>
            <a:off x="1419225" y="672244"/>
            <a:ext cx="8991600" cy="1645920"/>
          </a:xfrm>
        </p:spPr>
        <p:txBody>
          <a:bodyPr>
            <a:normAutofit fontScale="90000"/>
          </a:bodyPr>
          <a:lstStyle/>
          <a:p>
            <a:r>
              <a:rPr lang="en-US" b="1" i="0" dirty="0">
                <a:solidFill>
                  <a:schemeClr val="tx2">
                    <a:lumMod val="10000"/>
                  </a:schemeClr>
                </a:solidFill>
                <a:effectLst/>
                <a:latin typeface="Courier New" panose="02070309020205020404" pitchFamily="49" charset="0"/>
                <a:cs typeface="Courier New" panose="02070309020205020404" pitchFamily="49" charset="0"/>
              </a:rPr>
              <a:t>Implement Deep Learning Techniques To Detect Malaria Using IBM Cloud</a:t>
            </a:r>
            <a:endParaRPr lang="en-IN" dirty="0">
              <a:solidFill>
                <a:schemeClr val="tx2">
                  <a:lumMod val="10000"/>
                </a:schemeClr>
              </a:solidFill>
              <a:latin typeface="Courier New" panose="02070309020205020404" pitchFamily="49" charset="0"/>
              <a:cs typeface="Courier New" panose="02070309020205020404" pitchFamily="49" charset="0"/>
            </a:endParaRPr>
          </a:p>
        </p:txBody>
      </p:sp>
      <p:pic>
        <p:nvPicPr>
          <p:cNvPr id="2052" name="Picture 4">
            <a:extLst>
              <a:ext uri="{FF2B5EF4-FFF2-40B4-BE49-F238E27FC236}">
                <a16:creationId xmlns:a16="http://schemas.microsoft.com/office/drawing/2014/main" id="{9B714AE7-0B6B-4A3B-BC13-95AC83AD9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97" y="2753899"/>
            <a:ext cx="6238875" cy="3571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0C39F7B-128B-4E0C-BFCB-116DE1A72B85}"/>
              </a:ext>
            </a:extLst>
          </p:cNvPr>
          <p:cNvSpPr/>
          <p:nvPr/>
        </p:nvSpPr>
        <p:spPr>
          <a:xfrm>
            <a:off x="7548880" y="3281680"/>
            <a:ext cx="3881120" cy="2783840"/>
          </a:xfrm>
          <a:prstGeom prst="rect">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TEAM –</a:t>
            </a:r>
          </a:p>
          <a:p>
            <a:pPr algn="ctr"/>
            <a:r>
              <a:rPr lang="en-IN" dirty="0"/>
              <a:t>CHINMAI KANALA-19R11A05F4</a:t>
            </a:r>
          </a:p>
          <a:p>
            <a:pPr algn="ctr"/>
            <a:r>
              <a:rPr lang="en-IN" dirty="0"/>
              <a:t>DASARI MANNA- 19R11A05F7</a:t>
            </a:r>
          </a:p>
          <a:p>
            <a:pPr algn="ctr"/>
            <a:r>
              <a:rPr lang="en-IN" dirty="0"/>
              <a:t>G MAITHREYI- 19R11A05F9</a:t>
            </a:r>
          </a:p>
          <a:p>
            <a:pPr algn="ctr"/>
            <a:r>
              <a:rPr lang="en-IN" dirty="0"/>
              <a:t>EVA KARRA- 20R15A0517</a:t>
            </a:r>
          </a:p>
        </p:txBody>
      </p:sp>
    </p:spTree>
    <p:extLst>
      <p:ext uri="{BB962C8B-B14F-4D97-AF65-F5344CB8AC3E}">
        <p14:creationId xmlns:p14="http://schemas.microsoft.com/office/powerpoint/2010/main" val="30017529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DC413AB3-EA2E-40F3-8DBF-2E647A37EE92}"/>
              </a:ext>
            </a:extLst>
          </p:cNvPr>
          <p:cNvSpPr/>
          <p:nvPr/>
        </p:nvSpPr>
        <p:spPr>
          <a:xfrm>
            <a:off x="814388" y="733425"/>
            <a:ext cx="2581274" cy="771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ourier New" panose="02070309020205020404" pitchFamily="49" charset="0"/>
                <a:cs typeface="Courier New" panose="02070309020205020404" pitchFamily="49" charset="0"/>
              </a:rPr>
              <a:t>INFECTED</a:t>
            </a:r>
          </a:p>
        </p:txBody>
      </p:sp>
      <p:sp>
        <p:nvSpPr>
          <p:cNvPr id="9" name="Flowchart: Process 8">
            <a:extLst>
              <a:ext uri="{FF2B5EF4-FFF2-40B4-BE49-F238E27FC236}">
                <a16:creationId xmlns:a16="http://schemas.microsoft.com/office/drawing/2014/main" id="{D69FB79A-46A0-4D21-AB43-6CB383BD01D5}"/>
              </a:ext>
            </a:extLst>
          </p:cNvPr>
          <p:cNvSpPr/>
          <p:nvPr/>
        </p:nvSpPr>
        <p:spPr>
          <a:xfrm>
            <a:off x="814388" y="4643054"/>
            <a:ext cx="2581274" cy="771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ourier New" panose="02070309020205020404" pitchFamily="49" charset="0"/>
                <a:cs typeface="Courier New" panose="02070309020205020404" pitchFamily="49" charset="0"/>
              </a:rPr>
              <a:t>UNINFECTED</a:t>
            </a:r>
          </a:p>
        </p:txBody>
      </p:sp>
      <p:cxnSp>
        <p:nvCxnSpPr>
          <p:cNvPr id="11" name="Straight Arrow Connector 10">
            <a:extLst>
              <a:ext uri="{FF2B5EF4-FFF2-40B4-BE49-F238E27FC236}">
                <a16:creationId xmlns:a16="http://schemas.microsoft.com/office/drawing/2014/main" id="{91E94EB8-DAF9-4151-AC94-698B6A15E940}"/>
              </a:ext>
            </a:extLst>
          </p:cNvPr>
          <p:cNvCxnSpPr/>
          <p:nvPr/>
        </p:nvCxnSpPr>
        <p:spPr>
          <a:xfrm>
            <a:off x="3395662" y="1128711"/>
            <a:ext cx="1362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76F131C-6633-4C5E-A753-7BA782C52F94}"/>
              </a:ext>
            </a:extLst>
          </p:cNvPr>
          <p:cNvCxnSpPr/>
          <p:nvPr/>
        </p:nvCxnSpPr>
        <p:spPr>
          <a:xfrm>
            <a:off x="3395662" y="5028816"/>
            <a:ext cx="1428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98" name="Picture 2">
            <a:extLst>
              <a:ext uri="{FF2B5EF4-FFF2-40B4-BE49-F238E27FC236}">
                <a16:creationId xmlns:a16="http://schemas.microsoft.com/office/drawing/2014/main" id="{740B0458-6F85-497C-9167-D8E6EDEB6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412" y="19050"/>
            <a:ext cx="7067550" cy="26806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E65752E-2AD0-4B83-8B99-75D1F1390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2" y="3671504"/>
            <a:ext cx="70675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813409"/>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5F91-114E-4B04-AAA7-FB5D8E21AE9E}"/>
              </a:ext>
            </a:extLst>
          </p:cNvPr>
          <p:cNvSpPr>
            <a:spLocks noGrp="1"/>
          </p:cNvSpPr>
          <p:nvPr>
            <p:ph type="title"/>
          </p:nvPr>
        </p:nvSpPr>
        <p:spPr>
          <a:xfrm>
            <a:off x="2164461" y="250317"/>
            <a:ext cx="7729728" cy="1188720"/>
          </a:xfrm>
        </p:spPr>
        <p:txBody>
          <a:bodyPr/>
          <a:lstStyle/>
          <a:p>
            <a:r>
              <a:rPr lang="en-IN" b="1" dirty="0">
                <a:latin typeface="Courier New" panose="02070309020205020404" pitchFamily="49" charset="0"/>
                <a:cs typeface="Courier New" panose="02070309020205020404" pitchFamily="49" charset="0"/>
              </a:rPr>
              <a:t>IMAGE PREPROCESSING</a:t>
            </a:r>
          </a:p>
        </p:txBody>
      </p:sp>
      <p:sp>
        <p:nvSpPr>
          <p:cNvPr id="3" name="Content Placeholder 2">
            <a:extLst>
              <a:ext uri="{FF2B5EF4-FFF2-40B4-BE49-F238E27FC236}">
                <a16:creationId xmlns:a16="http://schemas.microsoft.com/office/drawing/2014/main" id="{1C374C45-CE2A-4F8F-B679-F802CB4673F2}"/>
              </a:ext>
            </a:extLst>
          </p:cNvPr>
          <p:cNvSpPr>
            <a:spLocks noGrp="1"/>
          </p:cNvSpPr>
          <p:nvPr>
            <p:ph idx="1"/>
          </p:nvPr>
        </p:nvSpPr>
        <p:spPr>
          <a:xfrm>
            <a:off x="504824" y="1819274"/>
            <a:ext cx="10982325" cy="4600575"/>
          </a:xfrm>
        </p:spPr>
        <p:txBody>
          <a:bodyPr/>
          <a:lstStyle/>
          <a:p>
            <a:r>
              <a:rPr lang="en-US" b="0" i="0" dirty="0">
                <a:solidFill>
                  <a:srgbClr val="383838"/>
                </a:solidFill>
                <a:effectLst/>
                <a:latin typeface="Courier New" panose="02070309020205020404" pitchFamily="49" charset="0"/>
                <a:cs typeface="Courier New" panose="02070309020205020404" pitchFamily="49" charset="0"/>
              </a:rPr>
              <a:t>Image preprocessing are the steps taken to format images before they are used by model training and inference. This includes, but is not limited to, </a:t>
            </a:r>
            <a:r>
              <a:rPr lang="en-US" b="1" i="0" u="none" strike="noStrike" dirty="0">
                <a:solidFill>
                  <a:srgbClr val="5400EC"/>
                </a:solidFill>
                <a:effectLst/>
                <a:latin typeface="Courier New" panose="02070309020205020404" pitchFamily="49" charset="0"/>
                <a:cs typeface="Courier New" panose="02070309020205020404" pitchFamily="49" charset="0"/>
                <a:hlinkClick r:id="rId2"/>
              </a:rPr>
              <a:t>resizing</a:t>
            </a:r>
            <a:r>
              <a:rPr lang="en-US" b="0" i="0" dirty="0">
                <a:solidFill>
                  <a:srgbClr val="383838"/>
                </a:solidFill>
                <a:effectLst/>
                <a:latin typeface="Courier New" panose="02070309020205020404" pitchFamily="49" charset="0"/>
                <a:cs typeface="Courier New" panose="02070309020205020404" pitchFamily="49" charset="0"/>
              </a:rPr>
              <a:t>, </a:t>
            </a:r>
            <a:r>
              <a:rPr lang="en-US" b="1" i="0" u="none" strike="noStrike" dirty="0">
                <a:solidFill>
                  <a:srgbClr val="5400EC"/>
                </a:solidFill>
                <a:effectLst/>
                <a:latin typeface="Courier New" panose="02070309020205020404" pitchFamily="49" charset="0"/>
                <a:cs typeface="Courier New" panose="02070309020205020404" pitchFamily="49" charset="0"/>
                <a:hlinkClick r:id="rId3"/>
              </a:rPr>
              <a:t>orienting</a:t>
            </a:r>
            <a:r>
              <a:rPr lang="en-US" b="0" i="0" dirty="0">
                <a:solidFill>
                  <a:srgbClr val="383838"/>
                </a:solidFill>
                <a:effectLst/>
                <a:latin typeface="Courier New" panose="02070309020205020404" pitchFamily="49" charset="0"/>
                <a:cs typeface="Courier New" panose="02070309020205020404" pitchFamily="49" charset="0"/>
              </a:rPr>
              <a:t>, and </a:t>
            </a:r>
            <a:r>
              <a:rPr lang="en-US" b="1" i="0" u="none" strike="noStrike" dirty="0">
                <a:solidFill>
                  <a:srgbClr val="5400EC"/>
                </a:solidFill>
                <a:effectLst/>
                <a:latin typeface="Courier New" panose="02070309020205020404" pitchFamily="49" charset="0"/>
                <a:cs typeface="Courier New" panose="02070309020205020404" pitchFamily="49" charset="0"/>
                <a:hlinkClick r:id="rId4"/>
              </a:rPr>
              <a:t>color corrections</a:t>
            </a:r>
            <a:r>
              <a:rPr lang="en-US" b="0" i="0" dirty="0">
                <a:solidFill>
                  <a:srgbClr val="383838"/>
                </a:solidFill>
                <a:effectLst/>
                <a:latin typeface="Courier New" panose="02070309020205020404" pitchFamily="49" charset="0"/>
                <a:cs typeface="Courier New" panose="02070309020205020404" pitchFamily="49" charset="0"/>
              </a:rPr>
              <a:t>.  </a:t>
            </a:r>
          </a:p>
          <a:p>
            <a:r>
              <a:rPr lang="en-US" b="0" i="0" dirty="0">
                <a:solidFill>
                  <a:srgbClr val="383838"/>
                </a:solidFill>
                <a:effectLst/>
                <a:latin typeface="Courier New" panose="02070309020205020404" pitchFamily="49" charset="0"/>
                <a:cs typeface="Courier New" panose="02070309020205020404" pitchFamily="49" charset="0"/>
              </a:rPr>
              <a:t>Preprocessing is required to clean image data for model input. For example, fully connected layers in convolutional neural networks required that all images are the same sized arrays.</a:t>
            </a:r>
          </a:p>
          <a:p>
            <a:r>
              <a:rPr lang="en-US" b="0" i="0" dirty="0">
                <a:solidFill>
                  <a:srgbClr val="383838"/>
                </a:solidFill>
                <a:effectLst/>
                <a:latin typeface="Courier New" panose="02070309020205020404" pitchFamily="49" charset="0"/>
                <a:cs typeface="Courier New" panose="02070309020205020404" pitchFamily="49" charset="0"/>
              </a:rPr>
              <a:t>Image augmentation creates new training examples out of existing training data.</a:t>
            </a:r>
          </a:p>
          <a:p>
            <a:pPr algn="l">
              <a:buFont typeface="Wingdings" panose="05000000000000000000" pitchFamily="2" charset="2"/>
              <a:buChar char="Ø"/>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Image Pre-processing includes the following main tasks</a:t>
            </a:r>
          </a:p>
          <a:p>
            <a:pPr algn="l">
              <a:buFont typeface="Wingdings" panose="05000000000000000000" pitchFamily="2" charset="2"/>
              <a:buChar char="q"/>
            </a:pPr>
            <a:r>
              <a:rPr lang="en-US" b="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Import </a:t>
            </a:r>
            <a:r>
              <a:rPr lang="en-US" b="1" dirty="0" err="1">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ImageDataGenerator</a:t>
            </a:r>
            <a:r>
              <a:rPr lang="en-US" b="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Library.</a:t>
            </a:r>
          </a:p>
          <a:p>
            <a:pPr algn="l">
              <a:buFont typeface="Wingdings" panose="05000000000000000000" pitchFamily="2" charset="2"/>
              <a:buChar char="q"/>
            </a:pPr>
            <a:r>
              <a:rPr lang="en-US" b="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Configure </a:t>
            </a:r>
            <a:r>
              <a:rPr lang="en-US" b="1" dirty="0" err="1">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ImageDataGenerator</a:t>
            </a:r>
            <a:r>
              <a:rPr lang="en-US" b="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Class.</a:t>
            </a:r>
          </a:p>
          <a:p>
            <a:pPr algn="l">
              <a:buFont typeface="Wingdings" panose="05000000000000000000" pitchFamily="2" charset="2"/>
              <a:buChar char="q"/>
            </a:pPr>
            <a:r>
              <a:rPr lang="en-US" b="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Applying </a:t>
            </a:r>
            <a:r>
              <a:rPr lang="en-US" b="1" dirty="0" err="1">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ImageDataGenerator</a:t>
            </a:r>
            <a:r>
              <a:rPr lang="en-US" b="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functionality to the trainset and test set</a:t>
            </a:r>
            <a:r>
              <a:rPr lang="en-US" b="1" i="1" dirty="0">
                <a:solidFill>
                  <a:srgbClr val="35475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29223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98D3-EDA9-4926-9417-5B6F2ACB9155}"/>
              </a:ext>
            </a:extLst>
          </p:cNvPr>
          <p:cNvSpPr>
            <a:spLocks noGrp="1"/>
          </p:cNvSpPr>
          <p:nvPr>
            <p:ph type="title"/>
          </p:nvPr>
        </p:nvSpPr>
        <p:spPr>
          <a:xfrm>
            <a:off x="2231136" y="375412"/>
            <a:ext cx="7729728" cy="1188720"/>
          </a:xfrm>
        </p:spPr>
        <p:txBody>
          <a:bodyPr/>
          <a:lstStyle/>
          <a:p>
            <a:r>
              <a:rPr lang="en-IN" dirty="0"/>
              <a:t>OUTPUT</a:t>
            </a:r>
          </a:p>
        </p:txBody>
      </p:sp>
      <p:pic>
        <p:nvPicPr>
          <p:cNvPr id="9" name="Content Placeholder 8">
            <a:extLst>
              <a:ext uri="{FF2B5EF4-FFF2-40B4-BE49-F238E27FC236}">
                <a16:creationId xmlns:a16="http://schemas.microsoft.com/office/drawing/2014/main" id="{5CC66228-C05F-4C98-825F-D9AED980BD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7212" y="4409439"/>
            <a:ext cx="5895975" cy="1523841"/>
          </a:xfrm>
        </p:spPr>
      </p:pic>
      <p:pic>
        <p:nvPicPr>
          <p:cNvPr id="11" name="Picture 10">
            <a:extLst>
              <a:ext uri="{FF2B5EF4-FFF2-40B4-BE49-F238E27FC236}">
                <a16:creationId xmlns:a16="http://schemas.microsoft.com/office/drawing/2014/main" id="{C3F761EF-49C3-40B5-B325-FBA9C405B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212" y="2382107"/>
            <a:ext cx="5823268" cy="1523841"/>
          </a:xfrm>
          <a:prstGeom prst="rect">
            <a:avLst/>
          </a:prstGeom>
        </p:spPr>
      </p:pic>
      <p:sp>
        <p:nvSpPr>
          <p:cNvPr id="12" name="Rectangle 11">
            <a:extLst>
              <a:ext uri="{FF2B5EF4-FFF2-40B4-BE49-F238E27FC236}">
                <a16:creationId xmlns:a16="http://schemas.microsoft.com/office/drawing/2014/main" id="{454BA6D5-6CE4-4399-A22C-964C82188E6D}"/>
              </a:ext>
            </a:extLst>
          </p:cNvPr>
          <p:cNvSpPr/>
          <p:nvPr/>
        </p:nvSpPr>
        <p:spPr>
          <a:xfrm>
            <a:off x="1463040" y="2733040"/>
            <a:ext cx="2733040" cy="695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INFECTED</a:t>
            </a:r>
          </a:p>
        </p:txBody>
      </p:sp>
      <p:sp>
        <p:nvSpPr>
          <p:cNvPr id="13" name="Rectangle 12">
            <a:extLst>
              <a:ext uri="{FF2B5EF4-FFF2-40B4-BE49-F238E27FC236}">
                <a16:creationId xmlns:a16="http://schemas.microsoft.com/office/drawing/2014/main" id="{5C0C6FC1-F8BC-4752-8C2B-85D1903D65A6}"/>
              </a:ext>
            </a:extLst>
          </p:cNvPr>
          <p:cNvSpPr/>
          <p:nvPr/>
        </p:nvSpPr>
        <p:spPr>
          <a:xfrm>
            <a:off x="1463040" y="4823379"/>
            <a:ext cx="2733040" cy="695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UNINFECTED</a:t>
            </a:r>
          </a:p>
        </p:txBody>
      </p:sp>
      <p:cxnSp>
        <p:nvCxnSpPr>
          <p:cNvPr id="15" name="Straight Arrow Connector 14">
            <a:extLst>
              <a:ext uri="{FF2B5EF4-FFF2-40B4-BE49-F238E27FC236}">
                <a16:creationId xmlns:a16="http://schemas.microsoft.com/office/drawing/2014/main" id="{171F0A1C-95CF-4BE6-AD8B-9F13498C960B}"/>
              </a:ext>
            </a:extLst>
          </p:cNvPr>
          <p:cNvCxnSpPr/>
          <p:nvPr/>
        </p:nvCxnSpPr>
        <p:spPr>
          <a:xfrm>
            <a:off x="4470400" y="308102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68826E7-D681-4A7B-BF49-6B8769644120}"/>
              </a:ext>
            </a:extLst>
          </p:cNvPr>
          <p:cNvCxnSpPr/>
          <p:nvPr/>
        </p:nvCxnSpPr>
        <p:spPr>
          <a:xfrm>
            <a:off x="4470400" y="525526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485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4B59-88C5-4620-9DBA-9F405E6509B1}"/>
              </a:ext>
            </a:extLst>
          </p:cNvPr>
          <p:cNvSpPr>
            <a:spLocks noGrp="1"/>
          </p:cNvSpPr>
          <p:nvPr>
            <p:ph type="title"/>
          </p:nvPr>
        </p:nvSpPr>
        <p:spPr>
          <a:xfrm>
            <a:off x="2231136" y="690372"/>
            <a:ext cx="7729728" cy="1188720"/>
          </a:xfrm>
        </p:spPr>
        <p:txBody>
          <a:bodyPr/>
          <a:lstStyle/>
          <a:p>
            <a:r>
              <a:rPr lang="en-IN" dirty="0"/>
              <a:t>RESULT</a:t>
            </a:r>
          </a:p>
        </p:txBody>
      </p:sp>
      <p:pic>
        <p:nvPicPr>
          <p:cNvPr id="9" name="Content Placeholder 8">
            <a:extLst>
              <a:ext uri="{FF2B5EF4-FFF2-40B4-BE49-F238E27FC236}">
                <a16:creationId xmlns:a16="http://schemas.microsoft.com/office/drawing/2014/main" id="{F5918CB2-12BA-4970-AE8B-DF66E8E83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418080"/>
            <a:ext cx="7867903" cy="3870959"/>
          </a:xfrm>
        </p:spPr>
      </p:pic>
    </p:spTree>
    <p:extLst>
      <p:ext uri="{BB962C8B-B14F-4D97-AF65-F5344CB8AC3E}">
        <p14:creationId xmlns:p14="http://schemas.microsoft.com/office/powerpoint/2010/main" val="13429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7364-F175-4B89-91AB-C0B9DA16D7F1}"/>
              </a:ext>
            </a:extLst>
          </p:cNvPr>
          <p:cNvSpPr>
            <a:spLocks noGrp="1"/>
          </p:cNvSpPr>
          <p:nvPr>
            <p:ph type="title"/>
          </p:nvPr>
        </p:nvSpPr>
        <p:spPr>
          <a:xfrm>
            <a:off x="2231136" y="151892"/>
            <a:ext cx="7729728" cy="925068"/>
          </a:xfrm>
        </p:spPr>
        <p:txBody>
          <a:bodyPr/>
          <a:lstStyle/>
          <a:p>
            <a:r>
              <a:rPr lang="en-IN" b="1" dirty="0"/>
              <a:t>CONCLUSION</a:t>
            </a:r>
          </a:p>
        </p:txBody>
      </p:sp>
      <p:sp>
        <p:nvSpPr>
          <p:cNvPr id="3" name="Content Placeholder 2">
            <a:extLst>
              <a:ext uri="{FF2B5EF4-FFF2-40B4-BE49-F238E27FC236}">
                <a16:creationId xmlns:a16="http://schemas.microsoft.com/office/drawing/2014/main" id="{D25462E0-F501-470A-A88F-6D6D7F351B59}"/>
              </a:ext>
            </a:extLst>
          </p:cNvPr>
          <p:cNvSpPr>
            <a:spLocks noGrp="1"/>
          </p:cNvSpPr>
          <p:nvPr>
            <p:ph idx="1"/>
          </p:nvPr>
        </p:nvSpPr>
        <p:spPr>
          <a:xfrm>
            <a:off x="426720" y="1330452"/>
            <a:ext cx="11348720" cy="5162296"/>
          </a:xfrm>
        </p:spPr>
        <p:txBody>
          <a:bodyPr>
            <a:noAutofit/>
          </a:bodyPr>
          <a:lstStyle/>
          <a:p>
            <a:pPr algn="just" rtl="0"/>
            <a:r>
              <a:rPr lang="en-US" sz="1600" b="0" i="0" u="none" strike="noStrike" spc="0" dirty="0">
                <a:effectLst/>
                <a:latin typeface="Courier New" panose="02070309020205020404" pitchFamily="49" charset="0"/>
                <a:cs typeface="Courier New" panose="02070309020205020404" pitchFamily="49" charset="0"/>
              </a:rPr>
              <a:t>In this project, we built a deep learning model that can detect and classify malaria disease. A web application is integrated into the model, from where user can upload an  x-ray image and see the analyzed results on </a:t>
            </a:r>
            <a:r>
              <a:rPr lang="en-US" sz="1600" b="0" i="0" u="none" strike="noStrike" spc="0" dirty="0" err="1">
                <a:effectLst/>
                <a:latin typeface="Courier New" panose="02070309020205020404" pitchFamily="49" charset="0"/>
                <a:cs typeface="Courier New" panose="02070309020205020404" pitchFamily="49" charset="0"/>
              </a:rPr>
              <a:t>UserInterface</a:t>
            </a:r>
            <a:r>
              <a:rPr lang="en-US" sz="1600" b="0" i="0" u="none" strike="noStrike" spc="0" dirty="0">
                <a:effectLst/>
                <a:latin typeface="Courier New" panose="02070309020205020404" pitchFamily="49" charset="0"/>
                <a:cs typeface="Courier New" panose="02070309020205020404" pitchFamily="49" charset="0"/>
              </a:rPr>
              <a:t>.</a:t>
            </a:r>
            <a:endParaRPr lang="en-US" sz="1600" dirty="0">
              <a:effectLst/>
              <a:latin typeface="Courier New" panose="02070309020205020404" pitchFamily="49" charset="0"/>
              <a:cs typeface="Courier New" panose="02070309020205020404" pitchFamily="49" charset="0"/>
            </a:endParaRPr>
          </a:p>
          <a:p>
            <a:pPr algn="just" rtl="0"/>
            <a:r>
              <a:rPr lang="en-US" sz="1600" b="0" i="0" u="none" strike="noStrike" spc="0" dirty="0">
                <a:solidFill>
                  <a:srgbClr val="24292E"/>
                </a:solidFill>
                <a:effectLst/>
                <a:latin typeface="Courier New" panose="02070309020205020404" pitchFamily="49" charset="0"/>
                <a:cs typeface="Courier New" panose="02070309020205020404" pitchFamily="49" charset="0"/>
              </a:rPr>
              <a:t>A GUI based application which uses a custom CNN model to predict if an uploaded cell image is parasitized or uninfected. System will read the image uploaded by the user, augment it and will use the saved custom model to detect whether the disease is present or not in the patient and thus display the result in a user-friendly language.</a:t>
            </a:r>
            <a:endParaRPr lang="en-US" sz="1600" dirty="0">
              <a:effectLst/>
              <a:latin typeface="Courier New" panose="02070309020205020404" pitchFamily="49" charset="0"/>
              <a:cs typeface="Courier New" panose="02070309020205020404" pitchFamily="49" charset="0"/>
            </a:endParaRPr>
          </a:p>
          <a:p>
            <a:r>
              <a:rPr lang="en-US" sz="1600" b="0" i="0" u="none" strike="noStrike" spc="0" dirty="0">
                <a:solidFill>
                  <a:srgbClr val="000000"/>
                </a:solidFill>
                <a:effectLst/>
                <a:latin typeface="Courier New" panose="02070309020205020404" pitchFamily="49" charset="0"/>
                <a:cs typeface="Courier New" panose="02070309020205020404" pitchFamily="49" charset="0"/>
              </a:rPr>
              <a:t>Malaria is a curable disease, with drugs available for treatment, including drugs that can help prevent malaria infections in travelers to malaria-prone regions. However, there exists no effective vaccine against malaria yet, although this is an area of active research and field studies. Once infected, malaria is a rapidly progressing disease, with a serious risk of developing into severe and cerebral malaria with neurologic symptoms for P. falciparum infections. Therefore, a timely diagnosis of malaria is very important. Although malaria can be diagnosed in many different ways, there is room for improvement for current malaria diagnostic tests including reducing cost, increasing specificity, and improving ease of use</a:t>
            </a:r>
            <a:r>
              <a:rPr lang="en-US" sz="1600" b="0" i="0" u="none" strike="noStrike" spc="0" dirty="0">
                <a:solidFill>
                  <a:srgbClr val="2E2E2E"/>
                </a:solidFill>
                <a:effectLst/>
                <a:latin typeface="Courier New" panose="02070309020205020404" pitchFamily="49" charset="0"/>
                <a:cs typeface="Courier New" panose="02070309020205020404" pitchFamily="49" charset="0"/>
              </a:rPr>
              <a:t>. </a:t>
            </a:r>
            <a:r>
              <a:rPr lang="en-US" sz="1600" b="0" i="0" u="none" strike="noStrike" spc="0" dirty="0">
                <a:solidFill>
                  <a:srgbClr val="000000"/>
                </a:solidFill>
                <a:effectLst/>
                <a:latin typeface="Courier New" panose="02070309020205020404" pitchFamily="49" charset="0"/>
                <a:cs typeface="Courier New" panose="02070309020205020404" pitchFamily="49" charset="0"/>
              </a:rPr>
              <a:t>Through this , we can make the diagnosis of malaria very fast and convenient. </a:t>
            </a:r>
            <a:endParaRPr lang="en-US" sz="1600" dirty="0">
              <a:effectLst/>
              <a:latin typeface="Courier New" panose="02070309020205020404" pitchFamily="49" charset="0"/>
              <a:cs typeface="Courier New" panose="02070309020205020404" pitchFamily="49" charset="0"/>
            </a:endParaRPr>
          </a:p>
          <a:p>
            <a:r>
              <a:rPr lang="en-US" sz="1600" b="0" i="0" u="none" strike="noStrike" spc="0" dirty="0">
                <a:solidFill>
                  <a:srgbClr val="000000"/>
                </a:solidFill>
                <a:effectLst/>
                <a:latin typeface="Courier New" panose="02070309020205020404" pitchFamily="49" charset="0"/>
                <a:cs typeface="Courier New" panose="02070309020205020404" pitchFamily="49" charset="0"/>
              </a:rPr>
              <a:t>So, more automations must be brought in this field , and make the detection of diseases more effective and accurate.</a:t>
            </a: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72940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8733-5660-4E3C-A2BE-53A09C42A381}"/>
              </a:ext>
            </a:extLst>
          </p:cNvPr>
          <p:cNvSpPr>
            <a:spLocks noGrp="1"/>
          </p:cNvSpPr>
          <p:nvPr>
            <p:ph type="title"/>
          </p:nvPr>
        </p:nvSpPr>
        <p:spPr>
          <a:xfrm>
            <a:off x="2302256" y="2691892"/>
            <a:ext cx="7729728" cy="1188720"/>
          </a:xfrm>
        </p:spPr>
        <p:txBody>
          <a:bodyPr/>
          <a:lstStyle/>
          <a:p>
            <a:r>
              <a:rPr lang="en-IN" b="1" dirty="0"/>
              <a:t>THANKYOU!</a:t>
            </a:r>
          </a:p>
        </p:txBody>
      </p:sp>
    </p:spTree>
    <p:extLst>
      <p:ext uri="{BB962C8B-B14F-4D97-AF65-F5344CB8AC3E}">
        <p14:creationId xmlns:p14="http://schemas.microsoft.com/office/powerpoint/2010/main" val="35846651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E3AE-D295-4FA2-88E2-1CA932786DFD}"/>
              </a:ext>
            </a:extLst>
          </p:cNvPr>
          <p:cNvSpPr>
            <a:spLocks noGrp="1"/>
          </p:cNvSpPr>
          <p:nvPr>
            <p:ph type="title"/>
          </p:nvPr>
        </p:nvSpPr>
        <p:spPr>
          <a:xfrm>
            <a:off x="2135886" y="276224"/>
            <a:ext cx="7729728" cy="1188720"/>
          </a:xfrm>
        </p:spPr>
        <p:txBody>
          <a:bodyPr/>
          <a:lstStyle/>
          <a:p>
            <a:r>
              <a:rPr lang="en-IN" b="1" dirty="0">
                <a:latin typeface="Courier New" panose="02070309020205020404" pitchFamily="49" charset="0"/>
                <a:cs typeface="Courier New" panose="02070309020205020404" pitchFamily="49" charset="0"/>
              </a:rPr>
              <a:t>introduction</a:t>
            </a:r>
          </a:p>
        </p:txBody>
      </p:sp>
      <p:sp>
        <p:nvSpPr>
          <p:cNvPr id="3" name="Content Placeholder 2">
            <a:extLst>
              <a:ext uri="{FF2B5EF4-FFF2-40B4-BE49-F238E27FC236}">
                <a16:creationId xmlns:a16="http://schemas.microsoft.com/office/drawing/2014/main" id="{17D9F522-2FAB-4A1C-9816-6218F7AD237F}"/>
              </a:ext>
            </a:extLst>
          </p:cNvPr>
          <p:cNvSpPr>
            <a:spLocks noGrp="1"/>
          </p:cNvSpPr>
          <p:nvPr>
            <p:ph idx="1"/>
          </p:nvPr>
        </p:nvSpPr>
        <p:spPr>
          <a:xfrm>
            <a:off x="390525" y="1590675"/>
            <a:ext cx="11382375" cy="4991101"/>
          </a:xfrm>
        </p:spPr>
        <p:txBody>
          <a:bodyPr>
            <a:normAutofit/>
          </a:bodyPr>
          <a:lstStyle/>
          <a:p>
            <a:pPr algn="l"/>
            <a:r>
              <a:rPr lang="en-US" b="0" i="0" dirty="0">
                <a:solidFill>
                  <a:srgbClr val="292929"/>
                </a:solidFill>
                <a:effectLst/>
                <a:latin typeface="Courier New" panose="02070309020205020404" pitchFamily="49" charset="0"/>
                <a:cs typeface="Courier New" panose="02070309020205020404" pitchFamily="49" charset="0"/>
              </a:rPr>
              <a:t>Malaria is a deadly, infectious mosquito-borne disease caused by </a:t>
            </a:r>
            <a:r>
              <a:rPr lang="en-US" b="1" i="0" dirty="0">
                <a:solidFill>
                  <a:srgbClr val="292929"/>
                </a:solidFill>
                <a:effectLst/>
                <a:latin typeface="Courier New" panose="02070309020205020404" pitchFamily="49" charset="0"/>
                <a:cs typeface="Courier New" panose="02070309020205020404" pitchFamily="49" charset="0"/>
              </a:rPr>
              <a:t>Plasmodium parasites</a:t>
            </a:r>
            <a:r>
              <a:rPr lang="en-US" b="0" i="0" dirty="0">
                <a:solidFill>
                  <a:srgbClr val="292929"/>
                </a:solidFill>
                <a:effectLst/>
                <a:latin typeface="Courier New" panose="02070309020205020404" pitchFamily="49" charset="0"/>
                <a:cs typeface="Courier New" panose="02070309020205020404" pitchFamily="49" charset="0"/>
              </a:rPr>
              <a:t>. These parasites are transmitted by the bites of </a:t>
            </a:r>
            <a:r>
              <a:rPr lang="en-US" b="1" i="0" dirty="0">
                <a:solidFill>
                  <a:srgbClr val="292929"/>
                </a:solidFill>
                <a:effectLst/>
                <a:latin typeface="Courier New" panose="02070309020205020404" pitchFamily="49" charset="0"/>
                <a:cs typeface="Courier New" panose="02070309020205020404" pitchFamily="49" charset="0"/>
              </a:rPr>
              <a:t>infected female Anopheles mosquitoes</a:t>
            </a:r>
            <a:r>
              <a:rPr lang="en-US" b="0" i="0" dirty="0">
                <a:solidFill>
                  <a:srgbClr val="292929"/>
                </a:solidFill>
                <a:effectLst/>
                <a:latin typeface="Courier New" panose="02070309020205020404" pitchFamily="49" charset="0"/>
                <a:cs typeface="Courier New" panose="02070309020205020404" pitchFamily="49" charset="0"/>
              </a:rPr>
              <a:t>. </a:t>
            </a:r>
          </a:p>
          <a:p>
            <a:r>
              <a:rPr lang="en-US" b="0" i="0" dirty="0">
                <a:solidFill>
                  <a:srgbClr val="292929"/>
                </a:solidFill>
                <a:effectLst/>
                <a:latin typeface="Courier New" panose="02070309020205020404" pitchFamily="49" charset="0"/>
                <a:cs typeface="Courier New" panose="02070309020205020404" pitchFamily="49" charset="0"/>
              </a:rPr>
              <a:t>Typically the first symptoms of malaria are similar to the flu or a virus when you usually start feeling sick within a few days or weeks after the mosquito bite. However these deadly </a:t>
            </a:r>
            <a:r>
              <a:rPr lang="en-US" b="1" i="0" dirty="0">
                <a:solidFill>
                  <a:srgbClr val="292929"/>
                </a:solidFill>
                <a:effectLst/>
                <a:latin typeface="Courier New" panose="02070309020205020404" pitchFamily="49" charset="0"/>
                <a:cs typeface="Courier New" panose="02070309020205020404" pitchFamily="49" charset="0"/>
              </a:rPr>
              <a:t>parasites can live in your body for over a year</a:t>
            </a:r>
            <a:r>
              <a:rPr lang="en-US" b="0" i="0" dirty="0">
                <a:solidFill>
                  <a:srgbClr val="292929"/>
                </a:solidFill>
                <a:effectLst/>
                <a:latin typeface="Courier New" panose="02070309020205020404" pitchFamily="49" charset="0"/>
                <a:cs typeface="Courier New" panose="02070309020205020404" pitchFamily="49" charset="0"/>
              </a:rPr>
              <a:t> without any problems! Thus, a </a:t>
            </a:r>
            <a:r>
              <a:rPr lang="en-US" b="1" i="0" dirty="0">
                <a:solidFill>
                  <a:srgbClr val="292929"/>
                </a:solidFill>
                <a:effectLst/>
                <a:latin typeface="Courier New" panose="02070309020205020404" pitchFamily="49" charset="0"/>
                <a:cs typeface="Courier New" panose="02070309020205020404" pitchFamily="49" charset="0"/>
              </a:rPr>
              <a:t>delay in the right treatment can lead to complications and even death</a:t>
            </a:r>
            <a:r>
              <a:rPr lang="en-US" b="0" i="0" dirty="0">
                <a:solidFill>
                  <a:srgbClr val="292929"/>
                </a:solidFill>
                <a:effectLst/>
                <a:latin typeface="Courier New" panose="02070309020205020404" pitchFamily="49" charset="0"/>
                <a:cs typeface="Courier New" panose="02070309020205020404" pitchFamily="49" charset="0"/>
              </a:rPr>
              <a:t>.</a:t>
            </a:r>
          </a:p>
          <a:p>
            <a:r>
              <a:rPr lang="en-US" b="0" i="0" dirty="0">
                <a:solidFill>
                  <a:srgbClr val="292929"/>
                </a:solidFill>
                <a:effectLst/>
                <a:latin typeface="Courier New" panose="02070309020205020404" pitchFamily="49" charset="0"/>
                <a:cs typeface="Courier New" panose="02070309020205020404" pitchFamily="49" charset="0"/>
              </a:rPr>
              <a:t>Hence </a:t>
            </a:r>
            <a:r>
              <a:rPr lang="en-US" b="1" i="0" dirty="0">
                <a:solidFill>
                  <a:srgbClr val="292929"/>
                </a:solidFill>
                <a:effectLst/>
                <a:latin typeface="Courier New" panose="02070309020205020404" pitchFamily="49" charset="0"/>
                <a:cs typeface="Courier New" panose="02070309020205020404" pitchFamily="49" charset="0"/>
              </a:rPr>
              <a:t>early and effective testing and detection of malaria can save lives</a:t>
            </a:r>
            <a:r>
              <a:rPr lang="en-US" b="0" i="0" dirty="0">
                <a:solidFill>
                  <a:srgbClr val="292929"/>
                </a:solidFill>
                <a:effectLst/>
                <a:latin typeface="Courier New" panose="02070309020205020404" pitchFamily="49" charset="0"/>
                <a:cs typeface="Courier New" panose="02070309020205020404" pitchFamily="49" charset="0"/>
              </a:rPr>
              <a:t>.</a:t>
            </a:r>
          </a:p>
          <a:p>
            <a:r>
              <a:rPr lang="en-US" b="0" i="0" dirty="0">
                <a:solidFill>
                  <a:srgbClr val="292929"/>
                </a:solidFill>
                <a:effectLst/>
                <a:latin typeface="Courier New" panose="02070309020205020404" pitchFamily="49" charset="0"/>
                <a:cs typeface="Courier New" panose="02070309020205020404" pitchFamily="49" charset="0"/>
              </a:rPr>
              <a:t>It is pretty clear that malaria is prevalent across the globe especially in tropical regions. The motivation for this project is however based on the nature and fatality of this disease. Initially if an infected mosquito bites you, parasites carried by the mosquito will get in your blood and start destroying oxygen-carrying RBCs (red blood cells). </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26172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CC35-1866-4AAD-992D-9FEFD0753769}"/>
              </a:ext>
            </a:extLst>
          </p:cNvPr>
          <p:cNvSpPr>
            <a:spLocks noGrp="1"/>
          </p:cNvSpPr>
          <p:nvPr>
            <p:ph type="title"/>
          </p:nvPr>
        </p:nvSpPr>
        <p:spPr>
          <a:xfrm>
            <a:off x="923925" y="257176"/>
            <a:ext cx="4379596" cy="5819774"/>
          </a:xfrm>
        </p:spPr>
        <p:txBody>
          <a:bodyPr/>
          <a:lstStyle/>
          <a:p>
            <a:r>
              <a:rPr lang="en-US" b="0" i="0" dirty="0">
                <a:solidFill>
                  <a:srgbClr val="292929"/>
                </a:solidFill>
                <a:effectLst/>
                <a:latin typeface="charter"/>
              </a:rPr>
              <a:t> </a:t>
            </a:r>
            <a:r>
              <a:rPr lang="en-US" b="0" i="0" dirty="0">
                <a:solidFill>
                  <a:srgbClr val="292929"/>
                </a:solidFill>
                <a:effectLst/>
                <a:latin typeface="Courier New" panose="02070309020205020404" pitchFamily="49" charset="0"/>
                <a:cs typeface="Courier New" panose="02070309020205020404" pitchFamily="49" charset="0"/>
              </a:rPr>
              <a:t>nearly half the world’s population is at risk from malaria and there are over 200 million malaria cases and approximately 400,000 deaths due to malaria every year.</a:t>
            </a:r>
            <a:br>
              <a:rPr lang="en-US" b="0" i="0" dirty="0">
                <a:solidFill>
                  <a:srgbClr val="292929"/>
                </a:solidFill>
                <a:effectLst/>
                <a:latin typeface="Courier New" panose="02070309020205020404" pitchFamily="49" charset="0"/>
                <a:cs typeface="Courier New" panose="02070309020205020404" pitchFamily="49" charset="0"/>
              </a:rPr>
            </a:br>
            <a:r>
              <a:rPr lang="en-US" b="0" i="0" dirty="0">
                <a:solidFill>
                  <a:srgbClr val="292929"/>
                </a:solidFill>
                <a:effectLst/>
                <a:latin typeface="Courier New" panose="02070309020205020404" pitchFamily="49" charset="0"/>
                <a:cs typeface="Courier New" panose="02070309020205020404" pitchFamily="49" charset="0"/>
              </a:rPr>
              <a:t> This gives us all the more motivation to make malaria detection and diagnosis fast, easy and effective</a:t>
            </a:r>
            <a:r>
              <a:rPr lang="en-US" b="0" i="0" dirty="0">
                <a:solidFill>
                  <a:srgbClr val="292929"/>
                </a:solidFill>
                <a:effectLst/>
                <a:latin typeface="charter"/>
              </a:rPr>
              <a:t>.</a:t>
            </a:r>
            <a:endParaRPr lang="en-IN" dirty="0"/>
          </a:p>
        </p:txBody>
      </p:sp>
      <p:sp>
        <p:nvSpPr>
          <p:cNvPr id="3" name="Picture Placeholder 2">
            <a:extLst>
              <a:ext uri="{FF2B5EF4-FFF2-40B4-BE49-F238E27FC236}">
                <a16:creationId xmlns:a16="http://schemas.microsoft.com/office/drawing/2014/main" id="{70691596-46F5-4136-AAF7-6B5B01DF5A7A}"/>
              </a:ext>
            </a:extLst>
          </p:cNvPr>
          <p:cNvSpPr>
            <a:spLocks noGrp="1"/>
          </p:cNvSpPr>
          <p:nvPr>
            <p:ph type="pic" idx="1"/>
          </p:nvPr>
        </p:nvSpPr>
        <p:spPr/>
      </p:sp>
      <p:sp>
        <p:nvSpPr>
          <p:cNvPr id="5" name="Picture Placeholder 2">
            <a:extLst>
              <a:ext uri="{FF2B5EF4-FFF2-40B4-BE49-F238E27FC236}">
                <a16:creationId xmlns:a16="http://schemas.microsoft.com/office/drawing/2014/main" id="{688D2658-1611-4BAD-ACA1-FB26949419F6}"/>
              </a:ext>
            </a:extLst>
          </p:cNvPr>
          <p:cNvSpPr txBox="1">
            <a:spLocks/>
          </p:cNvSpPr>
          <p:nvPr/>
        </p:nvSpPr>
        <p:spPr>
          <a:xfrm>
            <a:off x="9141481" y="0"/>
            <a:ext cx="4060169" cy="6858000"/>
          </a:xfrm>
          <a:prstGeom prst="rect">
            <a:avLst/>
          </a:prstGeom>
          <a:solidFill>
            <a:schemeClr val="bg1">
              <a:lumMod val="75000"/>
            </a:schemeClr>
          </a:solidFill>
        </p:spPr>
      </p:sp>
      <p:pic>
        <p:nvPicPr>
          <p:cNvPr id="4098" name="Picture 2">
            <a:extLst>
              <a:ext uri="{FF2B5EF4-FFF2-40B4-BE49-F238E27FC236}">
                <a16:creationId xmlns:a16="http://schemas.microsoft.com/office/drawing/2014/main" id="{C32C9526-7F80-4D3D-8CB8-AD2FF43CB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
            <a:ext cx="6081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199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BAE7-155E-4696-BCAE-396B233636DB}"/>
              </a:ext>
            </a:extLst>
          </p:cNvPr>
          <p:cNvSpPr>
            <a:spLocks noGrp="1"/>
          </p:cNvSpPr>
          <p:nvPr>
            <p:ph type="title"/>
          </p:nvPr>
        </p:nvSpPr>
        <p:spPr>
          <a:xfrm>
            <a:off x="2135886" y="231267"/>
            <a:ext cx="7729728" cy="1188720"/>
          </a:xfrm>
        </p:spPr>
        <p:txBody>
          <a:bodyPr>
            <a:normAutofit fontScale="90000"/>
          </a:bodyPr>
          <a:lstStyle/>
          <a:p>
            <a:br>
              <a:rPr lang="en-US" b="0" i="0" dirty="0">
                <a:solidFill>
                  <a:srgbClr val="292929"/>
                </a:solidFill>
                <a:effectLst/>
                <a:latin typeface="sohne"/>
              </a:rPr>
            </a:br>
            <a:r>
              <a:rPr lang="en-US" b="0" i="0" dirty="0">
                <a:solidFill>
                  <a:srgbClr val="292929"/>
                </a:solidFill>
                <a:effectLst/>
                <a:latin typeface="Courier New" panose="02070309020205020404" pitchFamily="49" charset="0"/>
                <a:cs typeface="Courier New" panose="02070309020205020404" pitchFamily="49" charset="0"/>
              </a:rPr>
              <a:t>why Deep Learning for Malaria Detection?</a:t>
            </a:r>
            <a:br>
              <a:rPr lang="en-US" b="0" i="0" dirty="0">
                <a:solidFill>
                  <a:srgbClr val="292929"/>
                </a:solidFill>
                <a:effectLst/>
                <a:latin typeface="Courier New" panose="02070309020205020404" pitchFamily="49" charset="0"/>
                <a:cs typeface="Courier New" panose="02070309020205020404" pitchFamily="49" charset="0"/>
              </a:rPr>
            </a:br>
            <a:endParaRPr lang="en-IN"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EFD88ECF-6A9E-4C45-AA9A-B85A5F8EF3C1}"/>
              </a:ext>
            </a:extLst>
          </p:cNvPr>
          <p:cNvSpPr>
            <a:spLocks noGrp="1"/>
          </p:cNvSpPr>
          <p:nvPr>
            <p:ph idx="1"/>
          </p:nvPr>
        </p:nvSpPr>
        <p:spPr>
          <a:xfrm>
            <a:off x="676275" y="1666876"/>
            <a:ext cx="10972799" cy="4073152"/>
          </a:xfrm>
        </p:spPr>
        <p:txBody>
          <a:bodyPr>
            <a:normAutofit lnSpcReduction="10000"/>
          </a:bodyPr>
          <a:lstStyle/>
          <a:p>
            <a:r>
              <a:rPr lang="en-US" b="0" i="0" dirty="0">
                <a:solidFill>
                  <a:srgbClr val="292929"/>
                </a:solidFill>
                <a:effectLst/>
                <a:latin typeface="Courier New" panose="02070309020205020404" pitchFamily="49" charset="0"/>
                <a:cs typeface="Courier New" panose="02070309020205020404" pitchFamily="49" charset="0"/>
              </a:rPr>
              <a:t>With regular </a:t>
            </a:r>
            <a:r>
              <a:rPr lang="en-US" b="1" i="0" dirty="0">
                <a:solidFill>
                  <a:srgbClr val="292929"/>
                </a:solidFill>
                <a:effectLst/>
                <a:latin typeface="Courier New" panose="02070309020205020404" pitchFamily="49" charset="0"/>
                <a:cs typeface="Courier New" panose="02070309020205020404" pitchFamily="49" charset="0"/>
              </a:rPr>
              <a:t>manual diagnosis </a:t>
            </a:r>
            <a:r>
              <a:rPr lang="en-US" b="0" i="0" dirty="0">
                <a:solidFill>
                  <a:srgbClr val="292929"/>
                </a:solidFill>
                <a:effectLst/>
                <a:latin typeface="Courier New" panose="02070309020205020404" pitchFamily="49" charset="0"/>
                <a:cs typeface="Courier New" panose="02070309020205020404" pitchFamily="49" charset="0"/>
              </a:rPr>
              <a:t>of blood smears, it is an intensive manual process requiring proper expertise in classifying and counting the parasitized and uninfected cells. Typically this may not scale well and might cause problems if we do not have the right expertise in specific regions around the world. </a:t>
            </a:r>
          </a:p>
          <a:p>
            <a:endParaRPr lang="en-US" b="0" i="0" dirty="0">
              <a:solidFill>
                <a:srgbClr val="292929"/>
              </a:solidFill>
              <a:effectLst/>
              <a:latin typeface="Courier New" panose="02070309020205020404" pitchFamily="49" charset="0"/>
              <a:cs typeface="Courier New" panose="02070309020205020404" pitchFamily="49" charset="0"/>
            </a:endParaRPr>
          </a:p>
          <a:p>
            <a:r>
              <a:rPr lang="en-US" b="0" i="0" dirty="0">
                <a:solidFill>
                  <a:srgbClr val="292929"/>
                </a:solidFill>
                <a:effectLst/>
                <a:latin typeface="Courier New" panose="02070309020205020404" pitchFamily="49" charset="0"/>
                <a:cs typeface="Courier New" panose="02070309020205020404" pitchFamily="49" charset="0"/>
              </a:rPr>
              <a:t>Deep Learning models, or to be more specific, Convolutional Neural Networks (CNNs) have proven to be really effective in a wide variety of computer vision tasks.</a:t>
            </a:r>
            <a:endParaRPr lang="en-US" dirty="0">
              <a:solidFill>
                <a:srgbClr val="292929"/>
              </a:solidFill>
              <a:latin typeface="Courier New" panose="02070309020205020404" pitchFamily="49" charset="0"/>
              <a:cs typeface="Courier New" panose="02070309020205020404" pitchFamily="49" charset="0"/>
            </a:endParaRPr>
          </a:p>
          <a:p>
            <a:endParaRPr lang="en-US" b="1" i="0" dirty="0">
              <a:solidFill>
                <a:srgbClr val="292929"/>
              </a:solidFill>
              <a:effectLst/>
              <a:latin typeface="Courier New" panose="02070309020205020404" pitchFamily="49" charset="0"/>
              <a:cs typeface="Courier New" panose="02070309020205020404" pitchFamily="49" charset="0"/>
            </a:endParaRPr>
          </a:p>
          <a:p>
            <a:r>
              <a:rPr lang="en-US" b="1" i="0" dirty="0">
                <a:solidFill>
                  <a:srgbClr val="292929"/>
                </a:solidFill>
                <a:effectLst/>
                <a:latin typeface="Courier New" panose="02070309020205020404" pitchFamily="49" charset="0"/>
                <a:cs typeface="Courier New" panose="02070309020205020404" pitchFamily="49" charset="0"/>
              </a:rPr>
              <a:t>Automated malaria detection using deep learning models like CNNs </a:t>
            </a:r>
            <a:r>
              <a:rPr lang="en-US" b="0" i="0" dirty="0">
                <a:solidFill>
                  <a:srgbClr val="292929"/>
                </a:solidFill>
                <a:effectLst/>
                <a:latin typeface="Courier New" panose="02070309020205020404" pitchFamily="49" charset="0"/>
                <a:cs typeface="Courier New" panose="02070309020205020404" pitchFamily="49" charset="0"/>
              </a:rPr>
              <a:t>could be very </a:t>
            </a:r>
            <a:r>
              <a:rPr lang="en-US" b="1" i="0" dirty="0">
                <a:solidFill>
                  <a:srgbClr val="292929"/>
                </a:solidFill>
                <a:effectLst/>
                <a:latin typeface="Courier New" panose="02070309020205020404" pitchFamily="49" charset="0"/>
                <a:cs typeface="Courier New" panose="02070309020205020404" pitchFamily="49" charset="0"/>
              </a:rPr>
              <a:t>effective, cheap and scalable</a:t>
            </a:r>
            <a:r>
              <a:rPr lang="en-US" b="0" i="0" dirty="0">
                <a:solidFill>
                  <a:srgbClr val="292929"/>
                </a:solidFill>
                <a:effectLst/>
                <a:latin typeface="Courier New" panose="02070309020205020404" pitchFamily="49" charset="0"/>
                <a:cs typeface="Courier New" panose="02070309020205020404" pitchFamily="49" charset="0"/>
              </a:rPr>
              <a:t> especially with the advent of transfer learning and pre-trained models which work quite well even with constraints like less data</a:t>
            </a:r>
            <a:r>
              <a:rPr lang="en-US" b="0" i="0" dirty="0">
                <a:solidFill>
                  <a:srgbClr val="292929"/>
                </a:solidFill>
                <a:effectLst/>
                <a:latin typeface="Consolas" panose="020B0609020204030204" pitchFamily="49" charset="0"/>
              </a:rPr>
              <a:t>.</a:t>
            </a:r>
            <a:endParaRPr lang="en-IN" b="1" dirty="0">
              <a:latin typeface="Consolas" panose="020B0609020204030204" pitchFamily="49" charset="0"/>
            </a:endParaRPr>
          </a:p>
        </p:txBody>
      </p:sp>
    </p:spTree>
    <p:extLst>
      <p:ext uri="{BB962C8B-B14F-4D97-AF65-F5344CB8AC3E}">
        <p14:creationId xmlns:p14="http://schemas.microsoft.com/office/powerpoint/2010/main" val="343313616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B6E7C-D292-4D73-9FDD-AA3257DB9D41}"/>
              </a:ext>
            </a:extLst>
          </p:cNvPr>
          <p:cNvSpPr>
            <a:spLocks noGrp="1"/>
          </p:cNvSpPr>
          <p:nvPr>
            <p:ph idx="1"/>
          </p:nvPr>
        </p:nvSpPr>
        <p:spPr>
          <a:xfrm>
            <a:off x="276225" y="114300"/>
            <a:ext cx="11696700" cy="6562725"/>
          </a:xfrm>
        </p:spPr>
        <p:txBody>
          <a:bodyPr/>
          <a:lstStyle/>
          <a:p>
            <a:r>
              <a:rPr lang="en-US" b="0" i="0" dirty="0">
                <a:solidFill>
                  <a:srgbClr val="292929"/>
                </a:solidFill>
                <a:effectLst/>
                <a:latin typeface="Courier New" panose="02070309020205020404" pitchFamily="49" charset="0"/>
                <a:cs typeface="Courier New" panose="02070309020205020404" pitchFamily="49" charset="0"/>
              </a:rPr>
              <a:t>Deep Learning models, or to be more specific, </a:t>
            </a:r>
            <a:r>
              <a:rPr lang="en-US" b="1" i="0" dirty="0">
                <a:solidFill>
                  <a:srgbClr val="292929"/>
                </a:solidFill>
                <a:effectLst/>
                <a:latin typeface="Courier New" panose="02070309020205020404" pitchFamily="49" charset="0"/>
                <a:cs typeface="Courier New" panose="02070309020205020404" pitchFamily="49" charset="0"/>
              </a:rPr>
              <a:t>Convolutional Neural Networks (CNNs)</a:t>
            </a:r>
            <a:r>
              <a:rPr lang="en-US" b="0" i="0" dirty="0">
                <a:solidFill>
                  <a:srgbClr val="292929"/>
                </a:solidFill>
                <a:effectLst/>
                <a:latin typeface="Courier New" panose="02070309020205020404" pitchFamily="49" charset="0"/>
                <a:cs typeface="Courier New" panose="02070309020205020404" pitchFamily="49" charset="0"/>
              </a:rPr>
              <a:t> have proven to be really effective in a wide variety of computer vision tasks.</a:t>
            </a:r>
          </a:p>
          <a:p>
            <a:endParaRPr lang="en-IN" dirty="0">
              <a:latin typeface="Courier New" panose="02070309020205020404" pitchFamily="49" charset="0"/>
              <a:cs typeface="Courier New" panose="02070309020205020404" pitchFamily="49" charset="0"/>
            </a:endParaRPr>
          </a:p>
          <a:p>
            <a:endParaRPr lang="en-IN" dirty="0">
              <a:latin typeface="Courier New" panose="02070309020205020404" pitchFamily="49" charset="0"/>
              <a:cs typeface="Courier New" panose="02070309020205020404" pitchFamily="49" charset="0"/>
            </a:endParaRPr>
          </a:p>
          <a:p>
            <a:endParaRPr lang="en-IN" dirty="0">
              <a:latin typeface="Courier New" panose="02070309020205020404" pitchFamily="49" charset="0"/>
              <a:cs typeface="Courier New" panose="02070309020205020404" pitchFamily="49" charset="0"/>
            </a:endParaRPr>
          </a:p>
          <a:p>
            <a:endParaRPr lang="en-IN" dirty="0">
              <a:latin typeface="Courier New" panose="02070309020205020404" pitchFamily="49" charset="0"/>
              <a:cs typeface="Courier New" panose="02070309020205020404" pitchFamily="49" charset="0"/>
            </a:endParaRPr>
          </a:p>
          <a:p>
            <a:endParaRPr lang="en-US" b="0" i="0" dirty="0">
              <a:solidFill>
                <a:srgbClr val="292929"/>
              </a:solidFill>
              <a:effectLst/>
              <a:latin typeface="Courier New" panose="02070309020205020404" pitchFamily="49" charset="0"/>
              <a:cs typeface="Courier New" panose="02070309020205020404" pitchFamily="49" charset="0"/>
            </a:endParaRPr>
          </a:p>
          <a:p>
            <a:endParaRPr lang="en-US" b="0" i="0" dirty="0">
              <a:solidFill>
                <a:srgbClr val="292929"/>
              </a:solidFill>
              <a:effectLst/>
              <a:latin typeface="Courier New" panose="02070309020205020404" pitchFamily="49" charset="0"/>
              <a:cs typeface="Courier New" panose="02070309020205020404" pitchFamily="49" charset="0"/>
            </a:endParaRPr>
          </a:p>
          <a:p>
            <a:endParaRPr lang="en-US" dirty="0">
              <a:solidFill>
                <a:srgbClr val="292929"/>
              </a:solidFill>
              <a:latin typeface="Courier New" panose="02070309020205020404" pitchFamily="49" charset="0"/>
              <a:cs typeface="Courier New" panose="02070309020205020404" pitchFamily="49" charset="0"/>
            </a:endParaRPr>
          </a:p>
          <a:p>
            <a:r>
              <a:rPr lang="en-US" b="0" i="0" dirty="0">
                <a:solidFill>
                  <a:srgbClr val="292929"/>
                </a:solidFill>
                <a:effectLst/>
                <a:latin typeface="Courier New" panose="02070309020205020404" pitchFamily="49" charset="0"/>
                <a:cs typeface="Courier New" panose="02070309020205020404" pitchFamily="49" charset="0"/>
              </a:rPr>
              <a:t>Convolution layers learn </a:t>
            </a:r>
            <a:r>
              <a:rPr lang="en-US" b="1" i="0" dirty="0">
                <a:solidFill>
                  <a:srgbClr val="292929"/>
                </a:solidFill>
                <a:effectLst/>
                <a:latin typeface="Courier New" panose="02070309020205020404" pitchFamily="49" charset="0"/>
                <a:cs typeface="Courier New" panose="02070309020205020404" pitchFamily="49" charset="0"/>
              </a:rPr>
              <a:t>spatial hierarchical patterns </a:t>
            </a:r>
            <a:r>
              <a:rPr lang="en-US" b="0" i="0" dirty="0">
                <a:solidFill>
                  <a:srgbClr val="292929"/>
                </a:solidFill>
                <a:effectLst/>
                <a:latin typeface="Courier New" panose="02070309020205020404" pitchFamily="49" charset="0"/>
                <a:cs typeface="Courier New" panose="02070309020205020404" pitchFamily="49" charset="0"/>
              </a:rPr>
              <a:t>from the data, which are also translation invariant. Thus they are able to learn different aspects of images. For example, the </a:t>
            </a:r>
            <a:r>
              <a:rPr lang="en-US" b="1" i="0" dirty="0">
                <a:solidFill>
                  <a:srgbClr val="292929"/>
                </a:solidFill>
                <a:effectLst/>
                <a:latin typeface="Courier New" panose="02070309020205020404" pitchFamily="49" charset="0"/>
                <a:cs typeface="Courier New" panose="02070309020205020404" pitchFamily="49" charset="0"/>
              </a:rPr>
              <a:t>first convolution layer will learn small and local patterns such as edges and corners</a:t>
            </a:r>
            <a:r>
              <a:rPr lang="en-US" b="0" i="0" dirty="0">
                <a:solidFill>
                  <a:srgbClr val="292929"/>
                </a:solidFill>
                <a:effectLst/>
                <a:latin typeface="Courier New" panose="02070309020205020404" pitchFamily="49" charset="0"/>
                <a:cs typeface="Courier New" panose="02070309020205020404" pitchFamily="49" charset="0"/>
              </a:rPr>
              <a:t>, a </a:t>
            </a:r>
            <a:r>
              <a:rPr lang="en-US" b="1" i="0" dirty="0">
                <a:solidFill>
                  <a:srgbClr val="292929"/>
                </a:solidFill>
                <a:effectLst/>
                <a:latin typeface="Courier New" panose="02070309020205020404" pitchFamily="49" charset="0"/>
                <a:cs typeface="Courier New" panose="02070309020205020404" pitchFamily="49" charset="0"/>
              </a:rPr>
              <a:t>second convolution layer will learn larger patterns based on the features from the first layers, and so on</a:t>
            </a:r>
            <a:r>
              <a:rPr lang="en-US" b="0" i="0" dirty="0">
                <a:solidFill>
                  <a:srgbClr val="292929"/>
                </a:solidFill>
                <a:effectLst/>
                <a:latin typeface="Courier New" panose="02070309020205020404" pitchFamily="49" charset="0"/>
                <a:cs typeface="Courier New" panose="02070309020205020404" pitchFamily="49" charset="0"/>
              </a:rPr>
              <a:t>. This allows CNNs to automate feature engineering and learn effective features which generalize well on new data points. Pooling layers help with down sampling and dimension reduction.</a:t>
            </a:r>
          </a:p>
        </p:txBody>
      </p:sp>
      <p:pic>
        <p:nvPicPr>
          <p:cNvPr id="1026" name="Picture 2">
            <a:extLst>
              <a:ext uri="{FF2B5EF4-FFF2-40B4-BE49-F238E27FC236}">
                <a16:creationId xmlns:a16="http://schemas.microsoft.com/office/drawing/2014/main" id="{29BE07BE-FBDA-43EF-820A-D1BFF7ACE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2" y="1209675"/>
            <a:ext cx="7424737"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586373"/>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D708E-52E2-4917-8CFD-8A741118EA7F}"/>
              </a:ext>
            </a:extLst>
          </p:cNvPr>
          <p:cNvSpPr>
            <a:spLocks noGrp="1"/>
          </p:cNvSpPr>
          <p:nvPr>
            <p:ph idx="1"/>
          </p:nvPr>
        </p:nvSpPr>
        <p:spPr>
          <a:xfrm>
            <a:off x="847725" y="676275"/>
            <a:ext cx="10210800" cy="5600699"/>
          </a:xfrm>
        </p:spPr>
        <p:txBody>
          <a:bodyPr/>
          <a:lstStyle/>
          <a:p>
            <a:r>
              <a:rPr lang="en-US" b="0" i="0" dirty="0">
                <a:effectLst/>
                <a:latin typeface="Courier New" panose="02070309020205020404" pitchFamily="49" charset="0"/>
                <a:cs typeface="Courier New" panose="02070309020205020404" pitchFamily="49" charset="0"/>
              </a:rPr>
              <a:t>A Machine Learning solution for the detection of malaria requires manual input of the parameters — for example, </a:t>
            </a:r>
            <a:r>
              <a:rPr lang="en-US" b="1" i="0" dirty="0">
                <a:effectLst/>
                <a:latin typeface="Courier New" panose="02070309020205020404" pitchFamily="49" charset="0"/>
                <a:cs typeface="Courier New" panose="02070309020205020404" pitchFamily="49" charset="0"/>
              </a:rPr>
              <a:t>size, color, the morphology of the cells</a:t>
            </a:r>
            <a:r>
              <a:rPr lang="en-US" i="0" dirty="0">
                <a:effectLst/>
                <a:latin typeface="Courier New" panose="02070309020205020404" pitchFamily="49" charset="0"/>
                <a:cs typeface="Courier New" panose="02070309020205020404" pitchFamily="49" charset="0"/>
              </a:rPr>
              <a:t>, </a:t>
            </a:r>
            <a:r>
              <a:rPr lang="en-US" b="0" i="0" dirty="0">
                <a:effectLst/>
                <a:latin typeface="Courier New" panose="02070309020205020404" pitchFamily="49" charset="0"/>
                <a:cs typeface="Courier New" panose="02070309020205020404" pitchFamily="49" charset="0"/>
              </a:rPr>
              <a:t>whereas implementing a Convolutional Neural Network </a:t>
            </a:r>
            <a:r>
              <a:rPr lang="en-US" b="1" i="0" dirty="0">
                <a:effectLst/>
                <a:latin typeface="Courier New" panose="02070309020205020404" pitchFamily="49" charset="0"/>
                <a:cs typeface="Courier New" panose="02070309020205020404" pitchFamily="49" charset="0"/>
              </a:rPr>
              <a:t>(CNN) algorithm would greatly speed up prediction time while mirroring </a:t>
            </a:r>
            <a:r>
              <a:rPr lang="en-US" b="0" i="0" dirty="0">
                <a:effectLst/>
                <a:latin typeface="Courier New" panose="02070309020205020404" pitchFamily="49" charset="0"/>
                <a:cs typeface="Courier New" panose="02070309020205020404" pitchFamily="49" charset="0"/>
              </a:rPr>
              <a:t>(or even exceeding) the accuracy of clinicians. </a:t>
            </a:r>
          </a:p>
          <a:p>
            <a:endParaRPr lang="en-US" b="0" i="0" dirty="0">
              <a:solidFill>
                <a:srgbClr val="292929"/>
              </a:solidFill>
              <a:effectLst/>
              <a:latin typeface="Courier New" panose="02070309020205020404" pitchFamily="49" charset="0"/>
              <a:cs typeface="Courier New" panose="02070309020205020404" pitchFamily="49" charset="0"/>
            </a:endParaRPr>
          </a:p>
          <a:p>
            <a:endParaRPr lang="en-US" b="0" i="0" dirty="0">
              <a:solidFill>
                <a:srgbClr val="292929"/>
              </a:solidFill>
              <a:effectLst/>
              <a:latin typeface="Courier New" panose="02070309020205020404" pitchFamily="49" charset="0"/>
              <a:cs typeface="Courier New" panose="02070309020205020404" pitchFamily="49" charset="0"/>
            </a:endParaRPr>
          </a:p>
          <a:p>
            <a:r>
              <a:rPr lang="en-US" b="0" i="0" dirty="0">
                <a:solidFill>
                  <a:srgbClr val="292929"/>
                </a:solidFill>
                <a:effectLst/>
                <a:latin typeface="Courier New" panose="02070309020205020404" pitchFamily="49" charset="0"/>
                <a:cs typeface="Courier New" panose="02070309020205020404" pitchFamily="49" charset="0"/>
              </a:rPr>
              <a:t>Automated malaria detection using deep learning models like CNNs could be very </a:t>
            </a:r>
            <a:r>
              <a:rPr lang="en-US" b="1" i="0" dirty="0">
                <a:solidFill>
                  <a:srgbClr val="292929"/>
                </a:solidFill>
                <a:effectLst/>
                <a:latin typeface="Courier New" panose="02070309020205020404" pitchFamily="49" charset="0"/>
                <a:cs typeface="Courier New" panose="02070309020205020404" pitchFamily="49" charset="0"/>
              </a:rPr>
              <a:t>effective, cheap and scalable </a:t>
            </a:r>
            <a:r>
              <a:rPr lang="en-US" b="0" i="0" dirty="0">
                <a:solidFill>
                  <a:srgbClr val="292929"/>
                </a:solidFill>
                <a:effectLst/>
                <a:latin typeface="Courier New" panose="02070309020205020404" pitchFamily="49" charset="0"/>
                <a:cs typeface="Courier New" panose="02070309020205020404" pitchFamily="49" charset="0"/>
              </a:rPr>
              <a:t>especially with the advent of transfer learning and pre-trained models which work quite well even with constraints like less data.</a:t>
            </a:r>
            <a:endParaRPr lang="en-IN" dirty="0">
              <a:latin typeface="Courier New" panose="02070309020205020404" pitchFamily="49" charset="0"/>
              <a:cs typeface="Courier New" panose="02070309020205020404" pitchFamily="49" charset="0"/>
            </a:endParaRPr>
          </a:p>
          <a:p>
            <a:endParaRPr lang="en-US" b="0" i="0" dirty="0">
              <a:effectLst/>
              <a:latin typeface="Courier New" panose="02070309020205020404" pitchFamily="49" charset="0"/>
              <a:cs typeface="Courier New" panose="02070309020205020404" pitchFamily="49" charset="0"/>
            </a:endParaRPr>
          </a:p>
          <a:p>
            <a:endParaRPr lang="en-US" b="0" i="0" dirty="0">
              <a:effectLst/>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b="0" i="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 this project, we will be building a deep learning model that can detect and classify malaria disease. A web application is integrated into the model, from where user can upload an  x-ray image and see the analyzed results on User Interface.</a:t>
            </a:r>
            <a:endParaRPr lang="en-IN" i="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7378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E813-13DE-46E8-B866-00025708FC72}"/>
              </a:ext>
            </a:extLst>
          </p:cNvPr>
          <p:cNvSpPr>
            <a:spLocks noGrp="1"/>
          </p:cNvSpPr>
          <p:nvPr>
            <p:ph type="title"/>
          </p:nvPr>
        </p:nvSpPr>
        <p:spPr>
          <a:xfrm>
            <a:off x="2231136" y="631317"/>
            <a:ext cx="7729728" cy="1188720"/>
          </a:xfrm>
        </p:spPr>
        <p:txBody>
          <a:bodyPr/>
          <a:lstStyle/>
          <a:p>
            <a:r>
              <a:rPr lang="en-IN" b="1" i="0" dirty="0">
                <a:effectLst/>
                <a:latin typeface="Montserrat"/>
              </a:rPr>
              <a:t>Architecture</a:t>
            </a:r>
            <a:endParaRPr lang="en-IN" dirty="0"/>
          </a:p>
        </p:txBody>
      </p:sp>
      <p:pic>
        <p:nvPicPr>
          <p:cNvPr id="2050" name="Picture 2">
            <a:extLst>
              <a:ext uri="{FF2B5EF4-FFF2-40B4-BE49-F238E27FC236}">
                <a16:creationId xmlns:a16="http://schemas.microsoft.com/office/drawing/2014/main" id="{9C422A59-555E-45E4-BD25-2761D763CC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25600" y="2184400"/>
            <a:ext cx="8585201" cy="356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698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A442-22DC-4A3F-A74F-0154B5C938C3}"/>
              </a:ext>
            </a:extLst>
          </p:cNvPr>
          <p:cNvSpPr>
            <a:spLocks noGrp="1"/>
          </p:cNvSpPr>
          <p:nvPr>
            <p:ph type="title"/>
          </p:nvPr>
        </p:nvSpPr>
        <p:spPr>
          <a:xfrm>
            <a:off x="2131124" y="288416"/>
            <a:ext cx="7729728" cy="1188720"/>
          </a:xfrm>
        </p:spPr>
        <p:txBody>
          <a:bodyPr>
            <a:noAutofit/>
          </a:bodyPr>
          <a:lstStyle/>
          <a:p>
            <a:br>
              <a:rPr lang="en-IN" sz="3200" b="1" i="0" dirty="0">
                <a:solidFill>
                  <a:srgbClr val="2D2828"/>
                </a:solidFill>
                <a:effectLst/>
                <a:latin typeface="Courier New" panose="02070309020205020404" pitchFamily="49" charset="0"/>
                <a:cs typeface="Courier New" panose="02070309020205020404" pitchFamily="49" charset="0"/>
              </a:rPr>
            </a:br>
            <a:r>
              <a:rPr lang="en-IN" sz="3200" b="1" i="0" dirty="0">
                <a:solidFill>
                  <a:srgbClr val="2D2828"/>
                </a:solidFill>
                <a:effectLst/>
                <a:latin typeface="Courier New" panose="02070309020205020404" pitchFamily="49" charset="0"/>
                <a:cs typeface="Courier New" panose="02070309020205020404" pitchFamily="49" charset="0"/>
              </a:rPr>
              <a:t>Project Flow</a:t>
            </a:r>
            <a:br>
              <a:rPr lang="en-IN" sz="3200" b="1" i="0" dirty="0">
                <a:solidFill>
                  <a:srgbClr val="2D2828"/>
                </a:solidFill>
                <a:effectLst/>
                <a:latin typeface="Open Sans" panose="020B0606030504020204" pitchFamily="34" charset="0"/>
              </a:rPr>
            </a:br>
            <a:endParaRPr lang="en-IN" sz="3200" dirty="0"/>
          </a:p>
        </p:txBody>
      </p:sp>
      <p:sp>
        <p:nvSpPr>
          <p:cNvPr id="11" name="Flowchart: Alternate Process 10">
            <a:extLst>
              <a:ext uri="{FF2B5EF4-FFF2-40B4-BE49-F238E27FC236}">
                <a16:creationId xmlns:a16="http://schemas.microsoft.com/office/drawing/2014/main" id="{6E6E2E21-D342-432D-8486-3EAB5320D01E}"/>
              </a:ext>
            </a:extLst>
          </p:cNvPr>
          <p:cNvSpPr/>
          <p:nvPr/>
        </p:nvSpPr>
        <p:spPr>
          <a:xfrm>
            <a:off x="2271713" y="4239767"/>
            <a:ext cx="2714625" cy="1188720"/>
          </a:xfrm>
          <a:prstGeom prst="flowChartAlternate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ourier New" panose="02070309020205020404" pitchFamily="49" charset="0"/>
                <a:cs typeface="Courier New" panose="02070309020205020404" pitchFamily="49" charset="0"/>
              </a:rPr>
              <a:t>DATA PREPROCESSING</a:t>
            </a:r>
          </a:p>
        </p:txBody>
      </p:sp>
      <p:sp>
        <p:nvSpPr>
          <p:cNvPr id="10" name="Flowchart: Alternate Process 9">
            <a:extLst>
              <a:ext uri="{FF2B5EF4-FFF2-40B4-BE49-F238E27FC236}">
                <a16:creationId xmlns:a16="http://schemas.microsoft.com/office/drawing/2014/main" id="{EF0FC492-83AD-4AF8-BADC-E179F9A7FE49}"/>
              </a:ext>
            </a:extLst>
          </p:cNvPr>
          <p:cNvSpPr/>
          <p:nvPr/>
        </p:nvSpPr>
        <p:spPr>
          <a:xfrm>
            <a:off x="2271713" y="2001773"/>
            <a:ext cx="2352675" cy="1188720"/>
          </a:xfrm>
          <a:prstGeom prst="flowChartAlternate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solidFill>
                <a:schemeClr val="tx1"/>
              </a:solidFill>
              <a:latin typeface="Courier New" panose="02070309020205020404" pitchFamily="49" charset="0"/>
              <a:cs typeface="Courier New" panose="02070309020205020404" pitchFamily="49" charset="0"/>
            </a:endParaRPr>
          </a:p>
          <a:p>
            <a:pPr algn="ctr"/>
            <a:r>
              <a:rPr lang="en-IN" b="1" dirty="0">
                <a:solidFill>
                  <a:schemeClr val="tx1"/>
                </a:solidFill>
                <a:latin typeface="Courier New" panose="02070309020205020404" pitchFamily="49" charset="0"/>
                <a:cs typeface="Courier New" panose="02070309020205020404" pitchFamily="49" charset="0"/>
              </a:rPr>
              <a:t>DATA COLLECTION</a:t>
            </a:r>
            <a:endParaRPr lang="en-IN" b="1" i="0" dirty="0">
              <a:solidFill>
                <a:schemeClr val="tx1"/>
              </a:solidFill>
              <a:effectLst/>
              <a:latin typeface="Courier New" panose="02070309020205020404" pitchFamily="49" charset="0"/>
              <a:cs typeface="Courier New" panose="02070309020205020404" pitchFamily="49" charset="0"/>
            </a:endParaRPr>
          </a:p>
          <a:p>
            <a:pPr algn="ctr"/>
            <a:endParaRPr lang="en-IN" dirty="0"/>
          </a:p>
        </p:txBody>
      </p:sp>
      <p:sp>
        <p:nvSpPr>
          <p:cNvPr id="12" name="Flowchart: Alternate Process 11">
            <a:extLst>
              <a:ext uri="{FF2B5EF4-FFF2-40B4-BE49-F238E27FC236}">
                <a16:creationId xmlns:a16="http://schemas.microsoft.com/office/drawing/2014/main" id="{6EF761F8-8C4F-449D-BA0E-A8A9F3A1164F}"/>
              </a:ext>
            </a:extLst>
          </p:cNvPr>
          <p:cNvSpPr/>
          <p:nvPr/>
        </p:nvSpPr>
        <p:spPr>
          <a:xfrm>
            <a:off x="6853238" y="4129851"/>
            <a:ext cx="2571750" cy="1188720"/>
          </a:xfrm>
          <a:prstGeom prst="flowChartAlternate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MODEL BUILDING</a:t>
            </a:r>
          </a:p>
        </p:txBody>
      </p:sp>
      <p:sp>
        <p:nvSpPr>
          <p:cNvPr id="13" name="Flowchart: Alternate Process 12">
            <a:extLst>
              <a:ext uri="{FF2B5EF4-FFF2-40B4-BE49-F238E27FC236}">
                <a16:creationId xmlns:a16="http://schemas.microsoft.com/office/drawing/2014/main" id="{249C4F48-DF3B-40A5-945B-16E3F596A013}"/>
              </a:ext>
            </a:extLst>
          </p:cNvPr>
          <p:cNvSpPr/>
          <p:nvPr/>
        </p:nvSpPr>
        <p:spPr>
          <a:xfrm>
            <a:off x="6681788" y="2001773"/>
            <a:ext cx="2743200" cy="1188720"/>
          </a:xfrm>
          <a:prstGeom prst="flowChartAlternate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ourier New" panose="02070309020205020404" pitchFamily="49" charset="0"/>
                <a:cs typeface="Courier New" panose="02070309020205020404" pitchFamily="49" charset="0"/>
              </a:rPr>
              <a:t>APPLICATION BUILDING</a:t>
            </a:r>
          </a:p>
        </p:txBody>
      </p:sp>
      <p:sp>
        <p:nvSpPr>
          <p:cNvPr id="18" name="Arrow: Curved Right 17">
            <a:extLst>
              <a:ext uri="{FF2B5EF4-FFF2-40B4-BE49-F238E27FC236}">
                <a16:creationId xmlns:a16="http://schemas.microsoft.com/office/drawing/2014/main" id="{CB509305-BB9F-4616-931D-409F00AB855A}"/>
              </a:ext>
            </a:extLst>
          </p:cNvPr>
          <p:cNvSpPr/>
          <p:nvPr/>
        </p:nvSpPr>
        <p:spPr>
          <a:xfrm>
            <a:off x="1004888" y="2526410"/>
            <a:ext cx="1266825" cy="2390775"/>
          </a:xfrm>
          <a:prstGeom prst="curv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31" name="Arrow: Right 30">
            <a:extLst>
              <a:ext uri="{FF2B5EF4-FFF2-40B4-BE49-F238E27FC236}">
                <a16:creationId xmlns:a16="http://schemas.microsoft.com/office/drawing/2014/main" id="{C0482062-F8D6-4221-8F52-5971F779DE0B}"/>
              </a:ext>
            </a:extLst>
          </p:cNvPr>
          <p:cNvSpPr/>
          <p:nvPr/>
        </p:nvSpPr>
        <p:spPr>
          <a:xfrm>
            <a:off x="5094685" y="4638864"/>
            <a:ext cx="1650206" cy="390525"/>
          </a:xfrm>
          <a:prstGeom prst="rightArrow">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Arrow: Curved Right 31">
            <a:extLst>
              <a:ext uri="{FF2B5EF4-FFF2-40B4-BE49-F238E27FC236}">
                <a16:creationId xmlns:a16="http://schemas.microsoft.com/office/drawing/2014/main" id="{93003324-C5A2-4F51-AC4D-E3E5A6589125}"/>
              </a:ext>
            </a:extLst>
          </p:cNvPr>
          <p:cNvSpPr/>
          <p:nvPr/>
        </p:nvSpPr>
        <p:spPr>
          <a:xfrm rot="10800000">
            <a:off x="9424988" y="2225991"/>
            <a:ext cx="1050226" cy="2691194"/>
          </a:xfrm>
          <a:prstGeom prst="curv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437024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A0C7-2F0E-4C98-87E7-BC3A42D94977}"/>
              </a:ext>
            </a:extLst>
          </p:cNvPr>
          <p:cNvSpPr>
            <a:spLocks noGrp="1"/>
          </p:cNvSpPr>
          <p:nvPr>
            <p:ph type="title"/>
          </p:nvPr>
        </p:nvSpPr>
        <p:spPr>
          <a:xfrm>
            <a:off x="2231136" y="240792"/>
            <a:ext cx="7729728" cy="1188720"/>
          </a:xfrm>
        </p:spPr>
        <p:txBody>
          <a:bodyPr/>
          <a:lstStyle/>
          <a:p>
            <a:r>
              <a:rPr lang="en-IN" b="1" dirty="0">
                <a:latin typeface="Courier New" panose="02070309020205020404" pitchFamily="49" charset="0"/>
                <a:cs typeface="Courier New" panose="02070309020205020404" pitchFamily="49" charset="0"/>
              </a:rPr>
              <a:t>Datasets</a:t>
            </a:r>
          </a:p>
        </p:txBody>
      </p:sp>
      <p:sp>
        <p:nvSpPr>
          <p:cNvPr id="3" name="Content Placeholder 2">
            <a:extLst>
              <a:ext uri="{FF2B5EF4-FFF2-40B4-BE49-F238E27FC236}">
                <a16:creationId xmlns:a16="http://schemas.microsoft.com/office/drawing/2014/main" id="{9738A745-7F87-4C7F-9337-7F227834E828}"/>
              </a:ext>
            </a:extLst>
          </p:cNvPr>
          <p:cNvSpPr>
            <a:spLocks noGrp="1"/>
          </p:cNvSpPr>
          <p:nvPr>
            <p:ph idx="1"/>
          </p:nvPr>
        </p:nvSpPr>
        <p:spPr>
          <a:xfrm>
            <a:off x="647700" y="1762126"/>
            <a:ext cx="10782300" cy="4772024"/>
          </a:xfrm>
        </p:spPr>
        <p:txBody>
          <a:bodyPr>
            <a:normAutofit lnSpcReduction="10000"/>
          </a:bodyPr>
          <a:lstStyle/>
          <a:p>
            <a:r>
              <a:rPr lang="en-US" b="0" i="0" dirty="0">
                <a:solidFill>
                  <a:srgbClr val="000000"/>
                </a:solidFill>
                <a:effectLst/>
                <a:latin typeface="Courier New" panose="02070309020205020404" pitchFamily="49" charset="0"/>
                <a:cs typeface="Courier New" panose="02070309020205020404" pitchFamily="49" charset="0"/>
              </a:rPr>
              <a:t>ML depends heavily on data. It’s the most crucial aspect that makes algorithm training possible.</a:t>
            </a:r>
          </a:p>
          <a:p>
            <a:r>
              <a:rPr lang="en-US" b="0" i="0" dirty="0">
                <a:effectLst/>
                <a:latin typeface="Courier New" panose="02070309020205020404" pitchFamily="49" charset="0"/>
                <a:cs typeface="Courier New" panose="02070309020205020404" pitchFamily="49" charset="0"/>
              </a:rPr>
              <a:t>Artificial Intelligence is a data hunger technology, it depends heavily on data, without data, it is impossible for a machine to learn. </a:t>
            </a:r>
          </a:p>
          <a:p>
            <a:r>
              <a:rPr lang="en-US" b="0" i="0" dirty="0">
                <a:effectLst/>
                <a:latin typeface="Courier New" panose="02070309020205020404" pitchFamily="49" charset="0"/>
                <a:cs typeface="Courier New" panose="02070309020205020404" pitchFamily="49" charset="0"/>
              </a:rPr>
              <a:t>In Convolutional Neural Networks, as it deals with images, we need training and testing data set. It is the actual data set used to train the model for performing various actions. In this activity lets focus of gathering the dataset</a:t>
            </a:r>
          </a:p>
          <a:p>
            <a:endParaRPr lang="en-US" dirty="0">
              <a:latin typeface="Courier New" panose="02070309020205020404" pitchFamily="49" charset="0"/>
              <a:cs typeface="Courier New" panose="02070309020205020404" pitchFamily="49" charset="0"/>
            </a:endParaRPr>
          </a:p>
          <a:p>
            <a:r>
              <a:rPr lang="en-US" b="0" i="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dataset used for this project was obtained from Kaggle.</a:t>
            </a:r>
            <a:endParaRPr lang="en-IN" b="0" i="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b="1" dirty="0">
                <a:effectLst/>
                <a:latin typeface="Courier New" panose="02070309020205020404" pitchFamily="49" charset="0"/>
                <a:cs typeface="Courier New" panose="02070309020205020404" pitchFamily="49" charset="0"/>
              </a:rPr>
              <a:t>The dataset contains two classes of images :</a:t>
            </a:r>
          </a:p>
          <a:p>
            <a:pPr>
              <a:buFont typeface="Wingdings" panose="05000000000000000000" pitchFamily="2" charset="2"/>
              <a:buChar char="q"/>
            </a:pPr>
            <a:r>
              <a:rPr lang="en-US" b="1" dirty="0">
                <a:solidFill>
                  <a:srgbClr val="35475C"/>
                </a:solidFill>
                <a:effectLst/>
                <a:latin typeface="Courier New" panose="02070309020205020404" pitchFamily="49" charset="0"/>
                <a:cs typeface="Courier New" panose="02070309020205020404" pitchFamily="49" charset="0"/>
              </a:rPr>
              <a:t>Infected (Parasitized)</a:t>
            </a:r>
          </a:p>
          <a:p>
            <a:pPr>
              <a:buFont typeface="Wingdings" panose="05000000000000000000" pitchFamily="2" charset="2"/>
              <a:buChar char="q"/>
            </a:pPr>
            <a:r>
              <a:rPr lang="en-US" b="1" dirty="0">
                <a:solidFill>
                  <a:srgbClr val="35475C"/>
                </a:solidFill>
                <a:effectLst/>
                <a:latin typeface="Courier New" panose="02070309020205020404" pitchFamily="49" charset="0"/>
                <a:cs typeface="Courier New" panose="02070309020205020404" pitchFamily="49" charset="0"/>
              </a:rPr>
              <a:t>Uninfected</a:t>
            </a:r>
            <a:br>
              <a:rPr lang="en-US" b="1" dirty="0">
                <a:effectLst/>
                <a:latin typeface="arial" panose="020B0604020202020204" pitchFamily="34" charset="0"/>
              </a:rPr>
            </a:br>
            <a:endParaRPr lang="en-US" b="1" i="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23568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Gallery</Template>
  <TotalTime>4794</TotalTime>
  <Words>1143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vt:lpstr>
      <vt:lpstr>charter</vt:lpstr>
      <vt:lpstr>Consolas</vt:lpstr>
      <vt:lpstr>Courier New</vt:lpstr>
      <vt:lpstr>Gill Sans MT</vt:lpstr>
      <vt:lpstr>Montserrat</vt:lpstr>
      <vt:lpstr>Open Sans</vt:lpstr>
      <vt:lpstr>sohne</vt:lpstr>
      <vt:lpstr>Wingdings</vt:lpstr>
      <vt:lpstr>Parcel</vt:lpstr>
      <vt:lpstr>Implement Deep Learning Techniques To Detect Malaria Using IBM Cloud</vt:lpstr>
      <vt:lpstr>introduction</vt:lpstr>
      <vt:lpstr> nearly half the world’s population is at risk from malaria and there are over 200 million malaria cases and approximately 400,000 deaths due to malaria every year.  This gives us all the more motivation to make malaria detection and diagnosis fast, easy and effective.</vt:lpstr>
      <vt:lpstr> why Deep Learning for Malaria Detection? </vt:lpstr>
      <vt:lpstr>PowerPoint Presentation</vt:lpstr>
      <vt:lpstr>PowerPoint Presentation</vt:lpstr>
      <vt:lpstr>Architecture</vt:lpstr>
      <vt:lpstr> Project Flow </vt:lpstr>
      <vt:lpstr>Datasets</vt:lpstr>
      <vt:lpstr>PowerPoint Presentation</vt:lpstr>
      <vt:lpstr>IMAGE PREPROCESSING</vt:lpstr>
      <vt:lpstr>OUTPUT</vt:lpstr>
      <vt:lpstr>RESULT</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Deep Learning Techniques To Detect Malaria Using IBM Cloud</dc:title>
  <dc:creator>g maithreyi</dc:creator>
  <cp:lastModifiedBy>g maithreyi</cp:lastModifiedBy>
  <cp:revision>30</cp:revision>
  <dcterms:created xsi:type="dcterms:W3CDTF">2021-06-02T12:17:30Z</dcterms:created>
  <dcterms:modified xsi:type="dcterms:W3CDTF">2021-06-08T14:47:06Z</dcterms:modified>
</cp:coreProperties>
</file>