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png" ContentType="image/png"/>
  <Override PartName="/ppt/media/image2.png" ContentType="image/png"/>
  <Override PartName="/ppt/media/image4.jpeg" ContentType="image/jpeg"/>
  <Override PartName="/ppt/media/image3.jpeg" ContentType="image/jpeg"/>
  <Override PartName="/ppt/media/image5.jpeg" ContentType="image/jpeg"/>
  <Override PartName="/ppt/media/image7.png" ContentType="image/png"/>
  <Override PartName="/ppt/media/image6.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066680" y="642600"/>
            <a:ext cx="10057680" cy="6355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1066680" y="642600"/>
            <a:ext cx="10057680" cy="6355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13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13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13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1066680" y="642600"/>
            <a:ext cx="10057680" cy="6355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1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14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4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1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5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15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5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1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5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16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6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6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6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6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6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66680" y="642600"/>
            <a:ext cx="10057680" cy="6355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66680" y="642600"/>
            <a:ext cx="10057680" cy="137088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1dbc9"/>
            </a:gs>
            <a:gs pos="100000">
              <a:srgbClr val="c8c1b0"/>
            </a:gs>
          </a:gsLst>
          <a:lin ang="5400000"/>
        </a:gradFill>
      </p:bgPr>
    </p:bg>
    <p:spTree>
      <p:nvGrpSpPr>
        <p:cNvPr id="1" name=""/>
        <p:cNvGrpSpPr/>
        <p:nvPr/>
      </p:nvGrpSpPr>
      <p:grpSpPr>
        <a:xfrm>
          <a:off x="0" y="0"/>
          <a:ext cx="0" cy="0"/>
          <a:chOff x="0" y="0"/>
          <a:chExt cx="0" cy="0"/>
        </a:xfrm>
      </p:grpSpPr>
      <p:sp>
        <p:nvSpPr>
          <p:cNvPr id="0" name="Google Shape;6;p14" hidden="1"/>
          <p:cNvSpPr/>
          <p:nvPr/>
        </p:nvSpPr>
        <p:spPr>
          <a:xfrm>
            <a:off x="234720" y="237600"/>
            <a:ext cx="11721960" cy="6381720"/>
          </a:xfrm>
          <a:prstGeom prst="rect">
            <a:avLst/>
          </a:prstGeom>
          <a:solidFill>
            <a:schemeClr val="lt2"/>
          </a:solidFill>
          <a:ln w="0">
            <a:noFill/>
          </a:ln>
        </p:spPr>
        <p:style>
          <a:lnRef idx="0"/>
          <a:fillRef idx="0"/>
          <a:effectRef idx="0"/>
          <a:fontRef idx="minor"/>
        </p:style>
      </p:sp>
      <p:sp>
        <p:nvSpPr>
          <p:cNvPr id="1" name="Google Shape;13;p15"/>
          <p:cNvSpPr/>
          <p:nvPr/>
        </p:nvSpPr>
        <p:spPr>
          <a:xfrm>
            <a:off x="0" y="0"/>
            <a:ext cx="12191400" cy="6857280"/>
          </a:xfrm>
          <a:prstGeom prst="rect">
            <a:avLst/>
          </a:prstGeom>
          <a:blipFill rotWithShape="0">
            <a:blip r:embed="rId2">
              <a:alphaModFix amt="45000"/>
            </a:blip>
            <a:srcRect/>
            <a:tile/>
          </a:blipFill>
          <a:ln w="0">
            <a:noFill/>
          </a:ln>
        </p:spPr>
        <p:style>
          <a:lnRef idx="0"/>
          <a:fillRef idx="0"/>
          <a:effectRef idx="0"/>
          <a:fontRef idx="minor"/>
        </p:style>
      </p:sp>
      <p:sp>
        <p:nvSpPr>
          <p:cNvPr id="2" name="Google Shape;14;p15"/>
          <p:cNvSpPr/>
          <p:nvPr/>
        </p:nvSpPr>
        <p:spPr>
          <a:xfrm>
            <a:off x="1307880" y="1267560"/>
            <a:ext cx="9575640" cy="4307400"/>
          </a:xfrm>
          <a:prstGeom prst="rect">
            <a:avLst/>
          </a:prstGeom>
          <a:solidFill>
            <a:schemeClr val="lt1"/>
          </a:solidFill>
          <a:ln w="0">
            <a:noFill/>
          </a:ln>
          <a:effectLst>
            <a:outerShdw algn="ctr" blurRad="50760" rotWithShape="0">
              <a:srgbClr val="000000">
                <a:alpha val="66000"/>
              </a:srgbClr>
            </a:outerShdw>
          </a:effectLst>
        </p:spPr>
        <p:style>
          <a:lnRef idx="0"/>
          <a:fillRef idx="0"/>
          <a:effectRef idx="0"/>
          <a:fontRef idx="minor"/>
        </p:style>
      </p:sp>
      <p:sp>
        <p:nvSpPr>
          <p:cNvPr id="3" name="Google Shape;15;p15"/>
          <p:cNvSpPr/>
          <p:nvPr/>
        </p:nvSpPr>
        <p:spPr>
          <a:xfrm>
            <a:off x="1447920" y="1411560"/>
            <a:ext cx="9295560" cy="4034160"/>
          </a:xfrm>
          <a:prstGeom prst="rect">
            <a:avLst/>
          </a:prstGeom>
          <a:noFill/>
          <a:ln cap="sq" w="9525">
            <a:solidFill>
              <a:srgbClr val="3f3f3f"/>
            </a:solidFill>
            <a:miter/>
          </a:ln>
        </p:spPr>
        <p:style>
          <a:lnRef idx="0"/>
          <a:fillRef idx="0"/>
          <a:effectRef idx="0"/>
          <a:fontRef idx="minor"/>
        </p:style>
      </p:sp>
      <p:sp>
        <p:nvSpPr>
          <p:cNvPr id="4" name="Google Shape;16;p15"/>
          <p:cNvSpPr/>
          <p:nvPr/>
        </p:nvSpPr>
        <p:spPr>
          <a:xfrm>
            <a:off x="5135760" y="1267560"/>
            <a:ext cx="1919520" cy="730800"/>
          </a:xfrm>
          <a:prstGeom prst="rect">
            <a:avLst/>
          </a:prstGeom>
          <a:solidFill>
            <a:schemeClr val="lt2"/>
          </a:solidFill>
          <a:ln w="0">
            <a:noFill/>
          </a:ln>
        </p:spPr>
        <p:style>
          <a:lnRef idx="0"/>
          <a:fillRef idx="0"/>
          <a:effectRef idx="0"/>
          <a:fontRef idx="minor"/>
        </p:style>
      </p:sp>
      <p:grpSp>
        <p:nvGrpSpPr>
          <p:cNvPr id="5" name="Google Shape;17;p15"/>
          <p:cNvGrpSpPr/>
          <p:nvPr/>
        </p:nvGrpSpPr>
        <p:grpSpPr>
          <a:xfrm>
            <a:off x="5250240" y="1267560"/>
            <a:ext cx="1692000" cy="645840"/>
            <a:chOff x="5250240" y="1267560"/>
            <a:chExt cx="1692000" cy="645840"/>
          </a:xfrm>
        </p:grpSpPr>
        <p:sp>
          <p:nvSpPr>
            <p:cNvPr id="6" name="Google Shape;18;p15"/>
            <p:cNvSpPr/>
            <p:nvPr/>
          </p:nvSpPr>
          <p:spPr>
            <a:xfrm>
              <a:off x="5250240" y="1267560"/>
              <a:ext cx="360" cy="639360"/>
            </a:xfrm>
            <a:custGeom>
              <a:avLst/>
              <a:gdLst/>
              <a:ahLst/>
              <a:rect l="l" t="t" r="r" b="b"/>
              <a:pathLst>
                <a:path w="21600" h="21600">
                  <a:moveTo>
                    <a:pt x="0" y="0"/>
                  </a:moveTo>
                  <a:lnTo>
                    <a:pt x="21600" y="21600"/>
                  </a:lnTo>
                </a:path>
              </a:pathLst>
            </a:custGeom>
            <a:solidFill>
              <a:srgbClr val="262626"/>
            </a:solidFill>
            <a:ln w="9525">
              <a:solidFill>
                <a:srgbClr val="000000"/>
              </a:solidFill>
              <a:miter/>
            </a:ln>
          </p:spPr>
          <p:style>
            <a:lnRef idx="0"/>
            <a:fillRef idx="0"/>
            <a:effectRef idx="0"/>
            <a:fontRef idx="minor"/>
          </p:style>
        </p:sp>
        <p:sp>
          <p:nvSpPr>
            <p:cNvPr id="7" name="Google Shape;19;p15"/>
            <p:cNvSpPr/>
            <p:nvPr/>
          </p:nvSpPr>
          <p:spPr>
            <a:xfrm>
              <a:off x="6941880" y="1267560"/>
              <a:ext cx="360" cy="639360"/>
            </a:xfrm>
            <a:custGeom>
              <a:avLst/>
              <a:gdLst/>
              <a:ahLst/>
              <a:rect l="l" t="t" r="r" b="b"/>
              <a:pathLst>
                <a:path w="21600" h="21600">
                  <a:moveTo>
                    <a:pt x="0" y="0"/>
                  </a:moveTo>
                  <a:lnTo>
                    <a:pt x="21600" y="21600"/>
                  </a:lnTo>
                </a:path>
              </a:pathLst>
            </a:custGeom>
            <a:solidFill>
              <a:srgbClr val="262626"/>
            </a:solidFill>
            <a:ln w="9525">
              <a:solidFill>
                <a:srgbClr val="000000"/>
              </a:solidFill>
              <a:miter/>
            </a:ln>
          </p:spPr>
          <p:style>
            <a:lnRef idx="0"/>
            <a:fillRef idx="0"/>
            <a:effectRef idx="0"/>
            <a:fontRef idx="minor"/>
          </p:style>
        </p:sp>
        <p:sp>
          <p:nvSpPr>
            <p:cNvPr id="8" name="Google Shape;20;p15"/>
            <p:cNvSpPr/>
            <p:nvPr/>
          </p:nvSpPr>
          <p:spPr>
            <a:xfrm>
              <a:off x="5250240" y="1913040"/>
              <a:ext cx="1690920" cy="360"/>
            </a:xfrm>
            <a:custGeom>
              <a:avLst/>
              <a:gdLst/>
              <a:ahLst/>
              <a:rect l="l" t="t" r="r" b="b"/>
              <a:pathLst>
                <a:path w="21600" h="21600">
                  <a:moveTo>
                    <a:pt x="0" y="0"/>
                  </a:moveTo>
                  <a:lnTo>
                    <a:pt x="21600" y="21600"/>
                  </a:lnTo>
                </a:path>
              </a:pathLst>
            </a:custGeom>
            <a:solidFill>
              <a:srgbClr val="262626"/>
            </a:solidFill>
            <a:ln w="9525">
              <a:solidFill>
                <a:srgbClr val="000000"/>
              </a:solidFill>
              <a:miter/>
            </a:ln>
          </p:spPr>
          <p:style>
            <a:lnRef idx="0"/>
            <a:fillRef idx="0"/>
            <a:effectRef idx="0"/>
            <a:fontRef idx="minor"/>
          </p:style>
        </p:sp>
      </p:grpSp>
      <p:sp>
        <p:nvSpPr>
          <p:cNvPr id="9" name="PlaceHolder 1"/>
          <p:cNvSpPr>
            <a:spLocks noGrp="1"/>
          </p:cNvSpPr>
          <p:nvPr>
            <p:ph type="title"/>
          </p:nvPr>
        </p:nvSpPr>
        <p:spPr>
          <a:xfrm>
            <a:off x="1066680" y="642600"/>
            <a:ext cx="10057680" cy="13708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Google Shape;6;p14"/>
          <p:cNvSpPr/>
          <p:nvPr/>
        </p:nvSpPr>
        <p:spPr>
          <a:xfrm>
            <a:off x="234720" y="237600"/>
            <a:ext cx="11721960" cy="6381720"/>
          </a:xfrm>
          <a:prstGeom prst="rect">
            <a:avLst/>
          </a:prstGeom>
          <a:solidFill>
            <a:schemeClr val="lt2"/>
          </a:solidFill>
          <a:ln w="0">
            <a:noFill/>
          </a:ln>
        </p:spPr>
        <p:style>
          <a:lnRef idx="0"/>
          <a:fillRef idx="0"/>
          <a:effectRef idx="0"/>
          <a:fontRef idx="minor"/>
        </p:style>
      </p:sp>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Google Shape;6;p14" hidden="1"/>
          <p:cNvSpPr/>
          <p:nvPr/>
        </p:nvSpPr>
        <p:spPr>
          <a:xfrm>
            <a:off x="234720" y="237600"/>
            <a:ext cx="11721960" cy="6381720"/>
          </a:xfrm>
          <a:prstGeom prst="rect">
            <a:avLst/>
          </a:prstGeom>
          <a:solidFill>
            <a:schemeClr val="lt2"/>
          </a:solidFill>
          <a:ln w="0">
            <a:noFill/>
          </a:ln>
        </p:spPr>
        <p:style>
          <a:lnRef idx="0"/>
          <a:fillRef idx="0"/>
          <a:effectRef idx="0"/>
          <a:fontRef idx="minor"/>
        </p:style>
      </p:sp>
      <p:sp>
        <p:nvSpPr>
          <p:cNvPr id="87" name="Google Shape;33;p17"/>
          <p:cNvSpPr/>
          <p:nvPr/>
        </p:nvSpPr>
        <p:spPr>
          <a:xfrm>
            <a:off x="9020520" y="237600"/>
            <a:ext cx="2925360" cy="6381720"/>
          </a:xfrm>
          <a:prstGeom prst="rect">
            <a:avLst/>
          </a:prstGeom>
          <a:solidFill>
            <a:schemeClr val="accent1"/>
          </a:solidFill>
          <a:ln w="0">
            <a:noFill/>
          </a:ln>
        </p:spPr>
        <p:style>
          <a:lnRef idx="0"/>
          <a:fillRef idx="0"/>
          <a:effectRef idx="0"/>
          <a:fontRef idx="minor"/>
        </p:style>
      </p:sp>
      <p:sp>
        <p:nvSpPr>
          <p:cNvPr id="88" name="Google Shape;40;p17"/>
          <p:cNvSpPr/>
          <p:nvPr/>
        </p:nvSpPr>
        <p:spPr>
          <a:xfrm>
            <a:off x="9157680" y="374760"/>
            <a:ext cx="2651040" cy="6107400"/>
          </a:xfrm>
          <a:prstGeom prst="rect">
            <a:avLst/>
          </a:prstGeom>
          <a:noFill/>
          <a:ln cap="sq" w="9525">
            <a:solidFill>
              <a:srgbClr val="ffffff"/>
            </a:solidFill>
            <a:miter/>
          </a:ln>
        </p:spPr>
        <p:style>
          <a:lnRef idx="0"/>
          <a:fillRef idx="0"/>
          <a:effectRef idx="0"/>
          <a:fontRef idx="minor"/>
        </p:style>
      </p:sp>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Google Shape;6;p14"/>
          <p:cNvSpPr/>
          <p:nvPr/>
        </p:nvSpPr>
        <p:spPr>
          <a:xfrm>
            <a:off x="234720" y="237600"/>
            <a:ext cx="11721960" cy="6381720"/>
          </a:xfrm>
          <a:prstGeom prst="rect">
            <a:avLst/>
          </a:prstGeom>
          <a:solidFill>
            <a:schemeClr val="lt2"/>
          </a:solidFill>
          <a:ln w="0">
            <a:noFill/>
          </a:ln>
        </p:spPr>
        <p:style>
          <a:lnRef idx="0"/>
          <a:fillRef idx="0"/>
          <a:effectRef idx="0"/>
          <a:fontRef idx="minor"/>
        </p:style>
      </p:sp>
      <p:sp>
        <p:nvSpPr>
          <p:cNvPr id="128" name="PlaceHolder 1"/>
          <p:cNvSpPr>
            <a:spLocks noGrp="1"/>
          </p:cNvSpPr>
          <p:nvPr>
            <p:ph type="title"/>
          </p:nvPr>
        </p:nvSpPr>
        <p:spPr>
          <a:xfrm>
            <a:off x="1066680" y="642600"/>
            <a:ext cx="10057680" cy="13708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2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6.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Google Shape;106;p1"/>
          <p:cNvSpPr/>
          <p:nvPr/>
        </p:nvSpPr>
        <p:spPr>
          <a:xfrm>
            <a:off x="1523880" y="1122480"/>
            <a:ext cx="9143280" cy="3724200"/>
          </a:xfrm>
          <a:prstGeom prst="rect">
            <a:avLst/>
          </a:prstGeom>
          <a:noFill/>
          <a:ln w="0">
            <a:noFill/>
          </a:ln>
        </p:spPr>
        <p:style>
          <a:lnRef idx="0"/>
          <a:fillRef idx="0"/>
          <a:effectRef idx="0"/>
          <a:fontRef idx="minor"/>
        </p:style>
        <p:txBody>
          <a:bodyPr lIns="90000" rIns="90000" tIns="45000" bIns="45000" anchor="ctr">
            <a:normAutofit/>
          </a:bodyPr>
          <a:p>
            <a:pPr algn="ctr">
              <a:lnSpc>
                <a:spcPct val="83000"/>
              </a:lnSpc>
              <a:tabLst>
                <a:tab algn="l" pos="0"/>
              </a:tabLst>
            </a:pPr>
            <a:endParaRPr b="0" lang="en-IN" sz="1800" spc="-1" strike="noStrike">
              <a:latin typeface="Arial"/>
            </a:endParaRPr>
          </a:p>
          <a:p>
            <a:pPr algn="ctr">
              <a:lnSpc>
                <a:spcPct val="83000"/>
              </a:lnSpc>
              <a:tabLst>
                <a:tab algn="l" pos="0"/>
              </a:tabLst>
            </a:pPr>
            <a:endParaRPr b="0" lang="en-IN" sz="1800" spc="-1" strike="noStrike">
              <a:latin typeface="Arial"/>
            </a:endParaRPr>
          </a:p>
          <a:p>
            <a:pPr algn="ctr">
              <a:lnSpc>
                <a:spcPct val="83000"/>
              </a:lnSpc>
              <a:tabLst>
                <a:tab algn="l" pos="0"/>
              </a:tabLst>
            </a:pPr>
            <a:r>
              <a:rPr b="0" lang="en-IN" sz="3200" spc="-1" strike="noStrike">
                <a:solidFill>
                  <a:srgbClr val="262626"/>
                </a:solidFill>
                <a:latin typeface="Century Gothic"/>
                <a:ea typeface="Century Gothic"/>
              </a:rPr>
              <a:t>PROJECT TITLE</a:t>
            </a:r>
            <a:br/>
            <a:r>
              <a:rPr b="1" lang="en-IN" sz="3600" spc="-1" strike="noStrike">
                <a:solidFill>
                  <a:srgbClr val="2d2828"/>
                </a:solidFill>
                <a:latin typeface="Open Sans"/>
                <a:ea typeface="Open Sans"/>
              </a:rPr>
              <a:t>TRACK WORKPLACE CONDITION TO ENSURE EMPLOYEE SAFETY IN WAREHOUSE</a:t>
            </a:r>
            <a:br/>
            <a:endParaRPr b="0" lang="en-IN" sz="3600" spc="-1" strike="noStrike">
              <a:latin typeface="Arial"/>
            </a:endParaRPr>
          </a:p>
        </p:txBody>
      </p:sp>
      <p:sp>
        <p:nvSpPr>
          <p:cNvPr id="167" name="Google Shape;107;p1"/>
          <p:cNvSpPr/>
          <p:nvPr/>
        </p:nvSpPr>
        <p:spPr>
          <a:xfrm>
            <a:off x="1562040" y="4682160"/>
            <a:ext cx="9070200" cy="456480"/>
          </a:xfrm>
          <a:prstGeom prst="rect">
            <a:avLst/>
          </a:prstGeom>
          <a:noFill/>
          <a:ln w="0">
            <a:noFill/>
          </a:ln>
        </p:spPr>
        <p:style>
          <a:lnRef idx="0"/>
          <a:fillRef idx="0"/>
          <a:effectRef idx="0"/>
          <a:fontRef idx="minor"/>
        </p:style>
        <p:txBody>
          <a:bodyPr lIns="90000" rIns="90000" tIns="45000" bIns="45000">
            <a:normAutofit/>
          </a:bodyPr>
          <a:p>
            <a:pPr algn="ctr">
              <a:lnSpc>
                <a:spcPct val="100000"/>
              </a:lnSpc>
              <a:tabLst>
                <a:tab algn="l" pos="0"/>
              </a:tabLst>
            </a:pPr>
            <a:endParaRPr b="0" lang="en-IN" sz="1800" spc="-1" strike="noStrike">
              <a:latin typeface="Arial"/>
            </a:endParaRPr>
          </a:p>
          <a:p>
            <a:pPr algn="ctr">
              <a:lnSpc>
                <a:spcPct val="100000"/>
              </a:lnSpc>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Google Shape;162;p10"/>
          <p:cNvSpPr/>
          <p:nvPr/>
        </p:nvSpPr>
        <p:spPr>
          <a:xfrm>
            <a:off x="1066680" y="642600"/>
            <a:ext cx="10057680" cy="1370880"/>
          </a:xfrm>
          <a:prstGeom prst="rect">
            <a:avLst/>
          </a:prstGeom>
          <a:noFill/>
          <a:ln w="0">
            <a:noFill/>
          </a:ln>
        </p:spPr>
        <p:style>
          <a:lnRef idx="0"/>
          <a:fillRef idx="0"/>
          <a:effectRef idx="0"/>
          <a:fontRef idx="minor"/>
        </p:style>
        <p:txBody>
          <a:bodyPr lIns="90000" rIns="90000" tIns="45000" bIns="45000" anchor="ctr">
            <a:normAutofit/>
          </a:bodyPr>
          <a:p>
            <a:pPr>
              <a:lnSpc>
                <a:spcPct val="90000"/>
              </a:lnSpc>
              <a:tabLst>
                <a:tab algn="l" pos="0"/>
              </a:tabLst>
            </a:pPr>
            <a:r>
              <a:rPr b="0" lang="en-IN" sz="4800" spc="-1" strike="noStrike">
                <a:solidFill>
                  <a:srgbClr val="262626"/>
                </a:solidFill>
                <a:latin typeface="Century Gothic"/>
                <a:ea typeface="Century Gothic"/>
              </a:rPr>
              <a:t>Output window:</a:t>
            </a:r>
            <a:endParaRPr b="0" lang="en-IN" sz="4800" spc="-1" strike="noStrike">
              <a:latin typeface="Arial"/>
            </a:endParaRPr>
          </a:p>
        </p:txBody>
      </p:sp>
      <p:pic>
        <p:nvPicPr>
          <p:cNvPr id="189" name="Google Shape;163;p10" descr=""/>
          <p:cNvPicPr/>
          <p:nvPr/>
        </p:nvPicPr>
        <p:blipFill>
          <a:blip r:embed="rId1"/>
          <a:stretch/>
        </p:blipFill>
        <p:spPr>
          <a:xfrm>
            <a:off x="1789920" y="2014200"/>
            <a:ext cx="7493760" cy="4482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Google Shape;168;p11"/>
          <p:cNvSpPr/>
          <p:nvPr/>
        </p:nvSpPr>
        <p:spPr>
          <a:xfrm>
            <a:off x="1066680" y="642600"/>
            <a:ext cx="10057680" cy="1370880"/>
          </a:xfrm>
          <a:prstGeom prst="rect">
            <a:avLst/>
          </a:prstGeom>
          <a:noFill/>
          <a:ln w="0">
            <a:noFill/>
          </a:ln>
        </p:spPr>
        <p:style>
          <a:lnRef idx="0"/>
          <a:fillRef idx="0"/>
          <a:effectRef idx="0"/>
          <a:fontRef idx="minor"/>
        </p:style>
        <p:txBody>
          <a:bodyPr lIns="90000" rIns="90000" tIns="45000" bIns="45000" anchor="ctr">
            <a:normAutofit/>
          </a:bodyPr>
          <a:p>
            <a:pPr>
              <a:lnSpc>
                <a:spcPct val="90000"/>
              </a:lnSpc>
              <a:tabLst>
                <a:tab algn="l" pos="0"/>
              </a:tabLst>
            </a:pPr>
            <a:r>
              <a:rPr b="0" lang="en-IN" sz="4800" spc="-1" strike="noStrike">
                <a:solidFill>
                  <a:srgbClr val="262626"/>
                </a:solidFill>
                <a:latin typeface="Century Gothic"/>
                <a:ea typeface="Century Gothic"/>
              </a:rPr>
              <a:t>Conclusion:</a:t>
            </a:r>
            <a:endParaRPr b="0" lang="en-IN" sz="4800" spc="-1" strike="noStrike">
              <a:latin typeface="Arial"/>
            </a:endParaRPr>
          </a:p>
        </p:txBody>
      </p:sp>
      <p:sp>
        <p:nvSpPr>
          <p:cNvPr id="191" name="Google Shape;169;p11"/>
          <p:cNvSpPr/>
          <p:nvPr/>
        </p:nvSpPr>
        <p:spPr>
          <a:xfrm>
            <a:off x="1066680" y="2103120"/>
            <a:ext cx="10057680" cy="3931200"/>
          </a:xfrm>
          <a:prstGeom prst="rect">
            <a:avLst/>
          </a:prstGeom>
          <a:noFill/>
          <a:ln w="0">
            <a:noFill/>
          </a:ln>
        </p:spPr>
        <p:style>
          <a:lnRef idx="0"/>
          <a:fillRef idx="0"/>
          <a:effectRef idx="0"/>
          <a:fontRef idx="minor"/>
        </p:style>
        <p:txBody>
          <a:bodyPr lIns="90000" rIns="90000" tIns="45000" bIns="45000">
            <a:normAutofit/>
          </a:bodyPr>
          <a:p>
            <a:pPr marL="182880" indent="-182160">
              <a:lnSpc>
                <a:spcPct val="100000"/>
              </a:lnSpc>
              <a:buClr>
                <a:srgbClr val="262626"/>
              </a:buClr>
              <a:buFont typeface="Garamond"/>
              <a:buChar char="◦"/>
            </a:pPr>
            <a:r>
              <a:rPr b="0" lang="en-IN" sz="1800" spc="-1" strike="noStrike">
                <a:solidFill>
                  <a:srgbClr val="000000"/>
                </a:solidFill>
                <a:latin typeface="Century Gothic"/>
                <a:ea typeface="Century Gothic"/>
              </a:rPr>
              <a:t>So, by developing this model we will able to track the safety and also  reduce the risk of employees getting hurt in the warehouse.</a:t>
            </a:r>
            <a:endParaRPr b="0" lang="en-IN" sz="1800" spc="-1" strike="noStrike">
              <a:latin typeface="Arial"/>
            </a:endParaRPr>
          </a:p>
          <a:p>
            <a:pPr marL="182880" indent="-182160">
              <a:lnSpc>
                <a:spcPct val="100000"/>
              </a:lnSpc>
              <a:buClr>
                <a:srgbClr val="262626"/>
              </a:buClr>
              <a:buFont typeface="Garamond"/>
              <a:buChar char="◦"/>
            </a:pPr>
            <a:r>
              <a:rPr b="0" lang="en-IN" sz="1800" spc="-1" strike="noStrike">
                <a:solidFill>
                  <a:srgbClr val="000000"/>
                </a:solidFill>
                <a:latin typeface="Century Gothic"/>
                <a:ea typeface="Century Gothic"/>
              </a:rPr>
              <a:t>A dataset of 180 images containing various helmets is built and divided into two parts to train and test the model. </a:t>
            </a:r>
            <a:endParaRPr b="0" lang="en-IN" sz="1800" spc="-1" strike="noStrike">
              <a:latin typeface="Arial"/>
            </a:endParaRPr>
          </a:p>
          <a:p>
            <a:pPr marL="182880" indent="-182160">
              <a:lnSpc>
                <a:spcPct val="100000"/>
              </a:lnSpc>
              <a:buClr>
                <a:srgbClr val="262626"/>
              </a:buClr>
              <a:buFont typeface="Garamond"/>
              <a:buChar char="◦"/>
            </a:pPr>
            <a:r>
              <a:rPr b="0" lang="en-IN" sz="1800" spc="-1" strike="noStrike">
                <a:solidFill>
                  <a:srgbClr val="000000"/>
                </a:solidFill>
                <a:latin typeface="Century Gothic"/>
                <a:ea typeface="Century Gothic"/>
              </a:rPr>
              <a:t>The Tensor Flow framework is chosen to train the model.</a:t>
            </a:r>
            <a:endParaRPr b="0" lang="en-IN" sz="1800" spc="-1" strike="noStrike">
              <a:latin typeface="Arial"/>
            </a:endParaRPr>
          </a:p>
          <a:p>
            <a:pPr marL="182880" indent="-182160">
              <a:lnSpc>
                <a:spcPct val="100000"/>
              </a:lnSpc>
              <a:buClr>
                <a:srgbClr val="262626"/>
              </a:buClr>
              <a:buFont typeface="Garamond"/>
              <a:buChar char="◦"/>
            </a:pPr>
            <a:r>
              <a:rPr b="0" lang="en-IN" sz="1800" spc="-1" strike="noStrike">
                <a:solidFill>
                  <a:srgbClr val="000000"/>
                </a:solidFill>
                <a:latin typeface="Century Gothic"/>
                <a:ea typeface="Century Gothic"/>
              </a:rPr>
              <a:t> </a:t>
            </a:r>
            <a:r>
              <a:rPr b="0" lang="en-IN" sz="1800" spc="-1" strike="noStrike">
                <a:solidFill>
                  <a:srgbClr val="000000"/>
                </a:solidFill>
                <a:latin typeface="Century Gothic"/>
                <a:ea typeface="Century Gothic"/>
              </a:rPr>
              <a:t>After the training and testing process, the helmet detection model is built. </a:t>
            </a:r>
            <a:endParaRPr b="0" lang="en-IN" sz="1800" spc="-1" strike="noStrike">
              <a:latin typeface="Arial"/>
            </a:endParaRPr>
          </a:p>
          <a:p>
            <a:pPr marL="182880" indent="-182160">
              <a:lnSpc>
                <a:spcPct val="100000"/>
              </a:lnSpc>
              <a:buClr>
                <a:srgbClr val="262626"/>
              </a:buClr>
              <a:buFont typeface="Garamond"/>
              <a:buChar char="◦"/>
            </a:pPr>
            <a:r>
              <a:rPr b="0" lang="en-IN" sz="1800" spc="-1" strike="noStrike">
                <a:solidFill>
                  <a:srgbClr val="000000"/>
                </a:solidFill>
                <a:latin typeface="Century Gothic"/>
                <a:ea typeface="Century Gothic"/>
              </a:rPr>
              <a:t>The experiment results demonstrate that the method can be used to detect the safety helmets worn by the warehouse workers at the warehouses and storage facilities. </a:t>
            </a:r>
            <a:endParaRPr b="0" lang="en-IN" sz="1800" spc="-1" strike="noStrike">
              <a:latin typeface="Arial"/>
            </a:endParaRPr>
          </a:p>
          <a:p>
            <a:pPr marL="182880" indent="-182160">
              <a:lnSpc>
                <a:spcPct val="100000"/>
              </a:lnSpc>
              <a:buClr>
                <a:srgbClr val="262626"/>
              </a:buClr>
              <a:buFont typeface="Garamond"/>
              <a:buChar char="◦"/>
            </a:pPr>
            <a:r>
              <a:rPr b="0" lang="en-IN" sz="1800" spc="-1" strike="noStrike">
                <a:solidFill>
                  <a:srgbClr val="000000"/>
                </a:solidFill>
                <a:latin typeface="Century Gothic"/>
                <a:ea typeface="Century Gothic"/>
              </a:rPr>
              <a:t>The presented method offers an alternative solution to detect the safety helmets and improve the safety management of the workers at the warehouse facilities.</a:t>
            </a:r>
            <a:endParaRPr b="0" lang="en-IN" sz="1800" spc="-1" strike="noStrike">
              <a:latin typeface="Arial"/>
            </a:endParaRPr>
          </a:p>
          <a:p>
            <a:pPr marL="182880" indent="-67680">
              <a:lnSpc>
                <a:spcPct val="100000"/>
              </a:lnSpc>
              <a:spcBef>
                <a:spcPts val="901"/>
              </a:spcBef>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Google Shape;174;p12"/>
          <p:cNvSpPr/>
          <p:nvPr/>
        </p:nvSpPr>
        <p:spPr>
          <a:xfrm>
            <a:off x="1066680" y="642600"/>
            <a:ext cx="10057680" cy="1370880"/>
          </a:xfrm>
          <a:prstGeom prst="rect">
            <a:avLst/>
          </a:prstGeom>
          <a:noFill/>
          <a:ln w="0">
            <a:noFill/>
          </a:ln>
        </p:spPr>
        <p:style>
          <a:lnRef idx="0"/>
          <a:fillRef idx="0"/>
          <a:effectRef idx="0"/>
          <a:fontRef idx="minor"/>
        </p:style>
        <p:txBody>
          <a:bodyPr lIns="90000" rIns="90000" tIns="45000" bIns="45000" anchor="ctr">
            <a:normAutofit/>
          </a:bodyPr>
          <a:p>
            <a:pPr>
              <a:lnSpc>
                <a:spcPct val="90000"/>
              </a:lnSpc>
              <a:tabLst>
                <a:tab algn="l" pos="0"/>
              </a:tabLst>
            </a:pPr>
            <a:r>
              <a:rPr b="0" lang="en-IN" sz="4800" spc="-1" strike="noStrike">
                <a:solidFill>
                  <a:srgbClr val="262626"/>
                </a:solidFill>
                <a:latin typeface="Century Gothic"/>
                <a:ea typeface="Century Gothic"/>
              </a:rPr>
              <a:t>Group members :</a:t>
            </a:r>
            <a:endParaRPr b="0" lang="en-IN" sz="4800" spc="-1" strike="noStrike">
              <a:latin typeface="Arial"/>
            </a:endParaRPr>
          </a:p>
        </p:txBody>
      </p:sp>
      <p:sp>
        <p:nvSpPr>
          <p:cNvPr id="193" name="Google Shape;175;p12"/>
          <p:cNvSpPr/>
          <p:nvPr/>
        </p:nvSpPr>
        <p:spPr>
          <a:xfrm>
            <a:off x="1066680" y="2103120"/>
            <a:ext cx="10057680" cy="3931200"/>
          </a:xfrm>
          <a:prstGeom prst="rect">
            <a:avLst/>
          </a:prstGeom>
          <a:noFill/>
          <a:ln w="0">
            <a:noFill/>
          </a:ln>
        </p:spPr>
        <p:style>
          <a:lnRef idx="0"/>
          <a:fillRef idx="0"/>
          <a:effectRef idx="0"/>
          <a:fontRef idx="minor"/>
        </p:style>
        <p:txBody>
          <a:bodyPr lIns="90000" rIns="90000" tIns="45000" bIns="45000">
            <a:normAutofit/>
          </a:bodyPr>
          <a:p>
            <a:pPr>
              <a:lnSpc>
                <a:spcPct val="100000"/>
              </a:lnSpc>
              <a:tabLst>
                <a:tab algn="l" pos="0"/>
              </a:tabLst>
            </a:pPr>
            <a:r>
              <a:rPr b="0" lang="en-IN" sz="1800" spc="-1" strike="noStrike">
                <a:solidFill>
                  <a:srgbClr val="000000"/>
                </a:solidFill>
                <a:latin typeface="Century Gothic"/>
                <a:ea typeface="Century Gothic"/>
              </a:rPr>
              <a:t>Manikanta </a:t>
            </a:r>
            <a:endParaRPr b="0" lang="en-IN" sz="1800" spc="-1" strike="noStrike">
              <a:latin typeface="Arial"/>
            </a:endParaRPr>
          </a:p>
          <a:p>
            <a:pPr>
              <a:lnSpc>
                <a:spcPct val="100000"/>
              </a:lnSpc>
              <a:spcBef>
                <a:spcPts val="901"/>
              </a:spcBef>
              <a:tabLst>
                <a:tab algn="l" pos="0"/>
              </a:tabLst>
            </a:pPr>
            <a:r>
              <a:rPr b="0" lang="en-IN" sz="1800" spc="-1" strike="noStrike">
                <a:solidFill>
                  <a:srgbClr val="000000"/>
                </a:solidFill>
                <a:latin typeface="Century Gothic"/>
                <a:ea typeface="Century Gothic"/>
              </a:rPr>
              <a:t>Rohit Achyutuni</a:t>
            </a:r>
            <a:endParaRPr b="0" lang="en-IN" sz="1800" spc="-1" strike="noStrike">
              <a:latin typeface="Arial"/>
            </a:endParaRPr>
          </a:p>
          <a:p>
            <a:pPr>
              <a:lnSpc>
                <a:spcPct val="100000"/>
              </a:lnSpc>
              <a:spcBef>
                <a:spcPts val="901"/>
              </a:spcBef>
              <a:tabLst>
                <a:tab algn="l" pos="0"/>
              </a:tabLst>
            </a:pPr>
            <a:r>
              <a:rPr b="0" lang="en-IN" sz="1800" spc="-1" strike="noStrike">
                <a:solidFill>
                  <a:srgbClr val="000000"/>
                </a:solidFill>
                <a:latin typeface="Century Gothic"/>
                <a:ea typeface="Century Gothic"/>
              </a:rPr>
              <a:t>Sai Teja Goud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Google Shape;180;p13"/>
          <p:cNvSpPr/>
          <p:nvPr/>
        </p:nvSpPr>
        <p:spPr>
          <a:xfrm>
            <a:off x="3604320" y="2343600"/>
            <a:ext cx="7520040" cy="2307600"/>
          </a:xfrm>
          <a:prstGeom prst="rect">
            <a:avLst/>
          </a:prstGeom>
          <a:noFill/>
          <a:ln w="0">
            <a:noFill/>
          </a:ln>
        </p:spPr>
        <p:style>
          <a:lnRef idx="0"/>
          <a:fillRef idx="0"/>
          <a:effectRef idx="0"/>
          <a:fontRef idx="minor"/>
        </p:style>
        <p:txBody>
          <a:bodyPr lIns="90000" rIns="90000" tIns="45000" bIns="45000" anchor="ctr">
            <a:normAutofit/>
          </a:bodyPr>
          <a:p>
            <a:pPr>
              <a:lnSpc>
                <a:spcPct val="90000"/>
              </a:lnSpc>
              <a:tabLst>
                <a:tab algn="l" pos="0"/>
              </a:tabLst>
            </a:pPr>
            <a:r>
              <a:rPr b="0" lang="en-IN" sz="4800" spc="-1" strike="noStrike">
                <a:solidFill>
                  <a:srgbClr val="262626"/>
                </a:solidFill>
                <a:latin typeface="Arial"/>
                <a:ea typeface="Arial"/>
              </a:rPr>
              <a:t>THANK YOU !</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Google Shape;112;p2"/>
          <p:cNvSpPr/>
          <p:nvPr/>
        </p:nvSpPr>
        <p:spPr>
          <a:xfrm>
            <a:off x="1066680" y="642600"/>
            <a:ext cx="10057680" cy="1370880"/>
          </a:xfrm>
          <a:prstGeom prst="rect">
            <a:avLst/>
          </a:prstGeom>
          <a:noFill/>
          <a:ln w="0">
            <a:noFill/>
          </a:ln>
        </p:spPr>
        <p:style>
          <a:lnRef idx="0"/>
          <a:fillRef idx="0"/>
          <a:effectRef idx="0"/>
          <a:fontRef idx="minor"/>
        </p:style>
        <p:txBody>
          <a:bodyPr lIns="90000" rIns="90000" tIns="45000" bIns="45000" anchor="ctr">
            <a:normAutofit/>
          </a:bodyPr>
          <a:p>
            <a:pPr>
              <a:lnSpc>
                <a:spcPct val="90000"/>
              </a:lnSpc>
              <a:tabLst>
                <a:tab algn="l" pos="0"/>
              </a:tabLst>
            </a:pPr>
            <a:r>
              <a:rPr b="0" lang="en-IN" sz="4800" spc="-1" strike="noStrike">
                <a:solidFill>
                  <a:srgbClr val="262626"/>
                </a:solidFill>
                <a:latin typeface="Century Gothic"/>
                <a:ea typeface="Century Gothic"/>
              </a:rPr>
              <a:t>Index:</a:t>
            </a:r>
            <a:endParaRPr b="0" lang="en-IN" sz="4800" spc="-1" strike="noStrike">
              <a:latin typeface="Arial"/>
            </a:endParaRPr>
          </a:p>
        </p:txBody>
      </p:sp>
      <p:sp>
        <p:nvSpPr>
          <p:cNvPr id="169" name="Google Shape;113;p2"/>
          <p:cNvSpPr/>
          <p:nvPr/>
        </p:nvSpPr>
        <p:spPr>
          <a:xfrm>
            <a:off x="1066680" y="2103120"/>
            <a:ext cx="10057680" cy="3931200"/>
          </a:xfrm>
          <a:prstGeom prst="rect">
            <a:avLst/>
          </a:prstGeom>
          <a:noFill/>
          <a:ln w="0">
            <a:noFill/>
          </a:ln>
        </p:spPr>
        <p:style>
          <a:lnRef idx="0"/>
          <a:fillRef idx="0"/>
          <a:effectRef idx="0"/>
          <a:fontRef idx="minor"/>
        </p:style>
        <p:txBody>
          <a:bodyPr lIns="90000" rIns="90000" tIns="45000" bIns="45000">
            <a:normAutofit/>
          </a:bodyPr>
          <a:p>
            <a:pPr marL="182880" indent="-182160">
              <a:lnSpc>
                <a:spcPct val="100000"/>
              </a:lnSpc>
              <a:buClr>
                <a:srgbClr val="262626"/>
              </a:buClr>
              <a:buFont typeface="Garamond"/>
              <a:buChar char="◦"/>
            </a:pPr>
            <a:r>
              <a:rPr b="0" lang="en-IN" sz="1800" spc="-1" strike="noStrike">
                <a:solidFill>
                  <a:srgbClr val="000000"/>
                </a:solidFill>
                <a:latin typeface="Century Gothic"/>
                <a:ea typeface="Century Gothic"/>
              </a:rPr>
              <a:t>1. Project Introduction </a:t>
            </a:r>
            <a:endParaRPr b="0" lang="en-IN" sz="1800" spc="-1" strike="noStrike">
              <a:latin typeface="Arial"/>
            </a:endParaRPr>
          </a:p>
          <a:p>
            <a:pPr marL="182880" indent="-182160">
              <a:lnSpc>
                <a:spcPct val="100000"/>
              </a:lnSpc>
              <a:spcBef>
                <a:spcPts val="901"/>
              </a:spcBef>
              <a:buClr>
                <a:srgbClr val="262626"/>
              </a:buClr>
              <a:buFont typeface="Garamond"/>
              <a:buChar char="◦"/>
            </a:pPr>
            <a:r>
              <a:rPr b="0" lang="en-IN" sz="1800" spc="-1" strike="noStrike">
                <a:solidFill>
                  <a:srgbClr val="000000"/>
                </a:solidFill>
                <a:latin typeface="Century Gothic"/>
                <a:ea typeface="Century Gothic"/>
              </a:rPr>
              <a:t>2. Technical Architecture</a:t>
            </a:r>
            <a:endParaRPr b="0" lang="en-IN" sz="1800" spc="-1" strike="noStrike">
              <a:latin typeface="Arial"/>
            </a:endParaRPr>
          </a:p>
          <a:p>
            <a:pPr marL="182880" indent="-182160">
              <a:lnSpc>
                <a:spcPct val="100000"/>
              </a:lnSpc>
              <a:spcBef>
                <a:spcPts val="901"/>
              </a:spcBef>
              <a:buClr>
                <a:srgbClr val="262626"/>
              </a:buClr>
              <a:buFont typeface="Garamond"/>
              <a:buChar char="◦"/>
            </a:pPr>
            <a:r>
              <a:rPr b="0" lang="en-IN" sz="1800" spc="-1" strike="noStrike">
                <a:solidFill>
                  <a:srgbClr val="000000"/>
                </a:solidFill>
                <a:latin typeface="Century Gothic"/>
                <a:ea typeface="Century Gothic"/>
              </a:rPr>
              <a:t>3. Problem Statement</a:t>
            </a:r>
            <a:endParaRPr b="0" lang="en-IN" sz="1800" spc="-1" strike="noStrike">
              <a:latin typeface="Arial"/>
            </a:endParaRPr>
          </a:p>
          <a:p>
            <a:pPr marL="182880" indent="-182160">
              <a:lnSpc>
                <a:spcPct val="100000"/>
              </a:lnSpc>
              <a:spcBef>
                <a:spcPts val="901"/>
              </a:spcBef>
              <a:buClr>
                <a:srgbClr val="262626"/>
              </a:buClr>
              <a:buFont typeface="Garamond"/>
              <a:buChar char="◦"/>
            </a:pPr>
            <a:r>
              <a:rPr b="0" lang="en-IN" sz="1800" spc="-1" strike="noStrike">
                <a:solidFill>
                  <a:srgbClr val="000000"/>
                </a:solidFill>
                <a:latin typeface="Century Gothic"/>
                <a:ea typeface="Century Gothic"/>
              </a:rPr>
              <a:t>4. Problem solution</a:t>
            </a:r>
            <a:endParaRPr b="0" lang="en-IN" sz="1800" spc="-1" strike="noStrike">
              <a:latin typeface="Arial"/>
            </a:endParaRPr>
          </a:p>
          <a:p>
            <a:pPr marL="182880" indent="-182160">
              <a:lnSpc>
                <a:spcPct val="100000"/>
              </a:lnSpc>
              <a:spcBef>
                <a:spcPts val="901"/>
              </a:spcBef>
              <a:buClr>
                <a:srgbClr val="262626"/>
              </a:buClr>
              <a:buFont typeface="Garamond"/>
              <a:buChar char="◦"/>
            </a:pPr>
            <a:r>
              <a:rPr b="0" lang="en-IN" sz="1800" spc="-1" strike="noStrike">
                <a:solidFill>
                  <a:srgbClr val="000000"/>
                </a:solidFill>
                <a:latin typeface="Century Gothic"/>
                <a:ea typeface="Century Gothic"/>
              </a:rPr>
              <a:t>5. Output Window</a:t>
            </a:r>
            <a:endParaRPr b="0" lang="en-IN" sz="1800" spc="-1" strike="noStrike">
              <a:latin typeface="Arial"/>
            </a:endParaRPr>
          </a:p>
          <a:p>
            <a:pPr marL="182880" indent="-182160">
              <a:lnSpc>
                <a:spcPct val="100000"/>
              </a:lnSpc>
              <a:spcBef>
                <a:spcPts val="901"/>
              </a:spcBef>
              <a:buClr>
                <a:srgbClr val="262626"/>
              </a:buClr>
              <a:buFont typeface="Garamond"/>
              <a:buChar char="◦"/>
            </a:pPr>
            <a:r>
              <a:rPr b="0" lang="en-IN" sz="1800" spc="-1" strike="noStrike">
                <a:solidFill>
                  <a:srgbClr val="000000"/>
                </a:solidFill>
                <a:latin typeface="Century Gothic"/>
                <a:ea typeface="Century Gothic"/>
              </a:rPr>
              <a:t>6. Conclusion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Google Shape;118;p3"/>
          <p:cNvSpPr/>
          <p:nvPr/>
        </p:nvSpPr>
        <p:spPr>
          <a:xfrm>
            <a:off x="1066680" y="642600"/>
            <a:ext cx="10057680" cy="1370880"/>
          </a:xfrm>
          <a:prstGeom prst="rect">
            <a:avLst/>
          </a:prstGeom>
          <a:noFill/>
          <a:ln w="0">
            <a:noFill/>
          </a:ln>
        </p:spPr>
        <p:style>
          <a:lnRef idx="0"/>
          <a:fillRef idx="0"/>
          <a:effectRef idx="0"/>
          <a:fontRef idx="minor"/>
        </p:style>
        <p:txBody>
          <a:bodyPr lIns="90000" rIns="90000" tIns="45000" bIns="45000" anchor="ctr">
            <a:normAutofit/>
          </a:bodyPr>
          <a:p>
            <a:pPr>
              <a:lnSpc>
                <a:spcPct val="90000"/>
              </a:lnSpc>
              <a:tabLst>
                <a:tab algn="l" pos="0"/>
              </a:tabLst>
            </a:pPr>
            <a:r>
              <a:rPr b="0" lang="en-IN" sz="4800" spc="-1" strike="noStrike">
                <a:solidFill>
                  <a:srgbClr val="262626"/>
                </a:solidFill>
                <a:latin typeface="Century Gothic"/>
                <a:ea typeface="Century Gothic"/>
              </a:rPr>
              <a:t>Project Introduction</a:t>
            </a:r>
            <a:endParaRPr b="0" lang="en-IN" sz="4800" spc="-1" strike="noStrike">
              <a:latin typeface="Arial"/>
            </a:endParaRPr>
          </a:p>
        </p:txBody>
      </p:sp>
      <p:sp>
        <p:nvSpPr>
          <p:cNvPr id="171" name="Google Shape;119;p3"/>
          <p:cNvSpPr/>
          <p:nvPr/>
        </p:nvSpPr>
        <p:spPr>
          <a:xfrm>
            <a:off x="1066680" y="2103120"/>
            <a:ext cx="10057680" cy="3931200"/>
          </a:xfrm>
          <a:prstGeom prst="rect">
            <a:avLst/>
          </a:prstGeom>
          <a:noFill/>
          <a:ln w="0">
            <a:noFill/>
          </a:ln>
        </p:spPr>
        <p:style>
          <a:lnRef idx="0"/>
          <a:fillRef idx="0"/>
          <a:effectRef idx="0"/>
          <a:fontRef idx="minor"/>
        </p:style>
        <p:txBody>
          <a:bodyPr lIns="90000" rIns="90000" tIns="45000" bIns="45000">
            <a:normAutofit/>
          </a:bodyPr>
          <a:p>
            <a:pPr marL="182880" indent="-182160">
              <a:lnSpc>
                <a:spcPct val="100000"/>
              </a:lnSpc>
              <a:buClr>
                <a:srgbClr val="262626"/>
              </a:buClr>
              <a:buFont typeface="Garamond"/>
              <a:buChar char="◦"/>
            </a:pPr>
            <a:r>
              <a:rPr b="0" lang="en-IN" sz="1800" spc="-1" strike="noStrike">
                <a:solidFill>
                  <a:srgbClr val="000000"/>
                </a:solidFill>
                <a:latin typeface="Montserrat"/>
                <a:ea typeface="Montserrat"/>
              </a:rPr>
              <a:t>Safety is a critical consideration for any welding project.  Arc welding is a safe occupation when proper precautions are taken. But, if safety measures are ignored, welders face an array of hazards that can be potentially dangerous, including electric shock, fumes and gases, fire and explosions, and more. It is essential that all welders wear the necessary safety equipment(helmets, safety goggles, Fire/Flame resistant clothing and aprons, and gloves) at all times. Wearing helmets and shoes in the warehouse are intended to help protect users from sudden draw drops of any material in the warehouse that strike directly against the helmet. There have been countless stories of workers being saved by helmets. This project aims at building a visual recognition model that can detect whether a person is wearing safety equipment or not using a model built with visual recognition service.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Google Shape;124;p5"/>
          <p:cNvSpPr/>
          <p:nvPr/>
        </p:nvSpPr>
        <p:spPr>
          <a:xfrm>
            <a:off x="1066680" y="642600"/>
            <a:ext cx="10057680" cy="1370880"/>
          </a:xfrm>
          <a:prstGeom prst="rect">
            <a:avLst/>
          </a:prstGeom>
          <a:noFill/>
          <a:ln w="0">
            <a:noFill/>
          </a:ln>
        </p:spPr>
        <p:style>
          <a:lnRef idx="0"/>
          <a:fillRef idx="0"/>
          <a:effectRef idx="0"/>
          <a:fontRef idx="minor"/>
        </p:style>
        <p:txBody>
          <a:bodyPr lIns="90000" rIns="90000" tIns="45000" bIns="45000" anchor="ctr">
            <a:normAutofit/>
          </a:bodyPr>
          <a:p>
            <a:pPr>
              <a:lnSpc>
                <a:spcPct val="90000"/>
              </a:lnSpc>
              <a:tabLst>
                <a:tab algn="l" pos="0"/>
              </a:tabLst>
            </a:pPr>
            <a:r>
              <a:rPr b="0" lang="en-IN" sz="4800" spc="-1" strike="noStrike">
                <a:solidFill>
                  <a:srgbClr val="262626"/>
                </a:solidFill>
                <a:latin typeface="Century Gothic"/>
                <a:ea typeface="Century Gothic"/>
              </a:rPr>
              <a:t>Problem Statement:</a:t>
            </a:r>
            <a:endParaRPr b="0" lang="en-IN" sz="4800" spc="-1" strike="noStrike">
              <a:latin typeface="Arial"/>
            </a:endParaRPr>
          </a:p>
        </p:txBody>
      </p:sp>
      <p:sp>
        <p:nvSpPr>
          <p:cNvPr id="173" name="Google Shape;125;p5"/>
          <p:cNvSpPr/>
          <p:nvPr/>
        </p:nvSpPr>
        <p:spPr>
          <a:xfrm>
            <a:off x="1066680" y="2103120"/>
            <a:ext cx="10057680" cy="3931200"/>
          </a:xfrm>
          <a:prstGeom prst="rect">
            <a:avLst/>
          </a:prstGeom>
          <a:noFill/>
          <a:ln w="0">
            <a:noFill/>
          </a:ln>
        </p:spPr>
        <p:style>
          <a:lnRef idx="0"/>
          <a:fillRef idx="0"/>
          <a:effectRef idx="0"/>
          <a:fontRef idx="minor"/>
        </p:style>
        <p:txBody>
          <a:bodyPr lIns="90000" rIns="90000" tIns="45000" bIns="45000">
            <a:normAutofit/>
          </a:bodyPr>
          <a:p>
            <a:pPr marL="182880" indent="-182160">
              <a:lnSpc>
                <a:spcPct val="100000"/>
              </a:lnSpc>
              <a:buClr>
                <a:srgbClr val="262626"/>
              </a:buClr>
              <a:buFont typeface="Garamond"/>
              <a:buChar char="◦"/>
            </a:pPr>
            <a:r>
              <a:rPr b="0" lang="en-IN" sz="1800" spc="-1" strike="noStrike">
                <a:solidFill>
                  <a:srgbClr val="000000"/>
                </a:solidFill>
                <a:latin typeface="Century Gothic"/>
                <a:ea typeface="Century Gothic"/>
              </a:rPr>
              <a:t>Based on accident statistics alone, warehouse work is risky work. It is the employer’s duty to draw instructions and rules and follow them.</a:t>
            </a:r>
            <a:endParaRPr b="0" lang="en-IN" sz="1800" spc="-1" strike="noStrike">
              <a:latin typeface="Arial"/>
            </a:endParaRPr>
          </a:p>
          <a:p>
            <a:pPr marL="182880" indent="-182160">
              <a:lnSpc>
                <a:spcPct val="100000"/>
              </a:lnSpc>
              <a:spcBef>
                <a:spcPts val="901"/>
              </a:spcBef>
              <a:buClr>
                <a:srgbClr val="262626"/>
              </a:buClr>
              <a:buFont typeface="Garamond"/>
              <a:buChar char="◦"/>
            </a:pPr>
            <a:r>
              <a:rPr b="0" lang="en-IN" sz="1800" spc="-1" strike="noStrike">
                <a:solidFill>
                  <a:srgbClr val="000000"/>
                </a:solidFill>
                <a:latin typeface="Century Gothic"/>
                <a:ea typeface="Century Gothic"/>
              </a:rPr>
              <a:t>There have been several cases of deaths and injuries to the employees in the warehouse while working without following or using  the required equipment’s like not wearing helmet etc.</a:t>
            </a:r>
            <a:endParaRPr b="0" lang="en-IN" sz="1800" spc="-1" strike="noStrike">
              <a:latin typeface="Arial"/>
            </a:endParaRPr>
          </a:p>
          <a:p>
            <a:pPr marL="182880" indent="-182160">
              <a:lnSpc>
                <a:spcPct val="100000"/>
              </a:lnSpc>
              <a:spcBef>
                <a:spcPts val="901"/>
              </a:spcBef>
              <a:buClr>
                <a:srgbClr val="262626"/>
              </a:buClr>
              <a:buFont typeface="Garamond"/>
              <a:buChar char="◦"/>
            </a:pPr>
            <a:r>
              <a:rPr b="0" lang="en-IN" sz="1800" spc="-1" strike="noStrike">
                <a:solidFill>
                  <a:srgbClr val="000000"/>
                </a:solidFill>
                <a:latin typeface="Century Gothic"/>
                <a:ea typeface="Century Gothic"/>
              </a:rPr>
              <a:t>The aim of this project is to make the workers strictly follow the rules wile working the warehouse</a:t>
            </a:r>
            <a:endParaRPr b="0" lang="en-IN" sz="1800" spc="-1" strike="noStrike">
              <a:latin typeface="Arial"/>
            </a:endParaRPr>
          </a:p>
          <a:p>
            <a:pPr marL="182880" indent="-67680">
              <a:lnSpc>
                <a:spcPct val="100000"/>
              </a:lnSpc>
              <a:spcBef>
                <a:spcPts val="901"/>
              </a:spcBef>
              <a:tabLst>
                <a:tab algn="l" pos="0"/>
              </a:tabLst>
            </a:pPr>
            <a:endParaRPr b="0" lang="en-IN" sz="1800" spc="-1" strike="noStrike">
              <a:latin typeface="Arial"/>
            </a:endParaRPr>
          </a:p>
          <a:p>
            <a:pPr marL="182880" indent="-67680">
              <a:lnSpc>
                <a:spcPct val="100000"/>
              </a:lnSpc>
              <a:spcBef>
                <a:spcPts val="901"/>
              </a:spcBef>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Google Shape;143;p7"/>
          <p:cNvSpPr/>
          <p:nvPr/>
        </p:nvSpPr>
        <p:spPr>
          <a:xfrm>
            <a:off x="1066680" y="642600"/>
            <a:ext cx="10057680" cy="1370880"/>
          </a:xfrm>
          <a:prstGeom prst="rect">
            <a:avLst/>
          </a:prstGeom>
          <a:noFill/>
          <a:ln w="0">
            <a:noFill/>
          </a:ln>
        </p:spPr>
        <p:style>
          <a:lnRef idx="0"/>
          <a:fillRef idx="0"/>
          <a:effectRef idx="0"/>
          <a:fontRef idx="minor"/>
        </p:style>
        <p:txBody>
          <a:bodyPr lIns="90000" rIns="90000" tIns="45000" bIns="45000" anchor="ctr">
            <a:normAutofit/>
          </a:bodyPr>
          <a:p>
            <a:pPr>
              <a:lnSpc>
                <a:spcPct val="90000"/>
              </a:lnSpc>
              <a:tabLst>
                <a:tab algn="l" pos="0"/>
              </a:tabLst>
            </a:pPr>
            <a:r>
              <a:rPr b="0" lang="en-IN" sz="4800" spc="-1" strike="noStrike">
                <a:solidFill>
                  <a:srgbClr val="262626"/>
                </a:solidFill>
                <a:latin typeface="Century Gothic"/>
                <a:ea typeface="Century Gothic"/>
              </a:rPr>
              <a:t>Problem solution</a:t>
            </a:r>
            <a:endParaRPr b="0" lang="en-IN" sz="4800" spc="-1" strike="noStrike">
              <a:latin typeface="Arial"/>
            </a:endParaRPr>
          </a:p>
        </p:txBody>
      </p:sp>
      <p:sp>
        <p:nvSpPr>
          <p:cNvPr id="175" name="Google Shape;144;p7"/>
          <p:cNvSpPr/>
          <p:nvPr/>
        </p:nvSpPr>
        <p:spPr>
          <a:xfrm>
            <a:off x="1066680" y="2103120"/>
            <a:ext cx="10057680" cy="3931200"/>
          </a:xfrm>
          <a:prstGeom prst="rect">
            <a:avLst/>
          </a:prstGeom>
          <a:noFill/>
          <a:ln w="0">
            <a:noFill/>
          </a:ln>
        </p:spPr>
        <p:style>
          <a:lnRef idx="0"/>
          <a:fillRef idx="0"/>
          <a:effectRef idx="0"/>
          <a:fontRef idx="minor"/>
        </p:style>
        <p:txBody>
          <a:bodyPr lIns="90000" rIns="90000" tIns="45000" bIns="45000">
            <a:normAutofit/>
          </a:bodyPr>
          <a:p>
            <a:pPr marL="182880" indent="-182160">
              <a:lnSpc>
                <a:spcPct val="100000"/>
              </a:lnSpc>
              <a:buClr>
                <a:srgbClr val="262626"/>
              </a:buClr>
              <a:buFont typeface="Garamond"/>
              <a:buChar char="◦"/>
            </a:pPr>
            <a:r>
              <a:rPr b="0" lang="en-IN" sz="1800" spc="-1" strike="noStrike">
                <a:solidFill>
                  <a:srgbClr val="000000"/>
                </a:solidFill>
                <a:latin typeface="Century Gothic"/>
                <a:ea typeface="Century Gothic"/>
              </a:rPr>
              <a:t>In this project, we will be developing a model which will help in tracking the safety of employees in the warehouse.</a:t>
            </a:r>
            <a:endParaRPr b="0" lang="en-IN" sz="1800" spc="-1" strike="noStrike">
              <a:latin typeface="Arial"/>
            </a:endParaRPr>
          </a:p>
          <a:p>
            <a:pPr marL="182880" indent="-182160">
              <a:lnSpc>
                <a:spcPct val="100000"/>
              </a:lnSpc>
              <a:spcBef>
                <a:spcPts val="901"/>
              </a:spcBef>
              <a:buClr>
                <a:srgbClr val="262626"/>
              </a:buClr>
              <a:buFont typeface="Garamond"/>
              <a:buChar char="◦"/>
            </a:pPr>
            <a:r>
              <a:rPr b="0" lang="en-IN" sz="1800" spc="-1" strike="noStrike">
                <a:solidFill>
                  <a:srgbClr val="000000"/>
                </a:solidFill>
                <a:latin typeface="Century Gothic"/>
                <a:ea typeface="Century Gothic"/>
              </a:rPr>
              <a:t>We will be training and the testing the model using datasets making sure the accuracy of predicting is high .</a:t>
            </a:r>
            <a:endParaRPr b="0" lang="en-IN" sz="1800" spc="-1" strike="noStrike">
              <a:latin typeface="Arial"/>
            </a:endParaRPr>
          </a:p>
          <a:p>
            <a:pPr marL="182880" indent="-182160">
              <a:lnSpc>
                <a:spcPct val="100000"/>
              </a:lnSpc>
              <a:spcBef>
                <a:spcPts val="901"/>
              </a:spcBef>
              <a:buClr>
                <a:srgbClr val="262626"/>
              </a:buClr>
              <a:buFont typeface="Garamond"/>
              <a:buChar char="◦"/>
            </a:pPr>
            <a:r>
              <a:rPr b="0" lang="en-IN" sz="1800" spc="-1" strike="noStrike">
                <a:solidFill>
                  <a:srgbClr val="000000"/>
                </a:solidFill>
                <a:latin typeface="Century Gothic"/>
                <a:ea typeface="Century Gothic"/>
              </a:rPr>
              <a:t>We will be using live camera , in which the camera will process the employee and allow him/her inside only if they are wearing the required equipment’s.</a:t>
            </a:r>
            <a:endParaRPr b="0" lang="en-IN" sz="1800" spc="-1" strike="noStrike">
              <a:latin typeface="Arial"/>
            </a:endParaRPr>
          </a:p>
          <a:p>
            <a:pPr marL="182880" indent="-182160">
              <a:lnSpc>
                <a:spcPct val="100000"/>
              </a:lnSpc>
              <a:spcBef>
                <a:spcPts val="901"/>
              </a:spcBef>
              <a:buClr>
                <a:srgbClr val="262626"/>
              </a:buClr>
              <a:buFont typeface="Garamond"/>
              <a:buChar char="◦"/>
            </a:pPr>
            <a:r>
              <a:rPr b="0" lang="en-IN" sz="1800" spc="-1" strike="noStrike">
                <a:solidFill>
                  <a:srgbClr val="000000"/>
                </a:solidFill>
                <a:latin typeface="Century Gothic"/>
                <a:ea typeface="Century Gothic"/>
              </a:rPr>
              <a:t>By doing so, we will be able to track the safety of employees and also reduce the risk of employees getting injured, as they will only be allowed into the workspace only if they are wearing the required equipment’s.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Google Shape;130;p4"/>
          <p:cNvSpPr/>
          <p:nvPr/>
        </p:nvSpPr>
        <p:spPr>
          <a:xfrm>
            <a:off x="1066680" y="642600"/>
            <a:ext cx="10057680" cy="1370880"/>
          </a:xfrm>
          <a:prstGeom prst="rect">
            <a:avLst/>
          </a:prstGeom>
          <a:noFill/>
          <a:ln w="0">
            <a:noFill/>
          </a:ln>
        </p:spPr>
        <p:style>
          <a:lnRef idx="0"/>
          <a:fillRef idx="0"/>
          <a:effectRef idx="0"/>
          <a:fontRef idx="minor"/>
        </p:style>
        <p:txBody>
          <a:bodyPr lIns="90000" rIns="90000" tIns="45000" bIns="45000" anchor="ctr">
            <a:normAutofit/>
          </a:bodyPr>
          <a:p>
            <a:pPr>
              <a:lnSpc>
                <a:spcPct val="90000"/>
              </a:lnSpc>
              <a:tabLst>
                <a:tab algn="l" pos="0"/>
              </a:tabLst>
            </a:pPr>
            <a:r>
              <a:rPr b="0" lang="en-IN" sz="4800" spc="-1" strike="noStrike">
                <a:solidFill>
                  <a:srgbClr val="262626"/>
                </a:solidFill>
                <a:latin typeface="Century Gothic"/>
                <a:ea typeface="Century Gothic"/>
              </a:rPr>
              <a:t>Technical Architecture :</a:t>
            </a:r>
            <a:endParaRPr b="0" lang="en-IN" sz="4800" spc="-1" strike="noStrike">
              <a:latin typeface="Arial"/>
            </a:endParaRPr>
          </a:p>
        </p:txBody>
      </p:sp>
      <p:pic>
        <p:nvPicPr>
          <p:cNvPr id="177" name="Google Shape;131;p4" descr=""/>
          <p:cNvPicPr/>
          <p:nvPr/>
        </p:nvPicPr>
        <p:blipFill>
          <a:blip r:embed="rId1"/>
          <a:stretch/>
        </p:blipFill>
        <p:spPr>
          <a:xfrm>
            <a:off x="2882520" y="1915920"/>
            <a:ext cx="6426360" cy="45381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Google Shape;136;p6"/>
          <p:cNvSpPr/>
          <p:nvPr/>
        </p:nvSpPr>
        <p:spPr>
          <a:xfrm>
            <a:off x="1066680" y="642600"/>
            <a:ext cx="10057680" cy="1370880"/>
          </a:xfrm>
          <a:prstGeom prst="rect">
            <a:avLst/>
          </a:prstGeom>
          <a:noFill/>
          <a:ln w="0">
            <a:noFill/>
          </a:ln>
        </p:spPr>
        <p:style>
          <a:lnRef idx="0"/>
          <a:fillRef idx="0"/>
          <a:effectRef idx="0"/>
          <a:fontRef idx="minor"/>
        </p:style>
        <p:txBody>
          <a:bodyPr lIns="90000" rIns="90000" tIns="45000" bIns="45000" anchor="ctr">
            <a:normAutofit/>
          </a:bodyPr>
          <a:p>
            <a:pPr>
              <a:lnSpc>
                <a:spcPct val="90000"/>
              </a:lnSpc>
              <a:tabLst>
                <a:tab algn="l" pos="0"/>
              </a:tabLst>
            </a:pPr>
            <a:r>
              <a:rPr b="0" lang="en-IN" sz="4800" spc="-1" strike="noStrike">
                <a:solidFill>
                  <a:srgbClr val="262626"/>
                </a:solidFill>
                <a:latin typeface="Century Gothic"/>
                <a:ea typeface="Century Gothic"/>
              </a:rPr>
              <a:t>.</a:t>
            </a:r>
            <a:endParaRPr b="0" lang="en-IN" sz="4800" spc="-1" strike="noStrike">
              <a:latin typeface="Arial"/>
            </a:endParaRPr>
          </a:p>
        </p:txBody>
      </p:sp>
      <p:pic>
        <p:nvPicPr>
          <p:cNvPr id="179" name="Google Shape;137;p6" descr=""/>
          <p:cNvPicPr/>
          <p:nvPr/>
        </p:nvPicPr>
        <p:blipFill>
          <a:blip r:embed="rId1"/>
          <a:stretch/>
        </p:blipFill>
        <p:spPr>
          <a:xfrm>
            <a:off x="539640" y="1251720"/>
            <a:ext cx="5609880" cy="5139360"/>
          </a:xfrm>
          <a:prstGeom prst="rect">
            <a:avLst/>
          </a:prstGeom>
          <a:ln w="0">
            <a:noFill/>
          </a:ln>
        </p:spPr>
      </p:pic>
      <p:pic>
        <p:nvPicPr>
          <p:cNvPr id="180" name="Google Shape;138;p6" descr=""/>
          <p:cNvPicPr/>
          <p:nvPr/>
        </p:nvPicPr>
        <p:blipFill>
          <a:blip r:embed="rId2"/>
          <a:stretch/>
        </p:blipFill>
        <p:spPr>
          <a:xfrm>
            <a:off x="6300360" y="1251720"/>
            <a:ext cx="5805360" cy="48643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Google Shape;149;p8"/>
          <p:cNvSpPr/>
          <p:nvPr/>
        </p:nvSpPr>
        <p:spPr>
          <a:xfrm>
            <a:off x="9296280" y="603360"/>
            <a:ext cx="2431440" cy="1645200"/>
          </a:xfrm>
          <a:prstGeom prst="rect">
            <a:avLst/>
          </a:prstGeom>
          <a:noFill/>
          <a:ln w="0">
            <a:noFill/>
          </a:ln>
        </p:spPr>
        <p:style>
          <a:lnRef idx="0"/>
          <a:fillRef idx="0"/>
          <a:effectRef idx="0"/>
          <a:fontRef idx="minor"/>
        </p:style>
        <p:txBody>
          <a:bodyPr lIns="90000" rIns="90000" tIns="45000" bIns="45000" anchor="b">
            <a:noAutofit/>
          </a:bodyPr>
          <a:p>
            <a:pPr>
              <a:lnSpc>
                <a:spcPct val="90000"/>
              </a:lnSpc>
              <a:tabLst>
                <a:tab algn="l" pos="0"/>
              </a:tabLst>
            </a:pPr>
            <a:r>
              <a:rPr b="0" lang="en-IN" sz="2800" spc="-1" strike="noStrike">
                <a:solidFill>
                  <a:srgbClr val="ffffff"/>
                </a:solidFill>
                <a:latin typeface="Century Gothic"/>
                <a:ea typeface="Century Gothic"/>
              </a:rPr>
              <a:t>.</a:t>
            </a:r>
            <a:endParaRPr b="0" lang="en-IN" sz="2800" spc="-1" strike="noStrike">
              <a:latin typeface="Arial"/>
            </a:endParaRPr>
          </a:p>
        </p:txBody>
      </p:sp>
      <p:pic>
        <p:nvPicPr>
          <p:cNvPr id="182" name="Google Shape;150;p8" descr=""/>
          <p:cNvPicPr/>
          <p:nvPr/>
        </p:nvPicPr>
        <p:blipFill>
          <a:blip r:embed="rId1"/>
          <a:srcRect l="846" t="0" r="846" b="0"/>
          <a:stretch/>
        </p:blipFill>
        <p:spPr>
          <a:xfrm>
            <a:off x="228600" y="237600"/>
            <a:ext cx="8530560" cy="6381720"/>
          </a:xfrm>
          <a:prstGeom prst="rect">
            <a:avLst/>
          </a:prstGeom>
          <a:ln w="0">
            <a:noFill/>
          </a:ln>
        </p:spPr>
      </p:pic>
      <p:sp>
        <p:nvSpPr>
          <p:cNvPr id="183" name="Google Shape;151;p8"/>
          <p:cNvSpPr/>
          <p:nvPr/>
        </p:nvSpPr>
        <p:spPr>
          <a:xfrm>
            <a:off x="9296280" y="2286000"/>
            <a:ext cx="2431440" cy="3501360"/>
          </a:xfrm>
          <a:prstGeom prst="rect">
            <a:avLst/>
          </a:prstGeom>
          <a:noFill/>
          <a:ln w="0">
            <a:noFill/>
          </a:ln>
        </p:spPr>
        <p:style>
          <a:lnRef idx="0"/>
          <a:fillRef idx="0"/>
          <a:effectRef idx="0"/>
          <a:fontRef idx="minor"/>
        </p:style>
      </p:sp>
      <p:sp>
        <p:nvSpPr>
          <p:cNvPr id="184" name=""/>
          <p:cNvSpPr txBox="1"/>
          <p:nvPr/>
        </p:nvSpPr>
        <p:spPr>
          <a:xfrm>
            <a:off x="609480" y="273600"/>
            <a:ext cx="10972440" cy="114480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85" name=""/>
          <p:cNvSpPr txBox="1"/>
          <p:nvPr/>
        </p:nvSpPr>
        <p:spPr>
          <a:xfrm>
            <a:off x="609480" y="1604520"/>
            <a:ext cx="10972440" cy="3977280"/>
          </a:xfrm>
          <a:prstGeom prst="rect">
            <a:avLst/>
          </a:prstGeom>
          <a:noFill/>
          <a:ln w="0">
            <a:noFill/>
          </a:ln>
        </p:spPr>
        <p:txBody>
          <a:bodyPr lIns="0" rIns="0" tIns="0" bIns="0" anchor="ctr">
            <a:noAutofit/>
          </a:bodyPr>
          <a:p>
            <a:pPr algn="ct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Google Shape;156;p9"/>
          <p:cNvSpPr/>
          <p:nvPr/>
        </p:nvSpPr>
        <p:spPr>
          <a:xfrm>
            <a:off x="1066680" y="642600"/>
            <a:ext cx="10057680" cy="1370880"/>
          </a:xfrm>
          <a:prstGeom prst="rect">
            <a:avLst/>
          </a:prstGeom>
          <a:noFill/>
          <a:ln w="0">
            <a:noFill/>
          </a:ln>
        </p:spPr>
        <p:style>
          <a:lnRef idx="0"/>
          <a:fillRef idx="0"/>
          <a:effectRef idx="0"/>
          <a:fontRef idx="minor"/>
        </p:style>
        <p:txBody>
          <a:bodyPr lIns="90000" rIns="90000" tIns="45000" bIns="45000" anchor="ctr">
            <a:normAutofit/>
          </a:bodyPr>
          <a:p>
            <a:pPr>
              <a:lnSpc>
                <a:spcPct val="90000"/>
              </a:lnSpc>
              <a:tabLst>
                <a:tab algn="l" pos="0"/>
              </a:tabLst>
            </a:pPr>
            <a:r>
              <a:rPr b="0" lang="en-IN" sz="4800" spc="-1" strike="noStrike">
                <a:solidFill>
                  <a:srgbClr val="262626"/>
                </a:solidFill>
                <a:latin typeface="Century Gothic"/>
                <a:ea typeface="Century Gothic"/>
              </a:rPr>
              <a:t>Output window:</a:t>
            </a:r>
            <a:endParaRPr b="0" lang="en-IN" sz="4800" spc="-1" strike="noStrike">
              <a:latin typeface="Arial"/>
            </a:endParaRPr>
          </a:p>
        </p:txBody>
      </p:sp>
      <p:pic>
        <p:nvPicPr>
          <p:cNvPr id="187" name="Google Shape;157;p9" descr=""/>
          <p:cNvPicPr/>
          <p:nvPr/>
        </p:nvPicPr>
        <p:blipFill>
          <a:blip r:embed="rId1"/>
          <a:stretch/>
        </p:blipFill>
        <p:spPr>
          <a:xfrm>
            <a:off x="1668960" y="2014200"/>
            <a:ext cx="7757640" cy="43660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TotalTime>
  <Application>LibreOffice/7.1.2.2$Windows_X86_64 LibreOffice_project/8a45595d069ef5570103caea1b71cc9d82b2aae4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2021-06-06T07:20:32Z</dcterms:created>
  <dc:creator>Rohit Achyutuni</dc:creator>
  <dc:description/>
  <dc:language>en-IN</dc:language>
  <cp:lastModifiedBy/>
  <dcterms:modified xsi:type="dcterms:W3CDTF">2021-06-08T16:14:57Z</dcterms:modified>
  <cp:revision>3</cp:revision>
  <dc:subject/>
  <dc:title/>
</cp:coreProperties>
</file>

<file path=docProps/custom.xml><?xml version="1.0" encoding="utf-8"?>
<Properties xmlns="http://schemas.openxmlformats.org/officeDocument/2006/custom-properties" xmlns:vt="http://schemas.openxmlformats.org/officeDocument/2006/docPropsVTypes"/>
</file>