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68" r:id="rId3"/>
    <p:sldId id="269" r:id="rId4"/>
    <p:sldId id="270" r:id="rId5"/>
    <p:sldId id="261" r:id="rId6"/>
    <p:sldId id="263" r:id="rId7"/>
    <p:sldId id="264" r:id="rId8"/>
    <p:sldId id="265" r:id="rId9"/>
    <p:sldId id="266" r:id="rId10"/>
    <p:sldId id="260"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70"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0" i="0">
                <a:solidFill>
                  <a:srgbClr val="F4F4F4"/>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0" i="0">
                <a:solidFill>
                  <a:srgbClr val="F4F4F4"/>
                </a:solidFill>
                <a:latin typeface="Lucida Sans Unicode"/>
                <a:cs typeface="Lucida Sans Unicode"/>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0" i="0">
                <a:solidFill>
                  <a:srgbClr val="F4F4F4"/>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660845" y="4005776"/>
            <a:ext cx="9482635" cy="4773001"/>
          </a:xfrm>
          <a:prstGeom prst="rect">
            <a:avLst/>
          </a:prstGeom>
        </p:spPr>
      </p:pic>
      <p:sp>
        <p:nvSpPr>
          <p:cNvPr id="18" name="bg object 18"/>
          <p:cNvSpPr/>
          <p:nvPr/>
        </p:nvSpPr>
        <p:spPr>
          <a:xfrm>
            <a:off x="3364460" y="7839734"/>
            <a:ext cx="2702560" cy="998855"/>
          </a:xfrm>
          <a:custGeom>
            <a:avLst/>
            <a:gdLst/>
            <a:ahLst/>
            <a:cxnLst/>
            <a:rect l="l" t="t" r="r" b="b"/>
            <a:pathLst>
              <a:path w="2702560" h="998854">
                <a:moveTo>
                  <a:pt x="2307684" y="998396"/>
                </a:moveTo>
                <a:lnTo>
                  <a:pt x="393322" y="998396"/>
                </a:lnTo>
                <a:lnTo>
                  <a:pt x="396225" y="373092"/>
                </a:lnTo>
                <a:lnTo>
                  <a:pt x="396224" y="0"/>
                </a:lnTo>
                <a:lnTo>
                  <a:pt x="2702458" y="0"/>
                </a:lnTo>
                <a:lnTo>
                  <a:pt x="2702458" y="625448"/>
                </a:lnTo>
                <a:lnTo>
                  <a:pt x="2307684" y="625448"/>
                </a:lnTo>
                <a:lnTo>
                  <a:pt x="2307684" y="998396"/>
                </a:lnTo>
                <a:close/>
              </a:path>
              <a:path w="2702560" h="998854">
                <a:moveTo>
                  <a:pt x="391871" y="998396"/>
                </a:moveTo>
                <a:lnTo>
                  <a:pt x="0" y="998396"/>
                </a:lnTo>
                <a:lnTo>
                  <a:pt x="0" y="373092"/>
                </a:lnTo>
                <a:lnTo>
                  <a:pt x="396224" y="373092"/>
                </a:lnTo>
                <a:lnTo>
                  <a:pt x="391871" y="998396"/>
                </a:lnTo>
                <a:close/>
              </a:path>
              <a:path w="2702560" h="998854">
                <a:moveTo>
                  <a:pt x="393322" y="998396"/>
                </a:moveTo>
                <a:lnTo>
                  <a:pt x="391871" y="998396"/>
                </a:lnTo>
                <a:lnTo>
                  <a:pt x="396224" y="373092"/>
                </a:lnTo>
                <a:lnTo>
                  <a:pt x="393322" y="998396"/>
                </a:lnTo>
                <a:close/>
              </a:path>
            </a:pathLst>
          </a:custGeom>
          <a:solidFill>
            <a:srgbClr val="50D6A7"/>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1803136" y="1625936"/>
            <a:ext cx="6844325" cy="7251700"/>
          </a:xfrm>
          <a:prstGeom prst="rect">
            <a:avLst/>
          </a:prstGeom>
        </p:spPr>
      </p:pic>
      <p:sp>
        <p:nvSpPr>
          <p:cNvPr id="20" name="bg object 20"/>
          <p:cNvSpPr/>
          <p:nvPr/>
        </p:nvSpPr>
        <p:spPr>
          <a:xfrm>
            <a:off x="9328783" y="8614760"/>
            <a:ext cx="267970" cy="267970"/>
          </a:xfrm>
          <a:custGeom>
            <a:avLst/>
            <a:gdLst/>
            <a:ahLst/>
            <a:cxnLst/>
            <a:rect l="l" t="t" r="r" b="b"/>
            <a:pathLst>
              <a:path w="267970" h="267970">
                <a:moveTo>
                  <a:pt x="133788" y="267577"/>
                </a:moveTo>
                <a:lnTo>
                  <a:pt x="82561" y="257464"/>
                </a:lnTo>
                <a:lnTo>
                  <a:pt x="39195" y="228382"/>
                </a:lnTo>
                <a:lnTo>
                  <a:pt x="10113" y="185015"/>
                </a:lnTo>
                <a:lnTo>
                  <a:pt x="0" y="133788"/>
                </a:lnTo>
                <a:lnTo>
                  <a:pt x="2567" y="107488"/>
                </a:lnTo>
                <a:lnTo>
                  <a:pt x="22400" y="59600"/>
                </a:lnTo>
                <a:lnTo>
                  <a:pt x="59600" y="22400"/>
                </a:lnTo>
                <a:lnTo>
                  <a:pt x="107488" y="2567"/>
                </a:lnTo>
                <a:lnTo>
                  <a:pt x="133788" y="0"/>
                </a:lnTo>
                <a:lnTo>
                  <a:pt x="160089" y="2567"/>
                </a:lnTo>
                <a:lnTo>
                  <a:pt x="178104" y="8020"/>
                </a:lnTo>
                <a:lnTo>
                  <a:pt x="133788" y="8020"/>
                </a:lnTo>
                <a:lnTo>
                  <a:pt x="109066" y="10438"/>
                </a:lnTo>
                <a:lnTo>
                  <a:pt x="64052" y="29090"/>
                </a:lnTo>
                <a:lnTo>
                  <a:pt x="29090" y="64052"/>
                </a:lnTo>
                <a:lnTo>
                  <a:pt x="10438" y="109066"/>
                </a:lnTo>
                <a:lnTo>
                  <a:pt x="8020" y="133788"/>
                </a:lnTo>
                <a:lnTo>
                  <a:pt x="10438" y="158511"/>
                </a:lnTo>
                <a:lnTo>
                  <a:pt x="29090" y="203525"/>
                </a:lnTo>
                <a:lnTo>
                  <a:pt x="64052" y="238487"/>
                </a:lnTo>
                <a:lnTo>
                  <a:pt x="109066" y="257139"/>
                </a:lnTo>
                <a:lnTo>
                  <a:pt x="133788" y="259557"/>
                </a:lnTo>
                <a:lnTo>
                  <a:pt x="178104" y="259557"/>
                </a:lnTo>
                <a:lnTo>
                  <a:pt x="160089" y="265010"/>
                </a:lnTo>
                <a:lnTo>
                  <a:pt x="133788" y="267577"/>
                </a:lnTo>
                <a:close/>
              </a:path>
              <a:path w="267970" h="267970">
                <a:moveTo>
                  <a:pt x="178104" y="259557"/>
                </a:moveTo>
                <a:lnTo>
                  <a:pt x="133788" y="259557"/>
                </a:lnTo>
                <a:lnTo>
                  <a:pt x="158511" y="257139"/>
                </a:lnTo>
                <a:lnTo>
                  <a:pt x="181941" y="250038"/>
                </a:lnTo>
                <a:lnTo>
                  <a:pt x="222714" y="222714"/>
                </a:lnTo>
                <a:lnTo>
                  <a:pt x="250038" y="181941"/>
                </a:lnTo>
                <a:lnTo>
                  <a:pt x="259557" y="133788"/>
                </a:lnTo>
                <a:lnTo>
                  <a:pt x="257139" y="109066"/>
                </a:lnTo>
                <a:lnTo>
                  <a:pt x="238487" y="64052"/>
                </a:lnTo>
                <a:lnTo>
                  <a:pt x="203525" y="29090"/>
                </a:lnTo>
                <a:lnTo>
                  <a:pt x="158511" y="10438"/>
                </a:lnTo>
                <a:lnTo>
                  <a:pt x="133788" y="8020"/>
                </a:lnTo>
                <a:lnTo>
                  <a:pt x="178104" y="8020"/>
                </a:lnTo>
                <a:lnTo>
                  <a:pt x="228382" y="39195"/>
                </a:lnTo>
                <a:lnTo>
                  <a:pt x="257464" y="82582"/>
                </a:lnTo>
                <a:lnTo>
                  <a:pt x="267577" y="133788"/>
                </a:lnTo>
                <a:lnTo>
                  <a:pt x="265010" y="160089"/>
                </a:lnTo>
                <a:lnTo>
                  <a:pt x="245177" y="207977"/>
                </a:lnTo>
                <a:lnTo>
                  <a:pt x="207977" y="245177"/>
                </a:lnTo>
                <a:lnTo>
                  <a:pt x="185015" y="257464"/>
                </a:lnTo>
                <a:lnTo>
                  <a:pt x="178104" y="259557"/>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36936" y="839773"/>
            <a:ext cx="14614127" cy="1341120"/>
          </a:xfrm>
          <a:prstGeom prst="rect">
            <a:avLst/>
          </a:prstGeom>
        </p:spPr>
        <p:txBody>
          <a:bodyPr wrap="square" lIns="0" tIns="0" rIns="0" bIns="0">
            <a:spAutoFit/>
          </a:bodyPr>
          <a:lstStyle>
            <a:lvl1pPr>
              <a:defRPr sz="8600" b="0" i="0">
                <a:solidFill>
                  <a:srgbClr val="F4F4F4"/>
                </a:solidFill>
                <a:latin typeface="Lucida Sans Unicode"/>
                <a:cs typeface="Lucida Sans Unicode"/>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6/6/2021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TextBox 2"/>
          <p:cNvSpPr txBox="1"/>
          <p:nvPr/>
        </p:nvSpPr>
        <p:spPr>
          <a:xfrm>
            <a:off x="491376" y="342900"/>
            <a:ext cx="16969133" cy="1569660"/>
          </a:xfrm>
          <a:prstGeom prst="rect">
            <a:avLst/>
          </a:prstGeom>
          <a:noFill/>
        </p:spPr>
        <p:txBody>
          <a:bodyPr wrap="none" rtlCol="0">
            <a:spAutoFit/>
          </a:bodyPr>
          <a:lstStyle/>
          <a:p>
            <a:pPr algn="ctr"/>
            <a:r>
              <a:rPr lang="en-GB" sz="6000" b="1" spc="-165" dirty="0" smtClean="0">
                <a:cs typeface="Lucida Sans Unicode"/>
              </a:rPr>
              <a:t>Employee Appreciation Based on Customer Satisfaction</a:t>
            </a:r>
            <a:r>
              <a:rPr lang="en-GB" sz="4800" b="1" spc="-165" dirty="0" smtClean="0">
                <a:cs typeface="Lucida Sans Unicode"/>
              </a:rPr>
              <a:t>:</a:t>
            </a:r>
            <a:endParaRPr lang="en-GB" sz="4800" b="1" dirty="0">
              <a:cs typeface="Lucida Sans Unicode"/>
            </a:endParaRPr>
          </a:p>
          <a:p>
            <a:endParaRPr lang="en-IN" sz="3600" b="1" dirty="0"/>
          </a:p>
        </p:txBody>
      </p:sp>
      <p:sp>
        <p:nvSpPr>
          <p:cNvPr id="5" name="TextBox 4"/>
          <p:cNvSpPr txBox="1"/>
          <p:nvPr/>
        </p:nvSpPr>
        <p:spPr>
          <a:xfrm>
            <a:off x="685800" y="1887160"/>
            <a:ext cx="3581400" cy="2739211"/>
          </a:xfrm>
          <a:prstGeom prst="rect">
            <a:avLst/>
          </a:prstGeom>
          <a:noFill/>
        </p:spPr>
        <p:txBody>
          <a:bodyPr wrap="square" rtlCol="0">
            <a:spAutoFit/>
          </a:bodyPr>
          <a:lstStyle/>
          <a:p>
            <a:r>
              <a:rPr lang="en-IN" sz="3200" b="1" dirty="0" smtClean="0"/>
              <a:t>Team Members:</a:t>
            </a:r>
          </a:p>
          <a:p>
            <a:pPr marL="342900" indent="-342900">
              <a:buAutoNum type="arabicPeriod"/>
            </a:pPr>
            <a:r>
              <a:rPr lang="en-IN" sz="2800" dirty="0" err="1" smtClean="0"/>
              <a:t>A.Koshik</a:t>
            </a:r>
            <a:r>
              <a:rPr lang="en-IN" sz="2800" dirty="0" smtClean="0"/>
              <a:t> Kumar</a:t>
            </a:r>
          </a:p>
          <a:p>
            <a:pPr marL="342900" indent="-342900">
              <a:buAutoNum type="arabicPeriod"/>
            </a:pPr>
            <a:r>
              <a:rPr lang="en-IN" sz="2800" dirty="0" err="1" smtClean="0"/>
              <a:t>B.Sreenu</a:t>
            </a:r>
            <a:endParaRPr lang="en-IN" sz="2800" dirty="0" smtClean="0"/>
          </a:p>
          <a:p>
            <a:pPr marL="342900" indent="-342900">
              <a:buAutoNum type="arabicPeriod"/>
            </a:pPr>
            <a:r>
              <a:rPr lang="en-IN" sz="2800" dirty="0" err="1" smtClean="0"/>
              <a:t>V.Mounika</a:t>
            </a:r>
            <a:endParaRPr lang="en-IN" sz="2800" dirty="0" smtClean="0"/>
          </a:p>
          <a:p>
            <a:pPr marL="342900" indent="-342900">
              <a:buAutoNum type="arabicPeriod"/>
            </a:pPr>
            <a:r>
              <a:rPr lang="en-IN" sz="2800" dirty="0" err="1" smtClean="0"/>
              <a:t>G.Rajubabu</a:t>
            </a:r>
            <a:endParaRPr lang="en-IN" sz="2800" dirty="0" smtClean="0"/>
          </a:p>
          <a:p>
            <a:pPr marL="342900" indent="-342900">
              <a:buAutoNum type="arabicPeriod"/>
            </a:pPr>
            <a:r>
              <a:rPr lang="en-IN" sz="2800" dirty="0" err="1" smtClean="0"/>
              <a:t>B.Ravali</a:t>
            </a:r>
            <a:endParaRPr lang="en-IN" sz="2800" dirty="0"/>
          </a:p>
        </p:txBody>
      </p:sp>
    </p:spTree>
    <p:extLst>
      <p:ext uri="{BB962C8B-B14F-4D97-AF65-F5344CB8AC3E}">
        <p14:creationId xmlns:p14="http://schemas.microsoft.com/office/powerpoint/2010/main" val="1347243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4191000" y="4229100"/>
            <a:ext cx="7772400" cy="1569660"/>
          </a:xfrm>
          <a:prstGeom prst="rect">
            <a:avLst/>
          </a:prstGeom>
          <a:noFill/>
        </p:spPr>
        <p:txBody>
          <a:bodyPr wrap="square" rtlCol="0">
            <a:spAutoFit/>
          </a:bodyPr>
          <a:lstStyle/>
          <a:p>
            <a:r>
              <a:rPr lang="en-IN" sz="8800" dirty="0" smtClean="0">
                <a:solidFill>
                  <a:srgbClr val="FF0000"/>
                </a:solidFill>
              </a:rPr>
              <a:t>    </a:t>
            </a:r>
            <a:r>
              <a:rPr lang="en-IN" sz="9600" dirty="0" smtClean="0">
                <a:solidFill>
                  <a:schemeClr val="bg1"/>
                </a:solidFill>
                <a:latin typeface="Algerian" pitchFamily="82" charset="0"/>
              </a:rPr>
              <a:t>THANK YOU</a:t>
            </a:r>
            <a:endParaRPr lang="en-IN" sz="9600" dirty="0">
              <a:solidFill>
                <a:schemeClr val="bg1"/>
              </a:solidFill>
              <a:latin typeface="Algerian"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36936" y="839773"/>
            <a:ext cx="14614127" cy="1107996"/>
          </a:xfrm>
        </p:spPr>
        <p:txBody>
          <a:bodyPr/>
          <a:lstStyle/>
          <a:p>
            <a:pPr algn="ctr"/>
            <a:r>
              <a:rPr lang="en-IN" sz="7200" b="1" dirty="0" smtClean="0">
                <a:solidFill>
                  <a:schemeClr val="tx1"/>
                </a:solidFill>
              </a:rPr>
              <a:t>Problem:</a:t>
            </a:r>
            <a:endParaRPr lang="en-IN" sz="7200" b="1" dirty="0">
              <a:solidFill>
                <a:schemeClr val="tx1"/>
              </a:solidFill>
            </a:endParaRPr>
          </a:p>
        </p:txBody>
      </p:sp>
      <p:sp>
        <p:nvSpPr>
          <p:cNvPr id="3" name="Text Placeholder 2"/>
          <p:cNvSpPr>
            <a:spLocks noGrp="1"/>
          </p:cNvSpPr>
          <p:nvPr>
            <p:ph type="body" idx="1"/>
          </p:nvPr>
        </p:nvSpPr>
        <p:spPr>
          <a:xfrm>
            <a:off x="914400" y="2366010"/>
            <a:ext cx="16459200" cy="4955203"/>
          </a:xfrm>
        </p:spPr>
        <p:txBody>
          <a:bodyPr/>
          <a:lstStyle/>
          <a:p>
            <a:pPr algn="l">
              <a:lnSpc>
                <a:spcPct val="150000"/>
              </a:lnSpc>
            </a:pPr>
            <a:r>
              <a:rPr lang="en-GB" sz="2800" dirty="0">
                <a:solidFill>
                  <a:schemeClr val="tx1"/>
                </a:solidFill>
              </a:rPr>
              <a:t>The way you treat your employees is the way they treat your customers. According to a recent article, creating an                employee recognition culture can increase employee retention by up to 31%. Employee recognition is the process of   showing appreciation for an employee’s achievements, actions, and contributions. In some of the top companies, appreciation is given to the employees based on the customer feedback or satisfaction(chat process/ voice process). </a:t>
            </a:r>
            <a:r>
              <a:rPr lang="en-GB" sz="2800" dirty="0" err="1">
                <a:solidFill>
                  <a:schemeClr val="tx1"/>
                </a:solidFill>
              </a:rPr>
              <a:t>Analyzing</a:t>
            </a:r>
            <a:r>
              <a:rPr lang="en-GB" sz="2800" dirty="0">
                <a:solidFill>
                  <a:schemeClr val="tx1"/>
                </a:solidFill>
              </a:rPr>
              <a:t> all the feedback of each customer towards an employee contribution toward the work manually is a tedious job. so there should be a process that will </a:t>
            </a:r>
            <a:r>
              <a:rPr lang="en-GB" sz="2800" dirty="0" err="1">
                <a:solidFill>
                  <a:schemeClr val="tx1"/>
                </a:solidFill>
              </a:rPr>
              <a:t>analyze</a:t>
            </a:r>
            <a:r>
              <a:rPr lang="en-GB" sz="2800" dirty="0">
                <a:solidFill>
                  <a:schemeClr val="tx1"/>
                </a:solidFill>
              </a:rPr>
              <a:t> the best employee based on customer satisfaction.</a:t>
            </a:r>
          </a:p>
          <a:p>
            <a:pPr algn="l"/>
            <a:endParaRPr lang="en-IN" sz="2800" dirty="0">
              <a:solidFill>
                <a:schemeClr val="tx1"/>
              </a:solidFill>
            </a:endParaRPr>
          </a:p>
        </p:txBody>
      </p:sp>
    </p:spTree>
    <p:extLst>
      <p:ext uri="{BB962C8B-B14F-4D97-AF65-F5344CB8AC3E}">
        <p14:creationId xmlns:p14="http://schemas.microsoft.com/office/powerpoint/2010/main" val="3571454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solidFill>
              </a:rPr>
              <a:t>Solution:</a:t>
            </a:r>
            <a:endParaRPr lang="en-IN" dirty="0">
              <a:solidFill>
                <a:schemeClr val="tx1"/>
              </a:solidFill>
            </a:endParaRPr>
          </a:p>
        </p:txBody>
      </p:sp>
      <p:sp>
        <p:nvSpPr>
          <p:cNvPr id="3" name="Text Placeholder 2"/>
          <p:cNvSpPr>
            <a:spLocks noGrp="1"/>
          </p:cNvSpPr>
          <p:nvPr>
            <p:ph type="body" idx="1"/>
          </p:nvPr>
        </p:nvSpPr>
        <p:spPr>
          <a:xfrm>
            <a:off x="914400" y="2857500"/>
            <a:ext cx="16459200" cy="6432530"/>
          </a:xfrm>
        </p:spPr>
        <p:txBody>
          <a:bodyPr/>
          <a:lstStyle/>
          <a:p>
            <a:pPr marL="12700">
              <a:lnSpc>
                <a:spcPct val="150000"/>
              </a:lnSpc>
              <a:spcBef>
                <a:spcPts val="100"/>
              </a:spcBef>
            </a:pPr>
            <a:r>
              <a:rPr lang="en-GB" sz="2000" dirty="0">
                <a:solidFill>
                  <a:schemeClr val="tx1"/>
                </a:solidFill>
                <a:latin typeface="Lucida Sans Unicode"/>
                <a:cs typeface="Lucida Sans Unicode"/>
              </a:rPr>
              <a:t>The main objective of this project is to appreciate the employee work based on analysis of customer feedback. </a:t>
            </a:r>
          </a:p>
          <a:p>
            <a:pPr marL="12700">
              <a:lnSpc>
                <a:spcPct val="150000"/>
              </a:lnSpc>
              <a:spcBef>
                <a:spcPts val="100"/>
              </a:spcBef>
            </a:pPr>
            <a:r>
              <a:rPr lang="en-GB" sz="2000" dirty="0">
                <a:solidFill>
                  <a:schemeClr val="tx1"/>
                </a:solidFill>
                <a:latin typeface="Lucida Sans Unicode"/>
                <a:cs typeface="Lucida Sans Unicode"/>
              </a:rPr>
              <a:t>Design an application, where the HR/ User can upload the feedback report of all the employees. </a:t>
            </a:r>
          </a:p>
          <a:p>
            <a:pPr marL="12700">
              <a:lnSpc>
                <a:spcPct val="150000"/>
              </a:lnSpc>
              <a:spcBef>
                <a:spcPts val="100"/>
              </a:spcBef>
            </a:pPr>
            <a:r>
              <a:rPr lang="en-GB" sz="2000" dirty="0">
                <a:solidFill>
                  <a:schemeClr val="tx1"/>
                </a:solidFill>
                <a:latin typeface="Lucida Sans Unicode"/>
                <a:cs typeface="Lucida Sans Unicode"/>
              </a:rPr>
              <a:t>The appreciation analysis of each employee displayed on the Web application in the form of Bar charts.</a:t>
            </a:r>
          </a:p>
          <a:p>
            <a:pPr marL="12700">
              <a:lnSpc>
                <a:spcPct val="150000"/>
              </a:lnSpc>
              <a:spcBef>
                <a:spcPts val="100"/>
              </a:spcBef>
            </a:pPr>
            <a:endParaRPr lang="en-GB" sz="2000" dirty="0">
              <a:solidFill>
                <a:schemeClr val="tx1"/>
              </a:solidFill>
              <a:latin typeface="Lucida Sans Unicode"/>
              <a:cs typeface="Lucida Sans Unicode"/>
            </a:endParaRPr>
          </a:p>
          <a:p>
            <a:pPr marL="12700">
              <a:lnSpc>
                <a:spcPct val="150000"/>
              </a:lnSpc>
              <a:spcBef>
                <a:spcPts val="100"/>
              </a:spcBef>
            </a:pPr>
            <a:r>
              <a:rPr lang="en-GB" sz="2000" dirty="0">
                <a:solidFill>
                  <a:schemeClr val="tx1"/>
                </a:solidFill>
                <a:latin typeface="Lucida Sans Unicode"/>
                <a:cs typeface="Lucida Sans Unicode"/>
              </a:rPr>
              <a:t>Save all the feedback from customers for particular employees in the database.</a:t>
            </a:r>
          </a:p>
          <a:p>
            <a:pPr marL="12700">
              <a:lnSpc>
                <a:spcPct val="150000"/>
              </a:lnSpc>
              <a:spcBef>
                <a:spcPts val="100"/>
              </a:spcBef>
            </a:pPr>
            <a:endParaRPr lang="en-GB" sz="2000" dirty="0">
              <a:solidFill>
                <a:schemeClr val="tx1"/>
              </a:solidFill>
              <a:latin typeface="Lucida Sans Unicode"/>
              <a:cs typeface="Lucida Sans Unicode"/>
            </a:endParaRPr>
          </a:p>
          <a:p>
            <a:pPr marL="12700">
              <a:lnSpc>
                <a:spcPct val="150000"/>
              </a:lnSpc>
              <a:spcBef>
                <a:spcPts val="100"/>
              </a:spcBef>
            </a:pPr>
            <a:r>
              <a:rPr lang="en-GB" sz="2000" dirty="0">
                <a:solidFill>
                  <a:schemeClr val="tx1"/>
                </a:solidFill>
                <a:latin typeface="Lucida Sans Unicode"/>
                <a:cs typeface="Lucida Sans Unicode"/>
              </a:rPr>
              <a:t>Stream all the feedbacks from the database and give them to Amazon Comprehend service</a:t>
            </a:r>
          </a:p>
          <a:p>
            <a:pPr marL="12700">
              <a:lnSpc>
                <a:spcPct val="150000"/>
              </a:lnSpc>
              <a:spcBef>
                <a:spcPts val="100"/>
              </a:spcBef>
            </a:pPr>
            <a:endParaRPr lang="en-GB" sz="2000" dirty="0">
              <a:solidFill>
                <a:schemeClr val="tx1"/>
              </a:solidFill>
              <a:latin typeface="Lucida Sans Unicode"/>
              <a:cs typeface="Lucida Sans Unicode"/>
            </a:endParaRPr>
          </a:p>
          <a:p>
            <a:pPr marL="12700">
              <a:lnSpc>
                <a:spcPct val="150000"/>
              </a:lnSpc>
              <a:spcBef>
                <a:spcPts val="100"/>
              </a:spcBef>
            </a:pPr>
            <a:r>
              <a:rPr lang="en-GB" sz="2000" dirty="0">
                <a:solidFill>
                  <a:schemeClr val="tx1"/>
                </a:solidFill>
                <a:latin typeface="Lucida Sans Unicode"/>
                <a:cs typeface="Lucida Sans Unicode"/>
              </a:rPr>
              <a:t>Count the number of positive, neutral and negative feedbacks of each employee</a:t>
            </a:r>
          </a:p>
          <a:p>
            <a:pPr marL="12700">
              <a:lnSpc>
                <a:spcPct val="150000"/>
              </a:lnSpc>
              <a:spcBef>
                <a:spcPts val="100"/>
              </a:spcBef>
            </a:pPr>
            <a:endParaRPr lang="en-GB" sz="2000" dirty="0">
              <a:solidFill>
                <a:schemeClr val="tx1"/>
              </a:solidFill>
              <a:latin typeface="Lucida Sans Unicode"/>
              <a:cs typeface="Lucida Sans Unicode"/>
            </a:endParaRPr>
          </a:p>
          <a:p>
            <a:pPr marL="12700">
              <a:lnSpc>
                <a:spcPct val="150000"/>
              </a:lnSpc>
              <a:spcBef>
                <a:spcPts val="100"/>
              </a:spcBef>
            </a:pPr>
            <a:r>
              <a:rPr lang="en-GB" sz="2000" dirty="0">
                <a:solidFill>
                  <a:schemeClr val="tx1"/>
                </a:solidFill>
                <a:latin typeface="Lucida Sans Unicode"/>
                <a:cs typeface="Lucida Sans Unicode"/>
              </a:rPr>
              <a:t>Display the count on the dashboard</a:t>
            </a:r>
          </a:p>
          <a:p>
            <a:pPr marL="12700">
              <a:lnSpc>
                <a:spcPct val="150000"/>
              </a:lnSpc>
              <a:spcBef>
                <a:spcPts val="100"/>
              </a:spcBef>
            </a:pPr>
            <a:endParaRPr lang="en-GB" sz="2000" dirty="0">
              <a:solidFill>
                <a:schemeClr val="tx1"/>
              </a:solidFill>
              <a:latin typeface="Lucida Sans Unicode"/>
              <a:cs typeface="Lucida Sans Unicode"/>
            </a:endParaRPr>
          </a:p>
          <a:p>
            <a:pPr marL="12700">
              <a:lnSpc>
                <a:spcPct val="150000"/>
              </a:lnSpc>
              <a:spcBef>
                <a:spcPts val="100"/>
              </a:spcBef>
            </a:pPr>
            <a:r>
              <a:rPr lang="en-GB" sz="2000" dirty="0">
                <a:solidFill>
                  <a:schemeClr val="tx1"/>
                </a:solidFill>
                <a:latin typeface="Lucida Sans Unicode"/>
                <a:cs typeface="Lucida Sans Unicode"/>
              </a:rPr>
              <a:t>Rate the employee performance based on the number of positive feedbacks</a:t>
            </a:r>
          </a:p>
          <a:p>
            <a:endParaRPr lang="en-IN" dirty="0">
              <a:solidFill>
                <a:schemeClr val="tx1"/>
              </a:solidFill>
            </a:endParaRPr>
          </a:p>
        </p:txBody>
      </p:sp>
    </p:spTree>
    <p:extLst>
      <p:ext uri="{BB962C8B-B14F-4D97-AF65-F5344CB8AC3E}">
        <p14:creationId xmlns:p14="http://schemas.microsoft.com/office/powerpoint/2010/main" val="1912053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36936" y="839773"/>
            <a:ext cx="14614127" cy="1231106"/>
          </a:xfrm>
        </p:spPr>
        <p:txBody>
          <a:bodyPr/>
          <a:lstStyle/>
          <a:p>
            <a:pPr algn="ctr"/>
            <a:r>
              <a:rPr lang="en-IN" sz="8000" b="1" dirty="0" smtClean="0">
                <a:solidFill>
                  <a:schemeClr val="tx1"/>
                </a:solidFill>
                <a:latin typeface="+mn-lt"/>
              </a:rPr>
              <a:t>NODE – RED FLOW:</a:t>
            </a:r>
            <a:endParaRPr lang="en-IN" sz="8000" b="1" dirty="0">
              <a:solidFill>
                <a:schemeClr val="tx1"/>
              </a:solidFill>
              <a:latin typeface="+mn-lt"/>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71700"/>
            <a:ext cx="16687800" cy="75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594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5897469" y="776356"/>
            <a:ext cx="5848460" cy="923330"/>
          </a:xfrm>
          <a:prstGeom prst="rect">
            <a:avLst/>
          </a:prstGeom>
          <a:noFill/>
        </p:spPr>
        <p:txBody>
          <a:bodyPr wrap="none" rtlCol="0">
            <a:spAutoFit/>
          </a:bodyPr>
          <a:lstStyle/>
          <a:p>
            <a:pPr algn="ctr"/>
            <a:r>
              <a:rPr lang="en-IN" sz="5400" b="1" dirty="0" smtClean="0"/>
              <a:t>Sentiment Analysis:</a:t>
            </a:r>
            <a:endParaRPr lang="en-IN" sz="5400" b="1"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714500"/>
            <a:ext cx="16535401" cy="792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919163"/>
            <a:ext cx="16849725" cy="844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276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871538"/>
            <a:ext cx="16964025" cy="854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518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885825"/>
            <a:ext cx="16887825" cy="851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301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819150"/>
            <a:ext cx="16402050" cy="864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333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258</Words>
  <Application>Microsoft Office PowerPoint</Application>
  <PresentationFormat>Custom</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Problem:</vt:lpstr>
      <vt:lpstr>Solution:</vt:lpstr>
      <vt:lpstr>NODE – RED FLOW: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Appreciation Based On Customer Satisfaction</dc:title>
  <dc:creator>Mounika Vellanki</dc:creator>
  <cp:lastModifiedBy>YaswanthMounika</cp:lastModifiedBy>
  <cp:revision>19</cp:revision>
  <dcterms:created xsi:type="dcterms:W3CDTF">2021-06-05T08:35:03Z</dcterms:created>
  <dcterms:modified xsi:type="dcterms:W3CDTF">2021-06-06T06:46:12Z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2021-06-05T00:00:00Z</vt:filetime>
  </property>
  <property fmtid="{D5CDD505-2E9C-101B-9397-08002B2CF9AE}" pid="3" name="Creator">
    <vt:lpwstr>Canva</vt:lpwstr>
  </property>
  <property fmtid="{D5CDD505-2E9C-101B-9397-08002B2CF9AE}" pid="4" name="LastSaved">
    <vt:filetime>2021-06-05T00:00:00Z</vt:filetime>
  </property>
</Properties>
</file>