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57" r:id="rId3"/>
    <p:sldId id="259" r:id="rId4"/>
    <p:sldId id="260" r:id="rId5"/>
    <p:sldId id="265" r:id="rId6"/>
    <p:sldId id="266" r:id="rId7"/>
    <p:sldId id="267" r:id="rId8"/>
    <p:sldId id="261" r:id="rId9"/>
    <p:sldId id="262" r:id="rId10"/>
    <p:sldId id="264"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75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xmlns=""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lstStyle/>
          <a:p>
            <a:fld id="{72EA7947-E287-4738-8C82-07CE4F01EF03}" type="datetime2">
              <a:rPr lang="en-US" smtClean="0"/>
              <a:pPr/>
              <a:t>Tuesday, June 8, 2021</a:t>
            </a:fld>
            <a:endParaRPr lang="en-US"/>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lstStyle/>
          <a:p>
            <a:fld id="{DBA1B0FB-D917-4C8C-928F-313BD683BF39}" type="slidenum">
              <a:rPr lang="en-US" smtClean="0"/>
              <a:pPr/>
              <a:t>‹#›</a:t>
            </a:fld>
            <a:endParaRPr lang="en-US"/>
          </a:p>
        </p:txBody>
      </p:sp>
      <p:sp>
        <p:nvSpPr>
          <p:cNvPr id="19" name="Freeform: Shape 18">
            <a:extLst>
              <a:ext uri="{FF2B5EF4-FFF2-40B4-BE49-F238E27FC236}">
                <a16:creationId xmlns:a16="http://schemas.microsoft.com/office/drawing/2014/main" xmlns=""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xmlns=""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xmlns="" val="42526228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xmlns=""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pPr/>
              <a:t>Tuesday, June 8, 2021</a:t>
            </a:fld>
            <a:endParaRPr lang="en-US"/>
          </a:p>
        </p:txBody>
      </p:sp>
      <p:sp>
        <p:nvSpPr>
          <p:cNvPr id="5" name="Footer Placeholder 4">
            <a:extLst>
              <a:ext uri="{FF2B5EF4-FFF2-40B4-BE49-F238E27FC236}">
                <a16:creationId xmlns:a16="http://schemas.microsoft.com/office/drawing/2014/main" xmlns=""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p>
        </p:txBody>
      </p:sp>
      <p:sp>
        <p:nvSpPr>
          <p:cNvPr id="6" name="Slide Number Placeholder 5">
            <a:extLst>
              <a:ext uri="{FF2B5EF4-FFF2-40B4-BE49-F238E27FC236}">
                <a16:creationId xmlns:a16="http://schemas.microsoft.com/office/drawing/2014/main" xmlns=""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xmlns="" val="1920388204"/>
      </p:ext>
    </p:extLst>
  </p:cSld>
  <p:clrMap bg1="dk1" tx1="lt1" bg2="dk2" tx2="lt2" accent1="accent1" accent2="accent2" accent3="accent3" accent4="accent4" accent5="accent5" accent6="accent6" hlink="hlink" folHlink="folHlink"/>
  <p:sldLayoutIdLst>
    <p:sldLayoutId id="2147483808" r:id="rId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mamaslegacycookbooks.com/guidelines-for-a-healthy-diet/" TargetMode="External"/><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juniperpublishers.com/nfsij/index.php"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nancydregan/5023325968"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2" name="Group 72">
            <a:extLst>
              <a:ext uri="{FF2B5EF4-FFF2-40B4-BE49-F238E27FC236}">
                <a16:creationId xmlns:a16="http://schemas.microsoft.com/office/drawing/2014/main" xmlns="" id="{3BDBC526-6DCD-4FF6-8395-D8C22E46E52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3998" y="5334748"/>
            <a:ext cx="678135" cy="990000"/>
            <a:chOff x="10490969" y="1448827"/>
            <a:chExt cx="678135" cy="990000"/>
          </a:xfrm>
        </p:grpSpPr>
        <p:sp>
          <p:nvSpPr>
            <p:cNvPr id="74" name="Freeform: Shape 73">
              <a:extLst>
                <a:ext uri="{FF2B5EF4-FFF2-40B4-BE49-F238E27FC236}">
                  <a16:creationId xmlns:a16="http://schemas.microsoft.com/office/drawing/2014/main" xmlns="" id="{02ECB475-568C-47AC-B16D-2E202DEB2DE0}"/>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Oval 74">
              <a:extLst>
                <a:ext uri="{FF2B5EF4-FFF2-40B4-BE49-F238E27FC236}">
                  <a16:creationId xmlns:a16="http://schemas.microsoft.com/office/drawing/2014/main" xmlns="" id="{080D8764-525A-441E-B58F-068E82F097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xmlns="" id="{11196109-6F2B-4738-B2FC-2CCC753AAB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Freeform: Shape 76">
              <a:extLst>
                <a:ext uri="{FF2B5EF4-FFF2-40B4-BE49-F238E27FC236}">
                  <a16:creationId xmlns:a16="http://schemas.microsoft.com/office/drawing/2014/main" xmlns="" id="{F7E468C2-69B8-470B-85E3-801A3CB1D7E2}"/>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78" name="Rectangle 78">
            <a:extLst>
              <a:ext uri="{FF2B5EF4-FFF2-40B4-BE49-F238E27FC236}">
                <a16:creationId xmlns:a16="http://schemas.microsoft.com/office/drawing/2014/main" xmlns="" id="{A5931BE0-4B93-4D6C-878E-ACC59D6B45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862" y="580363"/>
            <a:ext cx="11235014" cy="1333055"/>
          </a:xfrm>
        </p:spPr>
        <p:txBody>
          <a:bodyPr vert="horz" wrap="square" lIns="0" tIns="0" rIns="0" bIns="0" rtlCol="0" anchor="t" anchorCtr="0">
            <a:normAutofit/>
          </a:bodyPr>
          <a:lstStyle/>
          <a:p>
            <a:pPr algn="ctr">
              <a:lnSpc>
                <a:spcPct val="90000"/>
              </a:lnSpc>
            </a:pPr>
            <a:r>
              <a:rPr lang="en-US" sz="4400" u="sng" kern="1200" dirty="0">
                <a:solidFill>
                  <a:schemeClr val="accent1">
                    <a:lumMod val="60000"/>
                    <a:lumOff val="40000"/>
                  </a:schemeClr>
                </a:solidFill>
                <a:latin typeface="Comic Sans MS"/>
              </a:rPr>
              <a:t>NUTRITION CONTENT</a:t>
            </a:r>
            <a:r>
              <a:rPr lang="en-US" sz="4400" u="sng" kern="1200" dirty="0">
                <a:latin typeface="Comic Sans MS"/>
              </a:rPr>
              <a:t/>
            </a:r>
            <a:br>
              <a:rPr lang="en-US" sz="4400" u="sng" kern="1200" dirty="0">
                <a:latin typeface="Comic Sans MS"/>
              </a:rPr>
            </a:br>
            <a:r>
              <a:rPr lang="en-US" sz="4400" u="sng" kern="1200" dirty="0">
                <a:solidFill>
                  <a:schemeClr val="accent1">
                    <a:lumMod val="60000"/>
                    <a:lumOff val="40000"/>
                  </a:schemeClr>
                </a:solidFill>
                <a:latin typeface="Comic Sans MS"/>
              </a:rPr>
              <a:t>DASHBOARD</a:t>
            </a:r>
          </a:p>
        </p:txBody>
      </p:sp>
      <p:grpSp>
        <p:nvGrpSpPr>
          <p:cNvPr id="80" name="Group 80">
            <a:extLst>
              <a:ext uri="{FF2B5EF4-FFF2-40B4-BE49-F238E27FC236}">
                <a16:creationId xmlns:a16="http://schemas.microsoft.com/office/drawing/2014/main" xmlns="" id="{11F8F457-0192-4F9A-9EEF-D784521FAC1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102932" y="412017"/>
            <a:ext cx="667800" cy="631474"/>
            <a:chOff x="8069541" y="1262702"/>
            <a:chExt cx="667800" cy="631474"/>
          </a:xfrm>
        </p:grpSpPr>
        <p:sp>
          <p:nvSpPr>
            <p:cNvPr id="82" name="Freeform: Shape 81">
              <a:extLst>
                <a:ext uri="{FF2B5EF4-FFF2-40B4-BE49-F238E27FC236}">
                  <a16:creationId xmlns:a16="http://schemas.microsoft.com/office/drawing/2014/main" xmlns="" id="{811A27EA-330C-4F31-9051-19CBAE97885C}"/>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Oval 82">
              <a:extLst>
                <a:ext uri="{FF2B5EF4-FFF2-40B4-BE49-F238E27FC236}">
                  <a16:creationId xmlns:a16="http://schemas.microsoft.com/office/drawing/2014/main" xmlns="" id="{786FC59F-EC76-4A7A-AF75-507FBE3B52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Picture 3">
            <a:extLst>
              <a:ext uri="{FF2B5EF4-FFF2-40B4-BE49-F238E27FC236}">
                <a16:creationId xmlns:a16="http://schemas.microsoft.com/office/drawing/2014/main" xmlns="" id="{795D9FD0-B9A7-4333-8BD7-9493734BF40F}"/>
              </a:ext>
            </a:extLst>
          </p:cNvPr>
          <p:cNvPicPr>
            <a:picLocks noChangeAspect="1"/>
          </p:cNvPicPr>
          <p:nvPr/>
        </p:nvPicPr>
        <p:blipFill rotWithShape="1">
          <a:blip r:embed="rId2"/>
          <a:srcRect t="899" r="-2" b="11519"/>
          <a:stretch/>
        </p:blipFill>
        <p:spPr>
          <a:xfrm>
            <a:off x="550863" y="2530474"/>
            <a:ext cx="7551737" cy="3581056"/>
          </a:xfrm>
          <a:custGeom>
            <a:avLst/>
            <a:gdLst/>
            <a:ahLst/>
            <a:cxnLst/>
            <a:rect l="l" t="t" r="r" b="b"/>
            <a:pathLst>
              <a:path w="5773738" h="3779838">
                <a:moveTo>
                  <a:pt x="0" y="0"/>
                </a:moveTo>
                <a:lnTo>
                  <a:pt x="5773738" y="0"/>
                </a:lnTo>
                <a:lnTo>
                  <a:pt x="5773738" y="3779838"/>
                </a:lnTo>
                <a:lnTo>
                  <a:pt x="0" y="3779838"/>
                </a:lnTo>
                <a:close/>
              </a:path>
            </a:pathLst>
          </a:custGeom>
          <a:solidFill>
            <a:srgbClr val="FFFFFF"/>
          </a:solidFill>
          <a:scene3d>
            <a:camera prst="orthographicFront"/>
            <a:lightRig rig="threePt" dir="t">
              <a:rot lat="0" lon="0" rev="2700000"/>
            </a:lightRig>
          </a:scene3d>
          <a:sp3d contourW="6350">
            <a:bevelT h="38100"/>
            <a:contourClr>
              <a:srgbClr val="C0C0C0"/>
            </a:contourClr>
          </a:sp3d>
        </p:spPr>
      </p:pic>
      <p:sp>
        <p:nvSpPr>
          <p:cNvPr id="3" name="Subtitle 2"/>
          <p:cNvSpPr>
            <a:spLocks noGrp="1"/>
          </p:cNvSpPr>
          <p:nvPr>
            <p:ph type="subTitle" idx="1"/>
          </p:nvPr>
        </p:nvSpPr>
        <p:spPr>
          <a:xfrm>
            <a:off x="8752922" y="2790824"/>
            <a:ext cx="2888215" cy="3324087"/>
          </a:xfrm>
        </p:spPr>
        <p:txBody>
          <a:bodyPr vert="horz" wrap="square" lIns="0" tIns="0" rIns="0" bIns="0" rtlCol="0" anchor="t">
            <a:normAutofit fontScale="92500" lnSpcReduction="10000"/>
          </a:bodyPr>
          <a:lstStyle/>
          <a:p>
            <a:pPr>
              <a:lnSpc>
                <a:spcPct val="110000"/>
              </a:lnSpc>
            </a:pPr>
            <a:r>
              <a:rPr lang="en-US" u="sng" dirty="0">
                <a:solidFill>
                  <a:schemeClr val="accent2">
                    <a:lumMod val="60000"/>
                    <a:lumOff val="40000"/>
                  </a:schemeClr>
                </a:solidFill>
                <a:latin typeface="Comic Sans MS"/>
              </a:rPr>
              <a:t>TEAM MEMBERS:</a:t>
            </a:r>
            <a:endParaRPr lang="en-US" dirty="0">
              <a:solidFill>
                <a:schemeClr val="accent2">
                  <a:lumMod val="60000"/>
                  <a:lumOff val="40000"/>
                </a:schemeClr>
              </a:solidFill>
              <a:latin typeface="Comic Sans MS"/>
              <a:ea typeface="Source Sans Pro"/>
            </a:endParaRPr>
          </a:p>
          <a:p>
            <a:pPr marL="114300" indent="-342900">
              <a:lnSpc>
                <a:spcPct val="110000"/>
              </a:lnSpc>
              <a:buFont typeface="Courier New" panose="020B0604020202020204" pitchFamily="34" charset="0"/>
              <a:buChar char="o"/>
            </a:pPr>
            <a:r>
              <a:rPr lang="en-US" dirty="0">
                <a:solidFill>
                  <a:schemeClr val="accent2">
                    <a:lumMod val="60000"/>
                    <a:lumOff val="40000"/>
                  </a:schemeClr>
                </a:solidFill>
                <a:latin typeface="TW Cen MT"/>
              </a:rPr>
              <a:t>B.VISHWAMBHAR</a:t>
            </a:r>
            <a:endParaRPr lang="en-US">
              <a:solidFill>
                <a:schemeClr val="accent2">
                  <a:lumMod val="60000"/>
                  <a:lumOff val="40000"/>
                </a:schemeClr>
              </a:solidFill>
              <a:latin typeface="TW Cen MT"/>
              <a:ea typeface="Source Sans Pro"/>
            </a:endParaRPr>
          </a:p>
          <a:p>
            <a:pPr marL="114300" indent="-342900">
              <a:lnSpc>
                <a:spcPct val="110000"/>
              </a:lnSpc>
              <a:buFont typeface="Courier New" panose="020B0604020202020204" pitchFamily="34" charset="0"/>
              <a:buChar char="o"/>
            </a:pPr>
            <a:r>
              <a:rPr lang="en-US" dirty="0">
                <a:solidFill>
                  <a:schemeClr val="accent2">
                    <a:lumMod val="60000"/>
                    <a:lumOff val="40000"/>
                  </a:schemeClr>
                </a:solidFill>
                <a:latin typeface="TW Cen MT"/>
              </a:rPr>
              <a:t>G.APOORVA</a:t>
            </a:r>
            <a:endParaRPr lang="en-US">
              <a:solidFill>
                <a:schemeClr val="accent2">
                  <a:lumMod val="60000"/>
                  <a:lumOff val="40000"/>
                </a:schemeClr>
              </a:solidFill>
              <a:latin typeface="TW Cen MT"/>
              <a:ea typeface="Source Sans Pro"/>
            </a:endParaRPr>
          </a:p>
          <a:p>
            <a:pPr marL="114300" indent="-342900">
              <a:lnSpc>
                <a:spcPct val="110000"/>
              </a:lnSpc>
              <a:buFont typeface="Courier New" panose="020B0604020202020204" pitchFamily="34" charset="0"/>
              <a:buChar char="o"/>
            </a:pPr>
            <a:r>
              <a:rPr lang="en-US" dirty="0">
                <a:solidFill>
                  <a:schemeClr val="accent2">
                    <a:lumMod val="60000"/>
                    <a:lumOff val="40000"/>
                  </a:schemeClr>
                </a:solidFill>
                <a:latin typeface="TW Cen MT"/>
              </a:rPr>
              <a:t>G.HARSHAVARDHAN</a:t>
            </a:r>
            <a:endParaRPr lang="en-US">
              <a:solidFill>
                <a:schemeClr val="accent2">
                  <a:lumMod val="60000"/>
                  <a:lumOff val="40000"/>
                </a:schemeClr>
              </a:solidFill>
              <a:latin typeface="TW Cen MT"/>
              <a:ea typeface="Source Sans Pro"/>
            </a:endParaRPr>
          </a:p>
          <a:p>
            <a:pPr marL="114300" indent="-342900">
              <a:lnSpc>
                <a:spcPct val="110000"/>
              </a:lnSpc>
              <a:buFont typeface="Courier New" panose="020B0604020202020204" pitchFamily="34" charset="0"/>
              <a:buChar char="o"/>
            </a:pPr>
            <a:r>
              <a:rPr lang="en-US" dirty="0">
                <a:solidFill>
                  <a:schemeClr val="accent2">
                    <a:lumMod val="60000"/>
                    <a:lumOff val="40000"/>
                  </a:schemeClr>
                </a:solidFill>
                <a:latin typeface="TW Cen MT"/>
              </a:rPr>
              <a:t>G.SAI RAM</a:t>
            </a:r>
            <a:endParaRPr lang="en-US">
              <a:solidFill>
                <a:schemeClr val="accent2">
                  <a:lumMod val="60000"/>
                  <a:lumOff val="40000"/>
                </a:schemeClr>
              </a:solidFill>
              <a:latin typeface="TW Cen MT"/>
              <a:ea typeface="Source Sans Pro"/>
            </a:endParaRPr>
          </a:p>
          <a:p>
            <a:pPr marL="114300" indent="-342900">
              <a:lnSpc>
                <a:spcPct val="110000"/>
              </a:lnSpc>
              <a:buFont typeface="Courier New" panose="020B0604020202020204" pitchFamily="34" charset="0"/>
              <a:buChar char="o"/>
            </a:pPr>
            <a:r>
              <a:rPr lang="en-US" dirty="0">
                <a:solidFill>
                  <a:schemeClr val="accent2">
                    <a:lumMod val="60000"/>
                    <a:lumOff val="40000"/>
                  </a:schemeClr>
                </a:solidFill>
                <a:latin typeface="TW Cen MT"/>
              </a:rPr>
              <a:t>G.VINAY REDDY</a:t>
            </a:r>
            <a:endParaRPr lang="en-US">
              <a:solidFill>
                <a:schemeClr val="accent2">
                  <a:lumMod val="60000"/>
                  <a:lumOff val="40000"/>
                </a:schemeClr>
              </a:solidFill>
              <a:latin typeface="TW Cen MT"/>
              <a:ea typeface="Source Sans Pro"/>
            </a:endParaRPr>
          </a:p>
          <a:p>
            <a:pPr indent="-228600">
              <a:lnSpc>
                <a:spcPct val="110000"/>
              </a:lnSpc>
              <a:buFont typeface="Arial" panose="020B0604020202020204" pitchFamily="34" charset="0"/>
              <a:buChar char="•"/>
            </a:pPr>
            <a:endParaRPr lang="en-US">
              <a:solidFill>
                <a:schemeClr val="tx1">
                  <a:alpha val="60000"/>
                </a:schemeClr>
              </a:solidFill>
            </a:endParaRPr>
          </a:p>
        </p:txBody>
      </p:sp>
      <p:sp>
        <p:nvSpPr>
          <p:cNvPr id="85" name="Freeform: Shape 84">
            <a:extLst>
              <a:ext uri="{FF2B5EF4-FFF2-40B4-BE49-F238E27FC236}">
                <a16:creationId xmlns:a16="http://schemas.microsoft.com/office/drawing/2014/main" xmlns="" id="{3E6AA126-9DDC-4FBE-AEE6-8D0E982B0E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E7F808F-3BDF-4315-89FD-B0FBE9BD2451}"/>
              </a:ext>
            </a:extLst>
          </p:cNvPr>
          <p:cNvSpPr>
            <a:spLocks noGrp="1"/>
          </p:cNvSpPr>
          <p:nvPr>
            <p:ph type="ctrTitle"/>
          </p:nvPr>
        </p:nvSpPr>
        <p:spPr>
          <a:xfrm>
            <a:off x="42865" y="394667"/>
            <a:ext cx="12149549" cy="1470797"/>
          </a:xfrm>
        </p:spPr>
        <p:txBody>
          <a:bodyPr wrap="square" anchor="ctr">
            <a:normAutofit fontScale="90000"/>
          </a:bodyPr>
          <a:lstStyle/>
          <a:p>
            <a:pPr algn="ctr"/>
            <a:r>
              <a:rPr lang="en-US" sz="3200" u="sng" dirty="0">
                <a:solidFill>
                  <a:schemeClr val="accent1">
                    <a:lumMod val="60000"/>
                    <a:lumOff val="40000"/>
                  </a:schemeClr>
                </a:solidFill>
              </a:rPr>
              <a:t>NUTRITIONAL ANALYSIS DASHBOARD-FOR A NON-FOOD IMAGE:</a:t>
            </a:r>
            <a:br>
              <a:rPr lang="en-US" sz="3200" u="sng" dirty="0">
                <a:solidFill>
                  <a:schemeClr val="accent1">
                    <a:lumMod val="60000"/>
                    <a:lumOff val="40000"/>
                  </a:schemeClr>
                </a:solidFill>
              </a:rPr>
            </a:br>
            <a:r>
              <a:rPr lang="en-US" sz="3200" u="sng" dirty="0"/>
              <a:t/>
            </a:r>
            <a:br>
              <a:rPr lang="en-US" sz="3200" u="sng" dirty="0"/>
            </a:br>
            <a:r>
              <a:rPr lang="en-US" sz="2400" dirty="0">
                <a:solidFill>
                  <a:schemeClr val="accent1">
                    <a:lumMod val="60000"/>
                    <a:lumOff val="40000"/>
                  </a:schemeClr>
                </a:solidFill>
              </a:rPr>
              <a:t>When we give an image which contains non-food, it identifies the image and reads out that the image contains a non-food item and also asks us to provide an valid food image.</a:t>
            </a:r>
            <a:r>
              <a:rPr lang="en-US" sz="2400" u="sng" dirty="0"/>
              <a:t/>
            </a:r>
            <a:br>
              <a:rPr lang="en-US" sz="2400" u="sng" dirty="0"/>
            </a:br>
            <a:endParaRPr lang="en-US" sz="2400" u="sng">
              <a:solidFill>
                <a:schemeClr val="accent2">
                  <a:lumMod val="60000"/>
                  <a:lumOff val="40000"/>
                </a:schemeClr>
              </a:solidFill>
            </a:endParaRPr>
          </a:p>
        </p:txBody>
      </p:sp>
      <p:sp>
        <p:nvSpPr>
          <p:cNvPr id="36" name="Rectangle 35">
            <a:extLst>
              <a:ext uri="{FF2B5EF4-FFF2-40B4-BE49-F238E27FC236}">
                <a16:creationId xmlns:a16="http://schemas.microsoft.com/office/drawing/2014/main" xmlns="" id="{31ACE9CC-FA52-49A8-A8CB-4C6772C481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chart&#10;&#10;Description automatically generated">
            <a:extLst>
              <a:ext uri="{FF2B5EF4-FFF2-40B4-BE49-F238E27FC236}">
                <a16:creationId xmlns:a16="http://schemas.microsoft.com/office/drawing/2014/main" xmlns="" id="{5438594F-744C-47DE-B02E-C442BEFB4631}"/>
              </a:ext>
            </a:extLst>
          </p:cNvPr>
          <p:cNvPicPr>
            <a:picLocks noChangeAspect="1"/>
          </p:cNvPicPr>
          <p:nvPr/>
        </p:nvPicPr>
        <p:blipFill rotWithShape="1">
          <a:blip r:embed="rId2"/>
          <a:srcRect t="1991" b="1991"/>
          <a:stretch/>
        </p:blipFill>
        <p:spPr>
          <a:xfrm>
            <a:off x="187986" y="2006131"/>
            <a:ext cx="11849156" cy="4600767"/>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38" name="Rectangle 37">
            <a:extLst>
              <a:ext uri="{FF2B5EF4-FFF2-40B4-BE49-F238E27FC236}">
                <a16:creationId xmlns:a16="http://schemas.microsoft.com/office/drawing/2014/main" xmlns="" id="{28B56926-F216-4281-9196-1495BD3061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236354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63C6F89-81F8-4547-BC8D-90DCE2579E13}"/>
              </a:ext>
            </a:extLst>
          </p:cNvPr>
          <p:cNvSpPr>
            <a:spLocks noGrp="1"/>
          </p:cNvSpPr>
          <p:nvPr>
            <p:ph type="ctrTitle"/>
          </p:nvPr>
        </p:nvSpPr>
        <p:spPr>
          <a:xfrm>
            <a:off x="263734" y="1073637"/>
            <a:ext cx="3852654" cy="3434029"/>
          </a:xfrm>
        </p:spPr>
        <p:txBody>
          <a:bodyPr anchor="b">
            <a:normAutofit/>
          </a:bodyPr>
          <a:lstStyle/>
          <a:p>
            <a:pPr algn="ctr"/>
            <a:r>
              <a:rPr lang="en-US" sz="4800">
                <a:solidFill>
                  <a:schemeClr val="accent2">
                    <a:lumMod val="60000"/>
                    <a:lumOff val="40000"/>
                  </a:schemeClr>
                </a:solidFill>
                <a:latin typeface="Comic Sans MS"/>
              </a:rPr>
              <a:t>Thank you</a:t>
            </a:r>
            <a:r>
              <a:rPr lang="en-US" sz="4800">
                <a:solidFill>
                  <a:schemeClr val="accent2">
                    <a:lumMod val="60000"/>
                    <a:lumOff val="40000"/>
                  </a:schemeClr>
                </a:solidFill>
              </a:rPr>
              <a:t>...</a:t>
            </a:r>
            <a:br>
              <a:rPr lang="en-US" sz="4800">
                <a:solidFill>
                  <a:schemeClr val="accent2">
                    <a:lumMod val="60000"/>
                    <a:lumOff val="40000"/>
                  </a:schemeClr>
                </a:solidFill>
              </a:rPr>
            </a:br>
            <a:endParaRPr lang="en-US" sz="4800">
              <a:solidFill>
                <a:schemeClr val="accent2">
                  <a:lumMod val="60000"/>
                  <a:lumOff val="40000"/>
                </a:schemeClr>
              </a:solidFill>
            </a:endParaRPr>
          </a:p>
        </p:txBody>
      </p:sp>
      <p:grpSp>
        <p:nvGrpSpPr>
          <p:cNvPr id="16" name="Group 19">
            <a:extLst>
              <a:ext uri="{FF2B5EF4-FFF2-40B4-BE49-F238E27FC236}">
                <a16:creationId xmlns:a16="http://schemas.microsoft.com/office/drawing/2014/main" xmlns="" id="{4592A8CB-0B0A-43A5-86F4-712B0C46967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41850" y="444676"/>
            <a:ext cx="667802" cy="631474"/>
            <a:chOff x="10478914" y="1506691"/>
            <a:chExt cx="667802" cy="631474"/>
          </a:xfrm>
        </p:grpSpPr>
        <p:sp>
          <p:nvSpPr>
            <p:cNvPr id="21" name="Freeform: Shape 20">
              <a:extLst>
                <a:ext uri="{FF2B5EF4-FFF2-40B4-BE49-F238E27FC236}">
                  <a16:creationId xmlns:a16="http://schemas.microsoft.com/office/drawing/2014/main" xmlns="" id="{4C63B2AC-3D19-416D-A37F-2DDA8A36513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21">
              <a:extLst>
                <a:ext uri="{FF2B5EF4-FFF2-40B4-BE49-F238E27FC236}">
                  <a16:creationId xmlns:a16="http://schemas.microsoft.com/office/drawing/2014/main" xmlns="" id="{8A474391-1271-45F9-A39C-8641371ABC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5">
            <a:extLst>
              <a:ext uri="{FF2B5EF4-FFF2-40B4-BE49-F238E27FC236}">
                <a16:creationId xmlns:a16="http://schemas.microsoft.com/office/drawing/2014/main" xmlns="" id="{F1A5132D-F6D9-4A2B-8C9E-31F03C2D2C69}"/>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l="3897" t="2020" r="-1504" b="1515"/>
          <a:stretch/>
        </p:blipFill>
        <p:spPr>
          <a:xfrm>
            <a:off x="4001275" y="111893"/>
            <a:ext cx="8188087" cy="6338435"/>
          </a:xfrm>
          <a:custGeom>
            <a:avLst/>
            <a:gdLst/>
            <a:ahLst/>
            <a:cxnLst/>
            <a:rect l="l" t="t" r="r" b="b"/>
            <a:pathLst>
              <a:path w="7448551" h="6858000">
                <a:moveTo>
                  <a:pt x="0" y="0"/>
                </a:moveTo>
                <a:lnTo>
                  <a:pt x="7448551" y="0"/>
                </a:lnTo>
                <a:lnTo>
                  <a:pt x="7448551" y="6858000"/>
                </a:lnTo>
                <a:lnTo>
                  <a:pt x="0" y="6858000"/>
                </a:lnTo>
                <a:close/>
              </a:path>
            </a:pathLst>
          </a:custGeom>
        </p:spPr>
      </p:pic>
      <p:sp>
        <p:nvSpPr>
          <p:cNvPr id="24" name="Rectangle 23">
            <a:extLst>
              <a:ext uri="{FF2B5EF4-FFF2-40B4-BE49-F238E27FC236}">
                <a16:creationId xmlns:a16="http://schemas.microsoft.com/office/drawing/2014/main" xmlns="" id="{41AC6C06-99FE-4BA1-BC82-8406A424CD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xmlns="" id="{7AEC842D-C905-4DEA-B1C3-CA51995C57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xmlns="" val="366080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3E4A0FF0-C01D-4D79-B2A0-DB8ABC7F32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CDBB4D6-281B-4F05-BF53-ED3F8FC73309}"/>
              </a:ext>
            </a:extLst>
          </p:cNvPr>
          <p:cNvSpPr>
            <a:spLocks noGrp="1"/>
          </p:cNvSpPr>
          <p:nvPr>
            <p:ph type="ctrTitle"/>
          </p:nvPr>
        </p:nvSpPr>
        <p:spPr>
          <a:xfrm>
            <a:off x="554399" y="440099"/>
            <a:ext cx="10894444" cy="5349583"/>
          </a:xfrm>
        </p:spPr>
        <p:txBody>
          <a:bodyPr vert="horz" lIns="0" tIns="0" rIns="0" bIns="0" rtlCol="0" anchor="ctr" anchorCtr="0">
            <a:normAutofit/>
          </a:bodyPr>
          <a:lstStyle/>
          <a:p>
            <a:pPr marL="457200" indent="-457200">
              <a:lnSpc>
                <a:spcPct val="90000"/>
              </a:lnSpc>
              <a:buFont typeface="Wingdings"/>
              <a:buChar char="v"/>
            </a:pPr>
            <a:r>
              <a:rPr lang="en-US" sz="3800">
                <a:solidFill>
                  <a:srgbClr val="5AEEC0"/>
                </a:solidFill>
                <a:ea typeface="+mj-lt"/>
                <a:cs typeface="+mj-lt"/>
              </a:rPr>
              <a:t>Nutrition plays a great role in our daily life. The food or liquids affect our body and health because each food or liquid contain particular nutrition which is very necessary for our physical and mental growth. A particular level of any particular nutrition is essential for our body.</a:t>
            </a:r>
            <a:endParaRPr lang="en-US" sz="3800">
              <a:solidFill>
                <a:srgbClr val="5AEEC0"/>
              </a:solidFill>
            </a:endParaRPr>
          </a:p>
        </p:txBody>
      </p:sp>
      <p:sp>
        <p:nvSpPr>
          <p:cNvPr id="25" name="Oval 24">
            <a:extLst>
              <a:ext uri="{FF2B5EF4-FFF2-40B4-BE49-F238E27FC236}">
                <a16:creationId xmlns:a16="http://schemas.microsoft.com/office/drawing/2014/main" xmlns="" id="{F413A76C-1635-4B9A-82E5-83B4C4A989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057CB2EB-A32D-4DAA-8AEA-EC6F55CB17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9" name="Group 28">
            <a:extLst>
              <a:ext uri="{FF2B5EF4-FFF2-40B4-BE49-F238E27FC236}">
                <a16:creationId xmlns:a16="http://schemas.microsoft.com/office/drawing/2014/main" xmlns="" id="{4933AD8C-9EF0-48A5-A4E2-7D23D3EEAFD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882498" y="5100825"/>
            <a:ext cx="1902502" cy="1093090"/>
            <a:chOff x="4957101" y="4052255"/>
            <a:chExt cx="1902502" cy="1093090"/>
          </a:xfrm>
        </p:grpSpPr>
        <p:sp>
          <p:nvSpPr>
            <p:cNvPr id="30" name="Freeform: Shape 29">
              <a:extLst>
                <a:ext uri="{FF2B5EF4-FFF2-40B4-BE49-F238E27FC236}">
                  <a16:creationId xmlns:a16="http://schemas.microsoft.com/office/drawing/2014/main" xmlns="" id="{2A66056D-8174-4E68-9AE9-CF25FBD07F70}"/>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xmlns="" id="{500AD54B-447B-4F1E-B682-29FDAE6328F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33" name="Oval 32">
            <a:extLst>
              <a:ext uri="{FF2B5EF4-FFF2-40B4-BE49-F238E27FC236}">
                <a16:creationId xmlns:a16="http://schemas.microsoft.com/office/drawing/2014/main" xmlns="" id="{6A09A318-A034-4481-9BF6-AE091E306E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xmlns="" val="377206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xmlns="" id="{515E8E7C-6838-47D3-ACC5-175AEE6FCA6D}"/>
              </a:ext>
            </a:extLst>
          </p:cNvPr>
          <p:cNvSpPr>
            <a:spLocks noGrp="1"/>
          </p:cNvSpPr>
          <p:nvPr>
            <p:ph type="subTitle" idx="1"/>
          </p:nvPr>
        </p:nvSpPr>
        <p:spPr>
          <a:xfrm>
            <a:off x="1323446" y="3637110"/>
            <a:ext cx="9924521" cy="2265216"/>
          </a:xfrm>
        </p:spPr>
        <p:txBody>
          <a:bodyPr vert="horz" wrap="square" lIns="0" tIns="0" rIns="0" bIns="0" rtlCol="0" anchor="t">
            <a:noAutofit/>
          </a:bodyPr>
          <a:lstStyle/>
          <a:p>
            <a:pPr marL="342900" indent="-342900">
              <a:lnSpc>
                <a:spcPct val="90000"/>
              </a:lnSpc>
              <a:buFont typeface="Wingdings" panose="020B0604020202020204" pitchFamily="34" charset="0"/>
              <a:buChar char="v"/>
            </a:pPr>
            <a:r>
              <a:rPr lang="en-US" sz="3200" kern="1200" dirty="0">
                <a:solidFill>
                  <a:schemeClr val="accent2">
                    <a:lumMod val="60000"/>
                    <a:lumOff val="40000"/>
                  </a:schemeClr>
                </a:solidFill>
                <a:latin typeface="Sitka Heading"/>
              </a:rPr>
              <a:t>In this covid pandemic situation people are more inclined towards healthy food and concentrating more on their food intake and maintaining healthy habits to lead a healthy life.</a:t>
            </a:r>
            <a:r>
              <a:rPr lang="en-US" sz="3200" kern="1200" dirty="0">
                <a:latin typeface="Sitka Heading"/>
              </a:rPr>
              <a:t/>
            </a:r>
            <a:br>
              <a:rPr lang="en-US" sz="3200" kern="1200" dirty="0">
                <a:latin typeface="Sitka Heading"/>
              </a:rPr>
            </a:br>
            <a:r>
              <a:rPr lang="en-US" sz="3200" kern="1200" dirty="0">
                <a:latin typeface="Sitka Heading"/>
              </a:rPr>
              <a:t/>
            </a:r>
            <a:br>
              <a:rPr lang="en-US" sz="3200" kern="1200" dirty="0">
                <a:latin typeface="Sitka Heading"/>
              </a:rPr>
            </a:br>
            <a:endParaRPr lang="en-US" sz="3200" kern="1200">
              <a:solidFill>
                <a:srgbClr val="FFFFFF">
                  <a:alpha val="60000"/>
                </a:srgbClr>
              </a:solidFill>
              <a:latin typeface="+mn-lt"/>
              <a:ea typeface="Source Sans Pro"/>
            </a:endParaRPr>
          </a:p>
        </p:txBody>
      </p:sp>
      <p:grpSp>
        <p:nvGrpSpPr>
          <p:cNvPr id="17" name="Group 20">
            <a:extLst>
              <a:ext uri="{FF2B5EF4-FFF2-40B4-BE49-F238E27FC236}">
                <a16:creationId xmlns:a16="http://schemas.microsoft.com/office/drawing/2014/main" xmlns="" id="{73840CF4-F848-4FE0-AEA6-C9E806911B9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920950" y="549275"/>
            <a:ext cx="667802" cy="631474"/>
            <a:chOff x="10478914" y="1506691"/>
            <a:chExt cx="667802" cy="631474"/>
          </a:xfrm>
        </p:grpSpPr>
        <p:sp>
          <p:nvSpPr>
            <p:cNvPr id="22" name="Freeform: Shape 21">
              <a:extLst>
                <a:ext uri="{FF2B5EF4-FFF2-40B4-BE49-F238E27FC236}">
                  <a16:creationId xmlns:a16="http://schemas.microsoft.com/office/drawing/2014/main" xmlns="" id="{F4B46153-41DB-494F-9B08-EBCCF27283D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22">
              <a:extLst>
                <a:ext uri="{FF2B5EF4-FFF2-40B4-BE49-F238E27FC236}">
                  <a16:creationId xmlns:a16="http://schemas.microsoft.com/office/drawing/2014/main" xmlns="" id="{7B6D42DA-2D84-4A50-A359-7A5C651B1C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0" name="Oval 24">
            <a:extLst>
              <a:ext uri="{FF2B5EF4-FFF2-40B4-BE49-F238E27FC236}">
                <a16:creationId xmlns:a16="http://schemas.microsoft.com/office/drawing/2014/main" xmlns="" id="{94459D96-B947-4C7F-8BCA-915F8B07C0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itle 1">
            <a:extLst>
              <a:ext uri="{FF2B5EF4-FFF2-40B4-BE49-F238E27FC236}">
                <a16:creationId xmlns:a16="http://schemas.microsoft.com/office/drawing/2014/main" xmlns="" id="{3CB62798-C3E6-46E2-AD11-6766CC70145C}"/>
              </a:ext>
            </a:extLst>
          </p:cNvPr>
          <p:cNvSpPr>
            <a:spLocks noGrp="1"/>
          </p:cNvSpPr>
          <p:nvPr/>
        </p:nvSpPr>
        <p:spPr>
          <a:xfrm>
            <a:off x="1327148" y="548591"/>
            <a:ext cx="9530821" cy="2880571"/>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pPr marL="457200" indent="-457200">
              <a:lnSpc>
                <a:spcPct val="90000"/>
              </a:lnSpc>
              <a:spcAft>
                <a:spcPts val="600"/>
              </a:spcAft>
              <a:buFont typeface="Wingdings"/>
              <a:buChar char="v"/>
            </a:pPr>
            <a:r>
              <a:rPr lang="en-US" sz="3200" dirty="0">
                <a:solidFill>
                  <a:schemeClr val="accent2">
                    <a:lumMod val="60000"/>
                    <a:lumOff val="40000"/>
                  </a:schemeClr>
                </a:solidFill>
              </a:rPr>
              <a:t>Due to the improvement in people's standards of living, obesity rates are increasing at an alarming speed and this is reflective to the risks in people's health. People need to control their daily calorie intake by eating healthier foods,</a:t>
            </a:r>
            <a:r>
              <a:rPr lang="en-US" sz="3200" dirty="0"/>
              <a:t/>
            </a:r>
            <a:br>
              <a:rPr lang="en-US" sz="3200" dirty="0"/>
            </a:br>
            <a:r>
              <a:rPr lang="en-US" sz="3200" dirty="0">
                <a:solidFill>
                  <a:schemeClr val="accent2">
                    <a:lumMod val="60000"/>
                    <a:lumOff val="40000"/>
                  </a:schemeClr>
                </a:solidFill>
              </a:rPr>
              <a:t>which is the most basic method to avoid obesity.</a:t>
            </a:r>
            <a:r>
              <a:rPr lang="en-US" sz="3200" dirty="0"/>
              <a:t/>
            </a:r>
            <a:br>
              <a:rPr lang="en-US" sz="3200" dirty="0"/>
            </a:br>
            <a:r>
              <a:rPr lang="en-US" sz="3200" dirty="0"/>
              <a:t/>
            </a:r>
            <a:br>
              <a:rPr lang="en-US" sz="3200" dirty="0"/>
            </a:br>
            <a:r>
              <a:rPr lang="en-US" sz="3200" dirty="0"/>
              <a:t/>
            </a:r>
            <a:br>
              <a:rPr lang="en-US" sz="3200" dirty="0"/>
            </a:br>
            <a:endParaRPr lang="en-US" sz="2500">
              <a:solidFill>
                <a:schemeClr val="accent2">
                  <a:lumMod val="60000"/>
                  <a:lumOff val="40000"/>
                </a:schemeClr>
              </a:solidFill>
            </a:endParaRPr>
          </a:p>
        </p:txBody>
      </p:sp>
    </p:spTree>
    <p:extLst>
      <p:ext uri="{BB962C8B-B14F-4D97-AF65-F5344CB8AC3E}">
        <p14:creationId xmlns:p14="http://schemas.microsoft.com/office/powerpoint/2010/main" xmlns="" val="398788233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xmlns="" id="{28A00A08-E4E6-4184-B484-E0E034072A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a:extLst>
              <a:ext uri="{FF2B5EF4-FFF2-40B4-BE49-F238E27FC236}">
                <a16:creationId xmlns:a16="http://schemas.microsoft.com/office/drawing/2014/main" xmlns="" id="{0780E404-3121-4F33-AF2D-65F659A9779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7675" y="288981"/>
            <a:ext cx="1262947" cy="1335600"/>
            <a:chOff x="2678417" y="2427951"/>
            <a:chExt cx="1262947" cy="1335600"/>
          </a:xfrm>
        </p:grpSpPr>
        <p:sp>
          <p:nvSpPr>
            <p:cNvPr id="49" name="Freeform: Shape 48">
              <a:extLst>
                <a:ext uri="{FF2B5EF4-FFF2-40B4-BE49-F238E27FC236}">
                  <a16:creationId xmlns:a16="http://schemas.microsoft.com/office/drawing/2014/main" xmlns="" id="{2339341D-8322-49F1-91DA-6D115CCAE7AB}"/>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9">
              <a:extLst>
                <a:ext uri="{FF2B5EF4-FFF2-40B4-BE49-F238E27FC236}">
                  <a16:creationId xmlns:a16="http://schemas.microsoft.com/office/drawing/2014/main" xmlns="" id="{7EB9DB0E-3B0E-411A-9274-448D565CA49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237CDA8D-3818-4180-A3F4-F875A982FC8B}"/>
              </a:ext>
            </a:extLst>
          </p:cNvPr>
          <p:cNvSpPr>
            <a:spLocks noGrp="1"/>
          </p:cNvSpPr>
          <p:nvPr>
            <p:ph type="ctrTitle"/>
          </p:nvPr>
        </p:nvSpPr>
        <p:spPr>
          <a:xfrm>
            <a:off x="550864" y="549275"/>
            <a:ext cx="4437958" cy="5110832"/>
          </a:xfrm>
        </p:spPr>
        <p:txBody>
          <a:bodyPr vert="horz" lIns="0" tIns="0" rIns="0" bIns="0" rtlCol="0" anchor="b" anchorCtr="0">
            <a:normAutofit fontScale="90000"/>
          </a:bodyPr>
          <a:lstStyle/>
          <a:p>
            <a:pPr marL="457200" indent="-457200">
              <a:lnSpc>
                <a:spcPct val="90000"/>
              </a:lnSpc>
              <a:buFont typeface="Wingdings"/>
              <a:buChar char="v"/>
            </a:pPr>
            <a:r>
              <a:rPr lang="en-US" sz="2800" dirty="0">
                <a:solidFill>
                  <a:schemeClr val="accent1">
                    <a:lumMod val="60000"/>
                    <a:lumOff val="40000"/>
                  </a:schemeClr>
                </a:solidFill>
                <a:ea typeface="+mj-lt"/>
                <a:cs typeface="+mj-lt"/>
              </a:rPr>
              <a:t>Although food packaging comes with nutrition (and calorie) labels, it’s still not very  convenient for people to refer. App-based nutrient dashboard systems which can analyze real-time images of the meal and analyze it for nutritional content can be very handy and improve the dietary habits, and therefore, result in a healthy life</a:t>
            </a:r>
            <a:r>
              <a:rPr lang="en-US" sz="1600" dirty="0">
                <a:solidFill>
                  <a:schemeClr val="accent1">
                    <a:lumMod val="60000"/>
                    <a:lumOff val="40000"/>
                  </a:schemeClr>
                </a:solidFill>
                <a:ea typeface="+mj-lt"/>
                <a:cs typeface="+mj-lt"/>
              </a:rPr>
              <a:t>.</a:t>
            </a:r>
            <a:br>
              <a:rPr lang="en-US" sz="1600" dirty="0">
                <a:solidFill>
                  <a:schemeClr val="accent1">
                    <a:lumMod val="60000"/>
                    <a:lumOff val="40000"/>
                  </a:schemeClr>
                </a:solidFill>
                <a:ea typeface="+mj-lt"/>
                <a:cs typeface="+mj-lt"/>
              </a:rPr>
            </a:br>
            <a:r>
              <a:rPr lang="en-US" sz="1600" dirty="0">
                <a:ea typeface="+mj-lt"/>
                <a:cs typeface="+mj-lt"/>
              </a:rPr>
              <a:t/>
            </a:r>
            <a:br>
              <a:rPr lang="en-US" sz="1600" dirty="0">
                <a:ea typeface="+mj-lt"/>
                <a:cs typeface="+mj-lt"/>
              </a:rPr>
            </a:br>
            <a:endParaRPr lang="en-US" sz="1600"/>
          </a:p>
          <a:p>
            <a:pPr>
              <a:lnSpc>
                <a:spcPct val="90000"/>
              </a:lnSpc>
            </a:pPr>
            <a:endParaRPr lang="en-US" sz="1600"/>
          </a:p>
        </p:txBody>
      </p:sp>
      <p:grpSp>
        <p:nvGrpSpPr>
          <p:cNvPr id="52" name="Group 51">
            <a:extLst>
              <a:ext uri="{FF2B5EF4-FFF2-40B4-BE49-F238E27FC236}">
                <a16:creationId xmlns:a16="http://schemas.microsoft.com/office/drawing/2014/main" xmlns="" id="{4B158E9A-DBF4-4AA7-B6B7-8C8EB2FBDD6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125249" y="5435090"/>
            <a:ext cx="4481459" cy="1110351"/>
            <a:chOff x="7950336" y="1300590"/>
            <a:chExt cx="4481459" cy="1110351"/>
          </a:xfrm>
        </p:grpSpPr>
        <p:sp>
          <p:nvSpPr>
            <p:cNvPr id="53" name="Freeform 5">
              <a:extLst>
                <a:ext uri="{FF2B5EF4-FFF2-40B4-BE49-F238E27FC236}">
                  <a16:creationId xmlns:a16="http://schemas.microsoft.com/office/drawing/2014/main" xmlns="" id="{6150ACFD-AEC6-42A3-A5A7-E7AD6B13E03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498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6">
              <a:extLst>
                <a:ext uri="{FF2B5EF4-FFF2-40B4-BE49-F238E27FC236}">
                  <a16:creationId xmlns:a16="http://schemas.microsoft.com/office/drawing/2014/main" xmlns="" id="{DB4D1217-FEB1-4D2A-80F4-C227B66D72C6}"/>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Freeform 8">
              <a:extLst>
                <a:ext uri="{FF2B5EF4-FFF2-40B4-BE49-F238E27FC236}">
                  <a16:creationId xmlns:a16="http://schemas.microsoft.com/office/drawing/2014/main" xmlns="" id="{0BCA7138-22BA-4785-8B3D-9D45213E85C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rot="3600000">
              <a:off x="12005086" y="1984231"/>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5">
            <a:extLst>
              <a:ext uri="{FF2B5EF4-FFF2-40B4-BE49-F238E27FC236}">
                <a16:creationId xmlns:a16="http://schemas.microsoft.com/office/drawing/2014/main" xmlns="" id="{EE3D559B-797D-4020-BE34-06A588DCC073}"/>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l="26610" r="24523"/>
          <a:stretch/>
        </p:blipFill>
        <p:spPr>
          <a:xfrm>
            <a:off x="5289689" y="1193881"/>
            <a:ext cx="6351450" cy="4471824"/>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xmlns="" val="328062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368EF25-7FFE-41A6-A635-D6C0E92F796F}"/>
              </a:ext>
            </a:extLst>
          </p:cNvPr>
          <p:cNvSpPr>
            <a:spLocks noGrp="1"/>
          </p:cNvSpPr>
          <p:nvPr>
            <p:ph type="ctrTitle"/>
          </p:nvPr>
        </p:nvSpPr>
        <p:spPr>
          <a:xfrm>
            <a:off x="484602" y="306319"/>
            <a:ext cx="8286403" cy="2058583"/>
          </a:xfrm>
        </p:spPr>
        <p:txBody>
          <a:bodyPr vert="horz" lIns="0" tIns="0" rIns="0" bIns="0" rtlCol="0" anchor="b" anchorCtr="0">
            <a:normAutofit/>
          </a:bodyPr>
          <a:lstStyle/>
          <a:p>
            <a:pPr algn="ctr">
              <a:lnSpc>
                <a:spcPct val="90000"/>
              </a:lnSpc>
            </a:pPr>
            <a:r>
              <a:rPr lang="en-US" sz="5000" u="sng" dirty="0">
                <a:solidFill>
                  <a:schemeClr val="accent2">
                    <a:lumMod val="60000"/>
                    <a:lumOff val="40000"/>
                  </a:schemeClr>
                </a:solidFill>
                <a:ea typeface="+mj-lt"/>
                <a:cs typeface="+mj-lt"/>
              </a:rPr>
              <a:t/>
            </a:r>
            <a:br>
              <a:rPr lang="en-US" sz="5000" u="sng" dirty="0">
                <a:solidFill>
                  <a:schemeClr val="accent2">
                    <a:lumMod val="60000"/>
                    <a:lumOff val="40000"/>
                  </a:schemeClr>
                </a:solidFill>
                <a:ea typeface="+mj-lt"/>
                <a:cs typeface="+mj-lt"/>
              </a:rPr>
            </a:br>
            <a:r>
              <a:rPr lang="en-US" sz="5000" u="sng" dirty="0">
                <a:solidFill>
                  <a:schemeClr val="accent2">
                    <a:lumMod val="60000"/>
                    <a:lumOff val="40000"/>
                  </a:schemeClr>
                </a:solidFill>
                <a:ea typeface="+mj-lt"/>
                <a:cs typeface="+mj-lt"/>
              </a:rPr>
              <a:t>Creating an Nutrition Image Analysis Dashboard:</a:t>
            </a:r>
            <a:endParaRPr lang="en-US" sz="5000" u="sng" dirty="0">
              <a:solidFill>
                <a:schemeClr val="accent2">
                  <a:lumMod val="60000"/>
                  <a:lumOff val="40000"/>
                </a:schemeClr>
              </a:solidFill>
            </a:endParaRPr>
          </a:p>
          <a:p>
            <a:pPr>
              <a:lnSpc>
                <a:spcPct val="90000"/>
              </a:lnSpc>
            </a:pPr>
            <a:endParaRPr lang="en-US" sz="5000" dirty="0">
              <a:solidFill>
                <a:schemeClr val="accent2">
                  <a:lumMod val="60000"/>
                  <a:lumOff val="40000"/>
                </a:schemeClr>
              </a:solidFill>
            </a:endParaRPr>
          </a:p>
        </p:txBody>
      </p:sp>
      <p:sp>
        <p:nvSpPr>
          <p:cNvPr id="3" name="Subtitle 2">
            <a:extLst>
              <a:ext uri="{FF2B5EF4-FFF2-40B4-BE49-F238E27FC236}">
                <a16:creationId xmlns:a16="http://schemas.microsoft.com/office/drawing/2014/main" xmlns="" id="{1DBAEFE3-BDDA-4EC9-9D8B-1C0406ADF64F}"/>
              </a:ext>
            </a:extLst>
          </p:cNvPr>
          <p:cNvSpPr>
            <a:spLocks noGrp="1"/>
          </p:cNvSpPr>
          <p:nvPr>
            <p:ph type="subTitle" idx="1"/>
          </p:nvPr>
        </p:nvSpPr>
        <p:spPr>
          <a:xfrm>
            <a:off x="285820" y="2270481"/>
            <a:ext cx="6298577" cy="4032171"/>
          </a:xfrm>
        </p:spPr>
        <p:txBody>
          <a:bodyPr vert="horz" wrap="square" lIns="0" tIns="0" rIns="0" bIns="0" rtlCol="0" anchor="t">
            <a:normAutofit/>
          </a:bodyPr>
          <a:lstStyle/>
          <a:p>
            <a:pPr marL="342900" indent="-342900">
              <a:lnSpc>
                <a:spcPct val="90000"/>
              </a:lnSpc>
              <a:buFont typeface="Wingdings" panose="020B0604020202020204" pitchFamily="34" charset="0"/>
              <a:buChar char="v"/>
            </a:pPr>
            <a:r>
              <a:rPr lang="en-US" dirty="0">
                <a:solidFill>
                  <a:schemeClr val="accent2">
                    <a:lumMod val="60000"/>
                    <a:lumOff val="40000"/>
                  </a:schemeClr>
                </a:solidFill>
                <a:ea typeface="+mn-lt"/>
                <a:cs typeface="+mn-lt"/>
              </a:rPr>
              <a:t>Now there are lot of sources available in internet where we can browse the nutrition content in the food. But there is no such website which can actually give the nutrition by analyzing the food image. For this we have created an app which automatically estimates food attributes such as ingredients and nutritional value by classifying the input image of food.</a:t>
            </a:r>
            <a:endParaRPr lang="en-US" dirty="0">
              <a:solidFill>
                <a:schemeClr val="accent2">
                  <a:lumMod val="60000"/>
                  <a:lumOff val="40000"/>
                </a:schemeClr>
              </a:solidFill>
              <a:ea typeface="Source Sans Pro"/>
            </a:endParaRPr>
          </a:p>
          <a:p>
            <a:pPr>
              <a:lnSpc>
                <a:spcPct val="90000"/>
              </a:lnSpc>
            </a:pPr>
            <a:endParaRPr lang="en-US" sz="1900" dirty="0">
              <a:solidFill>
                <a:schemeClr val="accent2">
                  <a:lumMod val="60000"/>
                  <a:lumOff val="40000"/>
                </a:schemeClr>
              </a:solidFill>
              <a:ea typeface="Source Sans Pro"/>
            </a:endParaRPr>
          </a:p>
        </p:txBody>
      </p:sp>
      <p:pic>
        <p:nvPicPr>
          <p:cNvPr id="13" name="Picture 13" descr="A picture containing different, vegetable, bunch, various&#10;&#10;Description automatically generated">
            <a:extLst>
              <a:ext uri="{FF2B5EF4-FFF2-40B4-BE49-F238E27FC236}">
                <a16:creationId xmlns:a16="http://schemas.microsoft.com/office/drawing/2014/main" xmlns="" id="{CCAC20A5-FC6D-42D8-9B47-F6634DF79564}"/>
              </a:ext>
            </a:extLst>
          </p:cNvPr>
          <p:cNvPicPr>
            <a:picLocks noChangeAspect="1"/>
          </p:cNvPicPr>
          <p:nvPr/>
        </p:nvPicPr>
        <p:blipFill rotWithShape="1">
          <a:blip r:embed="rId2">
            <a:extLst>
              <a:ext uri="{837473B0-CC2E-450A-ABE3-18F120FF3D39}">
                <a1611:picAttrSrcUrl xmlns:a1611="http://schemas.microsoft.com/office/drawing/2016/11/main" xmlns="" r:id="rId3"/>
              </a:ext>
            </a:extLst>
          </a:blip>
          <a:srcRect l="24224" r="6027" b="2"/>
          <a:stretch/>
        </p:blipFill>
        <p:spPr>
          <a:xfrm>
            <a:off x="6840054" y="918023"/>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rgbClr val="FFFFFF">
              <a:shade val="85000"/>
            </a:srgbClr>
          </a:solidFill>
          <a:scene3d>
            <a:camera prst="orthographicFront"/>
            <a:lightRig rig="twoPt" dir="t">
              <a:rot lat="0" lon="0" rev="7200000"/>
            </a:lightRig>
          </a:scene3d>
          <a:sp3d>
            <a:bevelT w="25400" h="19050"/>
            <a:contourClr>
              <a:srgbClr val="FFFFFF"/>
            </a:contourClr>
          </a:sp3d>
        </p:spPr>
      </p:pic>
      <p:grpSp>
        <p:nvGrpSpPr>
          <p:cNvPr id="51" name="Group 50">
            <a:extLst>
              <a:ext uri="{FF2B5EF4-FFF2-40B4-BE49-F238E27FC236}">
                <a16:creationId xmlns:a16="http://schemas.microsoft.com/office/drawing/2014/main" xmlns="" id="{73840CF4-F848-4FE0-AEA6-C9E806911B9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920950" y="549275"/>
            <a:ext cx="667802" cy="631474"/>
            <a:chOff x="10478914" y="1506691"/>
            <a:chExt cx="667802" cy="631474"/>
          </a:xfrm>
        </p:grpSpPr>
        <p:sp>
          <p:nvSpPr>
            <p:cNvPr id="52" name="Freeform: Shape 51">
              <a:extLst>
                <a:ext uri="{FF2B5EF4-FFF2-40B4-BE49-F238E27FC236}">
                  <a16:creationId xmlns:a16="http://schemas.microsoft.com/office/drawing/2014/main" xmlns="" id="{F4B46153-41DB-494F-9B08-EBCCF27283D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Oval 52">
              <a:extLst>
                <a:ext uri="{FF2B5EF4-FFF2-40B4-BE49-F238E27FC236}">
                  <a16:creationId xmlns:a16="http://schemas.microsoft.com/office/drawing/2014/main" xmlns="" id="{7B6D42DA-2D84-4A50-A359-7A5C651B1C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5" name="Oval 54">
            <a:extLst>
              <a:ext uri="{FF2B5EF4-FFF2-40B4-BE49-F238E27FC236}">
                <a16:creationId xmlns:a16="http://schemas.microsoft.com/office/drawing/2014/main" xmlns="" id="{94459D96-B947-4C7F-8BCA-915F8B07C0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xmlns="" val="93256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DA2995A-2357-4D7F-B49E-6C138C66475D}"/>
              </a:ext>
            </a:extLst>
          </p:cNvPr>
          <p:cNvSpPr>
            <a:spLocks noGrp="1"/>
          </p:cNvSpPr>
          <p:nvPr>
            <p:ph type="ctrTitle"/>
          </p:nvPr>
        </p:nvSpPr>
        <p:spPr>
          <a:xfrm>
            <a:off x="5033342" y="361536"/>
            <a:ext cx="6607795" cy="1462236"/>
          </a:xfrm>
        </p:spPr>
        <p:txBody>
          <a:bodyPr anchor="b">
            <a:normAutofit fontScale="90000"/>
          </a:bodyPr>
          <a:lstStyle/>
          <a:p>
            <a:pPr algn="ctr">
              <a:lnSpc>
                <a:spcPct val="90000"/>
              </a:lnSpc>
            </a:pPr>
            <a:r>
              <a:rPr lang="en-US" sz="4000" u="sng" dirty="0">
                <a:solidFill>
                  <a:srgbClr val="5AEEC0"/>
                </a:solidFill>
              </a:rPr>
              <a:t>Aim:</a:t>
            </a:r>
            <a:r>
              <a:rPr lang="en-US" sz="4000" dirty="0">
                <a:solidFill>
                  <a:srgbClr val="5AEEC0"/>
                </a:solidFill>
              </a:rPr>
              <a:t> To build a web app to find and analyze the Nutrition Content of a food image.</a:t>
            </a:r>
          </a:p>
        </p:txBody>
      </p:sp>
      <p:sp>
        <p:nvSpPr>
          <p:cNvPr id="3" name="Subtitle 2">
            <a:extLst>
              <a:ext uri="{FF2B5EF4-FFF2-40B4-BE49-F238E27FC236}">
                <a16:creationId xmlns:a16="http://schemas.microsoft.com/office/drawing/2014/main" xmlns="" id="{F4A22DF3-B4FA-4448-86D9-125E9B05B0E5}"/>
              </a:ext>
            </a:extLst>
          </p:cNvPr>
          <p:cNvSpPr>
            <a:spLocks noGrp="1"/>
          </p:cNvSpPr>
          <p:nvPr>
            <p:ph type="subTitle" idx="1"/>
          </p:nvPr>
        </p:nvSpPr>
        <p:spPr>
          <a:xfrm>
            <a:off x="4768300" y="1917090"/>
            <a:ext cx="7137879" cy="4264084"/>
          </a:xfrm>
        </p:spPr>
        <p:txBody>
          <a:bodyPr vert="horz" wrap="square" lIns="0" tIns="0" rIns="0" bIns="0" rtlCol="0" anchor="t">
            <a:normAutofit fontScale="92500"/>
          </a:bodyPr>
          <a:lstStyle/>
          <a:p>
            <a:pPr marL="342900" indent="-342900" algn="just">
              <a:buFont typeface="Wingdings"/>
              <a:buChar char="v"/>
            </a:pPr>
            <a:r>
              <a:rPr lang="en-US" dirty="0">
                <a:solidFill>
                  <a:schemeClr val="accent1">
                    <a:lumMod val="60000"/>
                    <a:lumOff val="40000"/>
                  </a:schemeClr>
                </a:solidFill>
                <a:ea typeface="+mn-lt"/>
                <a:cs typeface="+mn-lt"/>
              </a:rPr>
              <a:t>Due to the improvement in people’s standards of living, obesity rates are increasing at an alarming speed, and this is reflective to the risks in people’s health. People need to control their daily calorie intake by eating healthier foods, which is the most basic method to avoid obesity. However, although food packaging comes with nutrition (and calorie) labels, it’s still not very convenient for people to refer. App-based nutrient dashboard systems which can analyze real-time images of the meal and analyze it for nutritional content can be very handy and improve the dietary habits, and therefore, result in a healthy life.</a:t>
            </a:r>
            <a:endParaRPr lang="en-US" dirty="0">
              <a:solidFill>
                <a:schemeClr val="accent1">
                  <a:lumMod val="60000"/>
                  <a:lumOff val="40000"/>
                </a:schemeClr>
              </a:solidFill>
              <a:ea typeface="Source Sans Pro"/>
            </a:endParaRPr>
          </a:p>
        </p:txBody>
      </p:sp>
      <p:pic>
        <p:nvPicPr>
          <p:cNvPr id="4" name="Picture 4" descr="Table&#10;&#10;Description automatically generated">
            <a:extLst>
              <a:ext uri="{FF2B5EF4-FFF2-40B4-BE49-F238E27FC236}">
                <a16:creationId xmlns:a16="http://schemas.microsoft.com/office/drawing/2014/main" xmlns="" id="{FD628A88-B4CC-4624-B64C-CA8D88B0C842}"/>
              </a:ext>
            </a:extLst>
          </p:cNvPr>
          <p:cNvPicPr>
            <a:picLocks noChangeAspect="1"/>
          </p:cNvPicPr>
          <p:nvPr/>
        </p:nvPicPr>
        <p:blipFill>
          <a:blip r:embed="rId2"/>
          <a:stretch>
            <a:fillRect/>
          </a:stretch>
        </p:blipFill>
        <p:spPr>
          <a:xfrm>
            <a:off x="518070" y="361536"/>
            <a:ext cx="3975115" cy="5761037"/>
          </a:xfrm>
          <a:custGeom>
            <a:avLst/>
            <a:gdLst/>
            <a:ahLst/>
            <a:cxnLst/>
            <a:rect l="l" t="t" r="r" b="b"/>
            <a:pathLst>
              <a:path w="5102225" h="5761037">
                <a:moveTo>
                  <a:pt x="0" y="0"/>
                </a:moveTo>
                <a:lnTo>
                  <a:pt x="5102225" y="0"/>
                </a:lnTo>
                <a:lnTo>
                  <a:pt x="5102225" y="5761037"/>
                </a:lnTo>
                <a:lnTo>
                  <a:pt x="0" y="5761037"/>
                </a:lnTo>
                <a:close/>
              </a:path>
            </a:pathLst>
          </a:custGeom>
        </p:spPr>
      </p:pic>
    </p:spTree>
    <p:extLst>
      <p:ext uri="{BB962C8B-B14F-4D97-AF65-F5344CB8AC3E}">
        <p14:creationId xmlns:p14="http://schemas.microsoft.com/office/powerpoint/2010/main" xmlns="" val="260006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0533599-78FA-431E-BDAF-2E8CEAA68335}"/>
              </a:ext>
            </a:extLst>
          </p:cNvPr>
          <p:cNvSpPr>
            <a:spLocks noGrp="1"/>
          </p:cNvSpPr>
          <p:nvPr>
            <p:ph type="ctrTitle"/>
          </p:nvPr>
        </p:nvSpPr>
        <p:spPr>
          <a:xfrm>
            <a:off x="2715386" y="471971"/>
            <a:ext cx="6373812" cy="984885"/>
          </a:xfrm>
        </p:spPr>
        <p:txBody>
          <a:bodyPr wrap="square" anchor="ctr">
            <a:normAutofit/>
          </a:bodyPr>
          <a:lstStyle/>
          <a:p>
            <a:pPr algn="ctr"/>
            <a:r>
              <a:rPr lang="en-US" sz="4800" b="1" u="sng" dirty="0">
                <a:solidFill>
                  <a:schemeClr val="accent2">
                    <a:lumMod val="60000"/>
                    <a:lumOff val="40000"/>
                  </a:schemeClr>
                </a:solidFill>
                <a:ea typeface="+mj-lt"/>
                <a:cs typeface="+mj-lt"/>
              </a:rPr>
              <a:t>Technical Architecture:</a:t>
            </a:r>
            <a:endParaRPr lang="en-US" sz="4800" u="sng" dirty="0">
              <a:solidFill>
                <a:schemeClr val="accent2">
                  <a:lumMod val="60000"/>
                  <a:lumOff val="40000"/>
                </a:schemeClr>
              </a:solidFill>
            </a:endParaRPr>
          </a:p>
        </p:txBody>
      </p:sp>
      <p:sp>
        <p:nvSpPr>
          <p:cNvPr id="29" name="Rectangle 28">
            <a:extLst>
              <a:ext uri="{FF2B5EF4-FFF2-40B4-BE49-F238E27FC236}">
                <a16:creationId xmlns:a16="http://schemas.microsoft.com/office/drawing/2014/main" xmlns="" id="{31ACE9CC-FA52-49A8-A8CB-4C6772C481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xmlns="" id="{AEE9F8E3-3AD5-464A-A78D-040FA94AD4FA}"/>
              </a:ext>
            </a:extLst>
          </p:cNvPr>
          <p:cNvPicPr>
            <a:picLocks noChangeAspect="1"/>
          </p:cNvPicPr>
          <p:nvPr/>
        </p:nvPicPr>
        <p:blipFill>
          <a:blip r:embed="rId2"/>
          <a:stretch>
            <a:fillRect/>
          </a:stretch>
        </p:blipFill>
        <p:spPr>
          <a:xfrm>
            <a:off x="992549" y="1928827"/>
            <a:ext cx="10273163" cy="4390941"/>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31" name="Rectangle 30">
            <a:extLst>
              <a:ext uri="{FF2B5EF4-FFF2-40B4-BE49-F238E27FC236}">
                <a16:creationId xmlns:a16="http://schemas.microsoft.com/office/drawing/2014/main" xmlns="" id="{28B56926-F216-4281-9196-1495BD3061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73291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FE844B5-C48B-48F0-B672-9EBAB34483E7}"/>
              </a:ext>
            </a:extLst>
          </p:cNvPr>
          <p:cNvSpPr>
            <a:spLocks noGrp="1"/>
          </p:cNvSpPr>
          <p:nvPr>
            <p:ph type="ctrTitle"/>
          </p:nvPr>
        </p:nvSpPr>
        <p:spPr>
          <a:xfrm>
            <a:off x="550864" y="549275"/>
            <a:ext cx="6373812" cy="984885"/>
          </a:xfrm>
        </p:spPr>
        <p:txBody>
          <a:bodyPr wrap="square" anchor="ctr">
            <a:normAutofit/>
          </a:bodyPr>
          <a:lstStyle/>
          <a:p>
            <a:r>
              <a:rPr lang="en-US" sz="4800" u="sng" smtClean="0">
                <a:solidFill>
                  <a:schemeClr val="accent1">
                    <a:lumMod val="60000"/>
                    <a:lumOff val="40000"/>
                  </a:schemeClr>
                </a:solidFill>
                <a:latin typeface="Comic Sans MS"/>
              </a:rPr>
              <a:t> NODE-RED </a:t>
            </a:r>
            <a:r>
              <a:rPr lang="en-US" sz="4800" u="sng" dirty="0" smtClean="0">
                <a:solidFill>
                  <a:schemeClr val="accent1">
                    <a:lumMod val="60000"/>
                    <a:lumOff val="40000"/>
                  </a:schemeClr>
                </a:solidFill>
                <a:latin typeface="Comic Sans MS"/>
              </a:rPr>
              <a:t>FLOW:</a:t>
            </a:r>
            <a:endParaRPr lang="en-US" sz="4800" u="sng" dirty="0">
              <a:solidFill>
                <a:schemeClr val="accent1">
                  <a:lumMod val="60000"/>
                  <a:lumOff val="40000"/>
                </a:schemeClr>
              </a:solidFill>
              <a:latin typeface="Comic Sans MS"/>
            </a:endParaRPr>
          </a:p>
        </p:txBody>
      </p:sp>
      <p:pic>
        <p:nvPicPr>
          <p:cNvPr id="5" name="Picture 4" descr="Diagram&#10;&#10;Description automatically generated">
            <a:extLst>
              <a:ext uri="{FF2B5EF4-FFF2-40B4-BE49-F238E27FC236}">
                <a16:creationId xmlns:a16="http://schemas.microsoft.com/office/drawing/2014/main" xmlns="" id="{C24D0078-E62E-4CA7-9F20-B87ED9CD0A46}"/>
              </a:ext>
            </a:extLst>
          </p:cNvPr>
          <p:cNvPicPr>
            <a:picLocks noChangeAspect="1"/>
          </p:cNvPicPr>
          <p:nvPr/>
        </p:nvPicPr>
        <p:blipFill rotWithShape="1">
          <a:blip r:embed="rId2"/>
          <a:srcRect t="945" b="10957"/>
          <a:stretch/>
        </p:blipFill>
        <p:spPr>
          <a:xfrm>
            <a:off x="20" y="1714220"/>
            <a:ext cx="12191980" cy="5048186"/>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27" name="Rectangle 26">
            <a:extLst>
              <a:ext uri="{FF2B5EF4-FFF2-40B4-BE49-F238E27FC236}">
                <a16:creationId xmlns:a16="http://schemas.microsoft.com/office/drawing/2014/main" xmlns="" id="{5337EA23-6703-4C96-9EEB-A408CBDD67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7083866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E7F808F-3BDF-4315-89FD-B0FBE9BD2451}"/>
              </a:ext>
            </a:extLst>
          </p:cNvPr>
          <p:cNvSpPr>
            <a:spLocks noGrp="1"/>
          </p:cNvSpPr>
          <p:nvPr>
            <p:ph type="ctrTitle"/>
          </p:nvPr>
        </p:nvSpPr>
        <p:spPr>
          <a:xfrm>
            <a:off x="42865" y="284231"/>
            <a:ext cx="12149549" cy="1437668"/>
          </a:xfrm>
        </p:spPr>
        <p:txBody>
          <a:bodyPr wrap="square" anchor="ctr">
            <a:normAutofit fontScale="90000"/>
          </a:bodyPr>
          <a:lstStyle/>
          <a:p>
            <a:pPr algn="ctr"/>
            <a:r>
              <a:rPr lang="en-US" sz="3200" u="sng" dirty="0">
                <a:solidFill>
                  <a:schemeClr val="accent2">
                    <a:lumMod val="60000"/>
                    <a:lumOff val="40000"/>
                  </a:schemeClr>
                </a:solidFill>
              </a:rPr>
              <a:t>NUTRITIONAL ANALYSIS DASHBOARD-FOR A FOOD IMAGE:</a:t>
            </a:r>
            <a:br>
              <a:rPr lang="en-US" sz="3200" u="sng" dirty="0">
                <a:solidFill>
                  <a:schemeClr val="accent2">
                    <a:lumMod val="60000"/>
                    <a:lumOff val="40000"/>
                  </a:schemeClr>
                </a:solidFill>
              </a:rPr>
            </a:br>
            <a:r>
              <a:rPr lang="en-US" sz="3200" u="sng" dirty="0"/>
              <a:t/>
            </a:r>
            <a:br>
              <a:rPr lang="en-US" sz="3200" u="sng" dirty="0"/>
            </a:br>
            <a:r>
              <a:rPr lang="en-US" sz="2400" dirty="0">
                <a:solidFill>
                  <a:schemeClr val="accent2">
                    <a:lumMod val="60000"/>
                    <a:lumOff val="40000"/>
                  </a:schemeClr>
                </a:solidFill>
              </a:rPr>
              <a:t>When we give an image as input it will classify the image as food or non-food. If it is a food item, it identifies and reads out the name of the food item with its calculated Nutrition Content.</a:t>
            </a:r>
            <a:r>
              <a:rPr lang="en-US" sz="2400" u="sng" dirty="0"/>
              <a:t/>
            </a:r>
            <a:br>
              <a:rPr lang="en-US" sz="2400" u="sng" dirty="0"/>
            </a:br>
            <a:endParaRPr lang="en-US" sz="2400" u="sng">
              <a:solidFill>
                <a:schemeClr val="accent2">
                  <a:lumMod val="60000"/>
                  <a:lumOff val="40000"/>
                </a:schemeClr>
              </a:solidFill>
            </a:endParaRPr>
          </a:p>
        </p:txBody>
      </p:sp>
      <p:sp>
        <p:nvSpPr>
          <p:cNvPr id="36" name="Rectangle 35">
            <a:extLst>
              <a:ext uri="{FF2B5EF4-FFF2-40B4-BE49-F238E27FC236}">
                <a16:creationId xmlns:a16="http://schemas.microsoft.com/office/drawing/2014/main" xmlns="" id="{31ACE9CC-FA52-49A8-A8CB-4C6772C481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graphical user interface&#10;&#10;Description automatically generated">
            <a:extLst>
              <a:ext uri="{FF2B5EF4-FFF2-40B4-BE49-F238E27FC236}">
                <a16:creationId xmlns:a16="http://schemas.microsoft.com/office/drawing/2014/main" xmlns="" id="{5438594F-744C-47DE-B02E-C442BEFB4631}"/>
              </a:ext>
            </a:extLst>
          </p:cNvPr>
          <p:cNvPicPr>
            <a:picLocks noChangeAspect="1"/>
          </p:cNvPicPr>
          <p:nvPr/>
        </p:nvPicPr>
        <p:blipFill rotWithShape="1">
          <a:blip r:embed="rId2"/>
          <a:srcRect t="1019" b="1019"/>
          <a:stretch/>
        </p:blipFill>
        <p:spPr>
          <a:xfrm>
            <a:off x="187986" y="2028218"/>
            <a:ext cx="11849156" cy="4600767"/>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38" name="Rectangle 37">
            <a:extLst>
              <a:ext uri="{FF2B5EF4-FFF2-40B4-BE49-F238E27FC236}">
                <a16:creationId xmlns:a16="http://schemas.microsoft.com/office/drawing/2014/main" xmlns="" id="{28B56926-F216-4281-9196-1495BD3061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09884166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272</Words>
  <Application>Microsoft Office PowerPoint</Application>
  <PresentationFormat>Custom</PresentationFormat>
  <Paragraphs>20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3DFloatVTI</vt:lpstr>
      <vt:lpstr>NUTRITION CONTENT DASHBOARD</vt:lpstr>
      <vt:lpstr>Nutrition plays a great role in our daily life. The food or liquids affect our body and health because each food or liquid contain particular nutrition which is very necessary for our physical and mental growth. A particular level of any particular nutrition is essential for our body.</vt:lpstr>
      <vt:lpstr>Slide 3</vt:lpstr>
      <vt:lpstr>Although food packaging comes with nutrition (and calorie) labels, it’s still not very  convenient for people to refer. App-based nutrient dashboard systems which can analyze real-time images of the meal and analyze it for nutritional content can be very handy and improve the dietary habits, and therefore, result in a healthy life.   </vt:lpstr>
      <vt:lpstr> Creating an Nutrition Image Analysis Dashboard: </vt:lpstr>
      <vt:lpstr>Aim: To build a web app to find and analyze the Nutrition Content of a food image.</vt:lpstr>
      <vt:lpstr>Technical Architecture:</vt:lpstr>
      <vt:lpstr> NODE-RED FLOW:</vt:lpstr>
      <vt:lpstr>NUTRITIONAL ANALYSIS DASHBOARD-FOR A FOOD IMAGE:  When we give an image as input it will classify the image as food or non-food. If it is a food item, it identifies and reads out the name of the food item with its calculated Nutrition Content. </vt:lpstr>
      <vt:lpstr>NUTRITIONAL ANALYSIS DASHBOARD-FOR A NON-FOOD IMAGE:  When we give an image which contains non-food, it identifies the image and reads out that the image contains a non-food item and also asks us to provide an valid food image.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 Venkatesh Gilakathula</cp:lastModifiedBy>
  <cp:revision>276</cp:revision>
  <dcterms:created xsi:type="dcterms:W3CDTF">2013-07-15T20:26:40Z</dcterms:created>
  <dcterms:modified xsi:type="dcterms:W3CDTF">2021-06-08T06:46:26Z</dcterms:modified>
</cp:coreProperties>
</file>