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8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1E929-A038-42E6-BCE8-0777E4D63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DC2DEB-BABD-44C6-B128-E120643F90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B424D-0612-4A07-92C4-CE40F67CE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D98D-BFAF-4797-BCDC-0C09B60FD4E7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9A92E-48EE-4BF3-A34F-0AA49C1F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1A27E-D087-419A-9066-E778A1D92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12E2-1C0F-4D34-9198-775078D85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855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C5879-B0EF-4A69-9242-1B10A14EA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9F8E0-84DC-46D5-AB42-BAAC9E0BF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A5E24-9742-4F2F-9AF2-ECFF3F92B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D98D-BFAF-4797-BCDC-0C09B60FD4E7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AC918-D85C-48C3-9DE8-416953942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C3687-E759-4166-83D4-9C1F2E156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12E2-1C0F-4D34-9198-775078D85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138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87994C-8D1F-4F1F-B79A-7AC8463D9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A2BBDA-527D-4345-9AE8-9E28B4106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99EC4-7EF0-4F44-BAE1-F8E2D5553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D98D-BFAF-4797-BCDC-0C09B60FD4E7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D7994-C6BB-4F57-9CA2-27AB5E604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4D7A2-8064-48AC-86D4-1F7EB116A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12E2-1C0F-4D34-9198-775078D85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50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718BA-A901-4716-A6C2-225D4D74E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9AE06-16A3-41C1-BFB3-2F9A735FB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E4587-0064-476A-8334-C73FE8AA0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D98D-BFAF-4797-BCDC-0C09B60FD4E7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04BE6-FBE0-45CD-B338-88AAD8D04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796EB-DFD4-4124-8D0D-C2B422477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12E2-1C0F-4D34-9198-775078D85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747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209CF-5A62-4E1D-8D59-72A8882A7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32BB4-378A-4264-B4ED-07ED616B5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AF483-1CDA-4209-89E5-C837760C5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D98D-BFAF-4797-BCDC-0C09B60FD4E7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0DEAC-E3DA-4810-9D92-BBBBD1493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3004D-7634-43CA-9A49-FC47C42CC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12E2-1C0F-4D34-9198-775078D85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51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06C1D-2614-4A54-8D6B-7E036DF76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7184C-2CE4-4B4A-ABDC-BC6FC48C4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882E4-2390-4BE6-8224-5304B651A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E5B5D-00F5-4626-8E82-5B8877DA6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D98D-BFAF-4797-BCDC-0C09B60FD4E7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A205A-D916-43E9-BA0C-BDD8A4D5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E7BFE-36ED-4013-A773-1E991B5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12E2-1C0F-4D34-9198-775078D85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195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66598-1E16-4AF5-8E4A-110A5482D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06439-16D0-4565-8D3A-EC8996A74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5310AA-F67E-42E7-80DD-A42064D56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4A45AD-EB36-4DB0-B747-BAE7449315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A3D17E-50D2-483D-BF7B-AB2F5B1D91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17317E-CCC8-452D-9749-7748F32FA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D98D-BFAF-4797-BCDC-0C09B60FD4E7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EE3069-A7A8-4ED4-ACC6-A10E82C6F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5811AC-B21A-4AC6-984D-E12800FE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12E2-1C0F-4D34-9198-775078D85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555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10BA4-18CA-4AE9-AC54-DF5A0FAE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179709-9112-4BD1-B3F1-AFA94A275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D98D-BFAF-4797-BCDC-0C09B60FD4E7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25698B-5694-42E3-86F2-81930C4C3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777E4E-6E71-45B8-9304-EC512CF4E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12E2-1C0F-4D34-9198-775078D85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66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6BFF58-433B-4944-BCD7-CCEA5CC6D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D98D-BFAF-4797-BCDC-0C09B60FD4E7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DD3908-8D3E-41D3-B74F-1C557B27D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6A3D9-E37D-4892-A744-6E87FFE71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12E2-1C0F-4D34-9198-775078D85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40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44F9E-53BE-4579-BDBA-25FBCED64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0D3D8-03F1-4109-BFE8-C3948A643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73650-08C1-42B8-81E8-F7104F64C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816A58-9D1B-4962-A8C0-D6E7EF009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D98D-BFAF-4797-BCDC-0C09B60FD4E7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63838-87DD-4BA3-9571-487EC5A49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ED93C-088C-4E80-8445-E42805446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12E2-1C0F-4D34-9198-775078D85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135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8F567-5CAD-475A-8E02-6861EF35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29D4F2-2676-474D-91B4-FE06B9BBF4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763836-20D7-4719-9A46-3F96C6EED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05FD9-21E6-4C21-8565-16738DE33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D98D-BFAF-4797-BCDC-0C09B60FD4E7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0BB71-7728-4887-9099-0CBB2E5DC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68315-0E04-4B57-97C1-1C0B25578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12E2-1C0F-4D34-9198-775078D85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158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51DB93-AE9B-4BF4-A0AD-F750D0FD2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69472-FAF5-49C6-89BD-260A1DEF9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45720-4F75-4D50-B4E5-0DE637EFF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BD98D-BFAF-4797-BCDC-0C09B60FD4E7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DBDF6-3A1F-4BD0-9D2A-3618C0A634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45BBC-5D7E-4FB1-AD59-532EE2C9C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212E2-1C0F-4D34-9198-775078D85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4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Black_Colour.svg" TargetMode="External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Black_Colour.svg" TargetMode="External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Black_Colour.svg" TargetMode="External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8.xml" /><Relationship Id="rId4" Type="http://schemas.openxmlformats.org/officeDocument/2006/relationships/image" Target="../media/image3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Black_Colour.svg" TargetMode="External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Black_Colour.svg" TargetMode="External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4.png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Black_Colour.svg" TargetMode="External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DA82FDD-9B8F-44E4-AAC2-E1EB7A11B6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-1" b="113"/>
          <a:stretch/>
        </p:blipFill>
        <p:spPr>
          <a:xfrm>
            <a:off x="0" y="0"/>
            <a:ext cx="12192000" cy="68502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D080DE-2236-4E9B-9A2B-4B423A446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8418"/>
            <a:ext cx="9215021" cy="245352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Gabriola" panose="04040605051002020D02" pitchFamily="82" charset="0"/>
                <a:cs typeface="Arial" panose="020B0604020202020204" pitchFamily="34" charset="0"/>
              </a:rPr>
              <a:t>Loan status prediction using IBM Watson Machine learning</a:t>
            </a:r>
            <a:endParaRPr lang="en-IN" sz="7200" dirty="0">
              <a:solidFill>
                <a:schemeClr val="bg1"/>
              </a:solidFill>
              <a:latin typeface="Gabriola" panose="04040605051002020D02" pitchFamily="82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EC00C-432A-4021-85A7-97055A6F85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 algn="r"/>
            <a:r>
              <a:rPr lang="en-US" sz="17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rPr>
              <a:t>TEAM-10</a:t>
            </a:r>
          </a:p>
          <a:p>
            <a:r>
              <a:rPr lang="en-IN" sz="9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rPr>
              <a:t>                                                                                   T. HARINI</a:t>
            </a:r>
          </a:p>
          <a:p>
            <a:r>
              <a:rPr lang="en-IN" sz="9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rPr>
              <a:t>                                                                                     V. ASHISH</a:t>
            </a:r>
          </a:p>
          <a:p>
            <a:r>
              <a:rPr lang="en-IN" sz="9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rPr>
              <a:t>                                                                                         T. SAI CHAND </a:t>
            </a:r>
          </a:p>
          <a:p>
            <a:r>
              <a:rPr lang="en-IN" sz="9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rPr>
              <a:t>                                                                                       T. RITHIK RAO</a:t>
            </a:r>
          </a:p>
          <a:p>
            <a:r>
              <a:rPr lang="en-IN" sz="9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rPr>
              <a:t>                                                                                V. TEJASWI REDDY</a:t>
            </a:r>
          </a:p>
          <a:p>
            <a:endParaRPr lang="en-IN" sz="96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anose="03070402050302030203" pitchFamily="66" charset="0"/>
            </a:endParaRPr>
          </a:p>
          <a:p>
            <a:pPr algn="r"/>
            <a:endParaRPr lang="en-IN" dirty="0"/>
          </a:p>
          <a:p>
            <a:pPr algn="r"/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C10EB89-4DB1-465C-9062-18BF521E91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8700" y="3255962"/>
            <a:ext cx="4092605" cy="2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309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DBE7FBE-6F30-4F68-B94F-CB7F871E93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0" y="-2983141"/>
            <a:ext cx="12192000" cy="98411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FD76F0-BE35-4368-89F6-AB1289372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Castellar" panose="020A0402060406010301" pitchFamily="18" charset="0"/>
              </a:rPr>
              <a:t>Introduction</a:t>
            </a:r>
            <a:endParaRPr lang="en-IN" dirty="0">
              <a:solidFill>
                <a:schemeClr val="bg1"/>
              </a:solidFill>
              <a:latin typeface="Castellar" panose="020A0402060406010301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EFB92-4EA0-4721-A21C-97DA190A8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chemeClr val="bg1"/>
                </a:solidFill>
                <a:effectLst/>
                <a:latin typeface="Gabriola" panose="04040605051002020D02" pitchFamily="82" charset="0"/>
              </a:rPr>
              <a:t>Loans are the core business of loan companies. The main profit comes directly from the loan’s interest.</a:t>
            </a:r>
          </a:p>
          <a:p>
            <a:pPr algn="l" fontAlgn="base"/>
            <a:r>
              <a:rPr lang="en-US" b="0" i="0" dirty="0">
                <a:solidFill>
                  <a:schemeClr val="bg1"/>
                </a:solidFill>
                <a:effectLst/>
                <a:latin typeface="Gabriola" panose="04040605051002020D02" pitchFamily="82" charset="0"/>
              </a:rPr>
              <a:t> The loan companies grant a loan after an intensive process of verification and validation. However, they still don’t have the assurance that the applicant will be able to repay the loan with no difficulties.</a:t>
            </a:r>
          </a:p>
          <a:p>
            <a:pPr algn="l" fontAlgn="base"/>
            <a:r>
              <a:rPr lang="en-US" b="0" i="0" dirty="0">
                <a:solidFill>
                  <a:schemeClr val="bg1"/>
                </a:solidFill>
                <a:effectLst/>
                <a:latin typeface="Gabriola" panose="04040605051002020D02" pitchFamily="82" charset="0"/>
              </a:rPr>
              <a:t>In this tutorial, build a predictive model to predict if an applicant is able to repay the lending company. </a:t>
            </a:r>
          </a:p>
          <a:p>
            <a:pPr algn="l" fontAlgn="base"/>
            <a:r>
              <a:rPr lang="en-US" b="0" i="0" dirty="0">
                <a:solidFill>
                  <a:schemeClr val="bg1"/>
                </a:solidFill>
                <a:effectLst/>
                <a:latin typeface="Gabriola" panose="04040605051002020D02" pitchFamily="82" charset="0"/>
              </a:rPr>
              <a:t>You’ll prepare the data using a Jupiter Notebook and then build the model using IBM SPSS Modeler.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2753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2CAD06F-2B46-4849-AF42-53E166D7B3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" r="-559"/>
          <a:stretch/>
        </p:blipFill>
        <p:spPr>
          <a:xfrm>
            <a:off x="0" y="0"/>
            <a:ext cx="1226006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0014AF-E6A3-4810-A728-EF0314725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457200"/>
            <a:ext cx="3932237" cy="1600200"/>
          </a:xfrm>
        </p:spPr>
        <p:txBody>
          <a:bodyPr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Castellar" panose="020A0402060406010301" pitchFamily="18" charset="0"/>
              </a:rPr>
              <a:t>Bivariate Analysis</a:t>
            </a:r>
            <a:br>
              <a:rPr lang="en-US" b="0" i="0" dirty="0">
                <a:solidFill>
                  <a:srgbClr val="292929"/>
                </a:solidFill>
                <a:effectLst/>
                <a:latin typeface="sohne"/>
              </a:rPr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06B187-7576-42F6-9161-03334ACB16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92187"/>
            <a:ext cx="4689559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2D2281-EB84-4392-9AB9-B7B42D2FD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rPr>
              <a:t>Applicants with high incomes should have more chances of loan approval.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rPr>
              <a:t>Applicants who have repaid their previous debts should have higher chances of loan approval.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rPr>
              <a:t>Loan approval should also depend on the loan amount. If the loan amount is less, the chances of loan approval should be high.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rPr>
              <a:t>Lesser the amount to be paid monthly to repay the loan, the higher the chances of loan approval</a:t>
            </a:r>
            <a:r>
              <a:rPr lang="en-US" sz="2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3647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E2BC7A-3697-4D17-B45C-0A52DB8F2A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5BE01A-AC13-4BFA-A286-4F5489AD1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309"/>
            <a:ext cx="9144000" cy="1429305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Castellar" panose="020A0402060406010301" pitchFamily="18" charset="0"/>
              </a:rPr>
              <a:t>Steps</a:t>
            </a:r>
            <a:r>
              <a:rPr lang="en-IN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CE516C-3102-4C13-BDF8-F5346E0CB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1036" y="1873188"/>
            <a:ext cx="8552155" cy="381739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1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rPr>
              <a:t>Step 1. Create a project in Watson Studio</a:t>
            </a:r>
          </a:p>
          <a:p>
            <a:pPr algn="l"/>
            <a:r>
              <a:rPr lang="en-US" sz="1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rPr>
              <a:t>Step 2. Upload the data set to Watson Studio</a:t>
            </a:r>
          </a:p>
          <a:p>
            <a:pPr algn="l"/>
            <a:r>
              <a:rPr lang="en-US" sz="1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rPr>
              <a:t>Step 3. Create the SPSS modeler flow</a:t>
            </a:r>
          </a:p>
          <a:p>
            <a:pPr algn="l"/>
            <a:r>
              <a:rPr lang="en-US" sz="1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rPr>
              <a:t>Step 4. Add and prepare data</a:t>
            </a:r>
          </a:p>
          <a:p>
            <a:pPr algn="l"/>
            <a:r>
              <a:rPr lang="en-IN" sz="1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rPr>
              <a:t>Step 5. Configure variables type</a:t>
            </a:r>
          </a:p>
          <a:p>
            <a:pPr algn="l"/>
            <a:r>
              <a:rPr lang="en-US" sz="1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rPr>
              <a:t>Step 6. Build a machine learning model</a:t>
            </a:r>
          </a:p>
          <a:p>
            <a:pPr algn="l"/>
            <a:r>
              <a:rPr lang="en-US" sz="1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rPr>
              <a:t>Step 7. View the model</a:t>
            </a:r>
          </a:p>
          <a:p>
            <a:pPr algn="l"/>
            <a:r>
              <a:rPr lang="en-US" sz="1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rPr>
              <a:t>Step 8. Evaluate the performance of the model</a:t>
            </a:r>
          </a:p>
          <a:p>
            <a:pPr algn="l"/>
            <a:r>
              <a:rPr lang="en-US" sz="1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rPr>
              <a:t>Step 9. Save the model</a:t>
            </a:r>
          </a:p>
          <a:p>
            <a:pPr algn="l"/>
            <a:endParaRPr lang="en-IN" b="0" i="0" dirty="0">
              <a:solidFill>
                <a:schemeClr val="bg1"/>
              </a:solidFill>
              <a:effectLst/>
              <a:latin typeface="IBM Plex San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0964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7C8964-BD14-4B51-B193-73589C029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B184C91-25D0-47D9-99A5-C85A3B826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474" y="381740"/>
            <a:ext cx="11478827" cy="6090081"/>
          </a:xfrm>
          <a:prstGeom prst="rect">
            <a:avLst/>
          </a:prstGeom>
        </p:spPr>
      </p:pic>
      <p:sp>
        <p:nvSpPr>
          <p:cNvPr id="3" name="AutoShape 2">
            <a:extLst>
              <a:ext uri="{FF2B5EF4-FFF2-40B4-BE49-F238E27FC236}">
                <a16:creationId xmlns:a16="http://schemas.microsoft.com/office/drawing/2014/main" id="{5FA9D20F-316A-40E4-B524-2AF9627249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166E590F-7BF3-411B-922D-93D15FCD53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0E80CF2-F4A3-447D-90D6-8B4A2212E374}"/>
              </a:ext>
            </a:extLst>
          </p:cNvPr>
          <p:cNvSpPr/>
          <p:nvPr/>
        </p:nvSpPr>
        <p:spPr>
          <a:xfrm>
            <a:off x="4399280" y="186944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238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D904D6-C4F9-44C2-9D62-BC6594629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223520"/>
            <a:ext cx="11988800" cy="641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623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92305CF-4A97-4DB6-8A45-4CF430F35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9762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34653B-D624-4780-B7B9-C60F6C2B221D}"/>
              </a:ext>
            </a:extLst>
          </p:cNvPr>
          <p:cNvSpPr txBox="1"/>
          <p:nvPr/>
        </p:nvSpPr>
        <p:spPr>
          <a:xfrm>
            <a:off x="159798" y="337351"/>
            <a:ext cx="1173628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chemeClr val="bg1">
                    <a:lumMod val="95000"/>
                  </a:schemeClr>
                </a:solidFill>
                <a:effectLst/>
                <a:latin typeface="Bradley Hand ITC" panose="03070402050302030203" pitchFamily="66" charset="0"/>
              </a:rPr>
              <a:t>Loans are the core business of banks. The main profit comes directly from </a:t>
            </a:r>
            <a:r>
              <a:rPr lang="en-US" sz="2000" b="1" i="0" dirty="0">
                <a:solidFill>
                  <a:schemeClr val="bg1">
                    <a:lumMod val="95000"/>
                  </a:schemeClr>
                </a:solidFill>
                <a:effectLst/>
                <a:latin typeface="Bradley Hand ITC" panose="03070402050302030203" pitchFamily="66" charset="0"/>
              </a:rPr>
              <a:t>the</a:t>
            </a:r>
            <a:r>
              <a:rPr lang="en-US" sz="2800" b="1" i="0" dirty="0">
                <a:solidFill>
                  <a:schemeClr val="bg1">
                    <a:lumMod val="95000"/>
                  </a:schemeClr>
                </a:solidFill>
                <a:effectLst/>
                <a:latin typeface="Bradley Hand ITC" panose="03070402050302030203" pitchFamily="66" charset="0"/>
              </a:rPr>
              <a:t> loan's interest.</a:t>
            </a:r>
          </a:p>
          <a:p>
            <a:pPr algn="l"/>
            <a:r>
              <a:rPr lang="en-US" sz="2800" b="0" i="0" dirty="0">
                <a:solidFill>
                  <a:schemeClr val="bg1">
                    <a:lumMod val="95000"/>
                  </a:schemeClr>
                </a:solidFill>
                <a:effectLst/>
                <a:latin typeface="Bradley Hand ITC" panose="03070402050302030203" pitchFamily="66" charset="0"/>
              </a:rPr>
              <a:t>Loan companies grant a loan after an intensive process of verification and validation. However, they still don't know for sure if the applicant will be able to repay the loan with no difficulties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D86E0B-D161-459A-8006-298E449796AD}"/>
              </a:ext>
            </a:extLst>
          </p:cNvPr>
          <p:cNvSpPr txBox="1"/>
          <p:nvPr/>
        </p:nvSpPr>
        <p:spPr>
          <a:xfrm>
            <a:off x="159798" y="2663301"/>
            <a:ext cx="11425561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0" i="0" dirty="0">
                <a:solidFill>
                  <a:schemeClr val="bg1"/>
                </a:solidFill>
                <a:effectLst/>
                <a:latin typeface="Castellar" panose="020A0402060406010301" pitchFamily="18" charset="0"/>
              </a:rPr>
              <a:t>Conclusion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Bradley Hand ITC" panose="03070402050302030203" pitchFamily="66" charset="0"/>
              </a:rPr>
              <a:t> </a:t>
            </a:r>
          </a:p>
          <a:p>
            <a:pPr algn="l"/>
            <a:r>
              <a:rPr lang="en-US" sz="2400" b="0" i="0" dirty="0">
                <a:solidFill>
                  <a:schemeClr val="bg1"/>
                </a:solidFill>
                <a:effectLst/>
                <a:latin typeface="Bradley Hand ITC" panose="03070402050302030203" pitchFamily="66" charset="0"/>
              </a:rPr>
              <a:t>This is a classification problem where we have to predict whether a loan will be approved or not. In a classification problem, we have to predict discrete values based on a given set of independent variable(s).</a:t>
            </a:r>
          </a:p>
          <a:p>
            <a:pPr algn="l"/>
            <a:r>
              <a:rPr lang="en-US" sz="2400" b="0" i="0" dirty="0">
                <a:solidFill>
                  <a:schemeClr val="bg1"/>
                </a:solidFill>
                <a:effectLst/>
                <a:latin typeface="Bradley Hand ITC" panose="03070402050302030203" pitchFamily="66" charset="0"/>
              </a:rPr>
              <a:t>Loan prediction is a very common real-life problem that each retail bank faces at least once in its lifetime. If done correctly, it can save many hours of work.</a:t>
            </a:r>
          </a:p>
          <a:p>
            <a:pPr algn="l"/>
            <a:r>
              <a:rPr lang="en-US" sz="2400" b="0" i="0" dirty="0">
                <a:solidFill>
                  <a:schemeClr val="bg1"/>
                </a:solidFill>
                <a:effectLst/>
                <a:latin typeface="Bradley Hand ITC" panose="03070402050302030203" pitchFamily="66" charset="0"/>
              </a:rPr>
              <a:t>Although this tutorial is specially built to give a walkthrough of a Loan Prediction problem, you can always refer the content to get a comprehensive overview to solve a classification problem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988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436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Loan status prediction using IBM Watson Machine learning</vt:lpstr>
      <vt:lpstr>Introduction</vt:lpstr>
      <vt:lpstr>Bivariate Analysis </vt:lpstr>
      <vt:lpstr>Steps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status prediction using IBM Watson Machine learning</dc:title>
  <dc:creator>v ashish</dc:creator>
  <cp:lastModifiedBy>918328287329</cp:lastModifiedBy>
  <cp:revision>15</cp:revision>
  <dcterms:created xsi:type="dcterms:W3CDTF">2021-06-05T06:02:12Z</dcterms:created>
  <dcterms:modified xsi:type="dcterms:W3CDTF">2021-06-07T06:56:03Z</dcterms:modified>
</cp:coreProperties>
</file>