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11779E5-10F3-4269-92CD-7725FEE3A908}" type="datetimeFigureOut">
              <a:rPr lang="en-IN" smtClean="0"/>
              <a:t>07-06-2021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415875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313956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108866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1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356623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1779E5-10F3-4269-92CD-7725FEE3A908}"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341383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1779E5-10F3-4269-92CD-7725FEE3A908}"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420156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779E5-10F3-4269-92CD-7725FEE3A90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2430299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779E5-10F3-4269-92CD-7725FEE3A90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31076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779E5-10F3-4269-92CD-7725FEE3A90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162658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79E5-10F3-4269-92CD-7725FEE3A908}"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15520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365526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1779E5-10F3-4269-92CD-7725FEE3A908}" type="datetimeFigureOut">
              <a:rPr lang="en-IN" smtClean="0"/>
              <a:t>07-06-2021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2568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1779E5-10F3-4269-92CD-7725FEE3A908}"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68750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779E5-10F3-4269-92CD-7725FEE3A908}" type="datetimeFigureOut">
              <a:rPr lang="en-IN" smtClean="0"/>
              <a:t>07-06-2021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25237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243575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779E5-10F3-4269-92CD-7725FEE3A908}"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DC261-1E0C-4FF7-85EE-97151C23529A}" type="slidenum">
              <a:rPr lang="en-IN" smtClean="0"/>
              <a:t>‹#›</a:t>
            </a:fld>
            <a:endParaRPr lang="en-IN"/>
          </a:p>
        </p:txBody>
      </p:sp>
    </p:spTree>
    <p:extLst>
      <p:ext uri="{BB962C8B-B14F-4D97-AF65-F5344CB8AC3E}">
        <p14:creationId xmlns:p14="http://schemas.microsoft.com/office/powerpoint/2010/main" val="181564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1779E5-10F3-4269-92CD-7725FEE3A908}" type="datetimeFigureOut">
              <a:rPr lang="en-IN" smtClean="0"/>
              <a:t>07-06-2021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DC261-1E0C-4FF7-85EE-97151C23529A}" type="slidenum">
              <a:rPr lang="en-IN" smtClean="0"/>
              <a:t>‹#›</a:t>
            </a:fld>
            <a:endParaRPr lang="en-IN"/>
          </a:p>
        </p:txBody>
      </p:sp>
    </p:spTree>
    <p:extLst>
      <p:ext uri="{BB962C8B-B14F-4D97-AF65-F5344CB8AC3E}">
        <p14:creationId xmlns:p14="http://schemas.microsoft.com/office/powerpoint/2010/main" val="15847986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72E8-4346-4920-8F55-A04711AE0BC6}"/>
              </a:ext>
            </a:extLst>
          </p:cNvPr>
          <p:cNvSpPr>
            <a:spLocks noGrp="1"/>
          </p:cNvSpPr>
          <p:nvPr>
            <p:ph type="ctrTitle"/>
          </p:nvPr>
        </p:nvSpPr>
        <p:spPr>
          <a:xfrm>
            <a:off x="1876424" y="150920"/>
            <a:ext cx="8791575" cy="2361461"/>
          </a:xfrm>
        </p:spPr>
        <p:txBody>
          <a:bodyPr>
            <a:normAutofit/>
          </a:bodyPr>
          <a:lstStyle/>
          <a:p>
            <a:r>
              <a:rPr lang="en-US" dirty="0">
                <a:solidFill>
                  <a:srgbClr val="FF0000"/>
                </a:solidFill>
              </a:rPr>
              <a:t>AI BASED NATURAL DISASTER INTENSITY ANALYSIS USING IBM WATSON</a:t>
            </a:r>
            <a:endParaRPr lang="en-IN" dirty="0">
              <a:solidFill>
                <a:srgbClr val="FF0000"/>
              </a:solidFill>
            </a:endParaRPr>
          </a:p>
        </p:txBody>
      </p:sp>
      <p:sp>
        <p:nvSpPr>
          <p:cNvPr id="3" name="Subtitle 2">
            <a:extLst>
              <a:ext uri="{FF2B5EF4-FFF2-40B4-BE49-F238E27FC236}">
                <a16:creationId xmlns:a16="http://schemas.microsoft.com/office/drawing/2014/main" id="{3F2D87A0-E547-4C10-BE9D-182C34C6F0C0}"/>
              </a:ext>
            </a:extLst>
          </p:cNvPr>
          <p:cNvSpPr>
            <a:spLocks noGrp="1"/>
          </p:cNvSpPr>
          <p:nvPr>
            <p:ph type="subTitle" idx="1"/>
          </p:nvPr>
        </p:nvSpPr>
        <p:spPr>
          <a:xfrm>
            <a:off x="1524000" y="2885243"/>
            <a:ext cx="9144000" cy="3488924"/>
          </a:xfrm>
        </p:spPr>
        <p:txBody>
          <a:bodyPr>
            <a:normAutofit/>
          </a:bodyPr>
          <a:lstStyle/>
          <a:p>
            <a:r>
              <a:rPr lang="en-US" sz="3200" dirty="0">
                <a:solidFill>
                  <a:schemeClr val="bg2">
                    <a:lumMod val="50000"/>
                  </a:schemeClr>
                </a:solidFill>
              </a:rPr>
              <a:t>TEAM MEMBERS:</a:t>
            </a:r>
          </a:p>
          <a:p>
            <a:r>
              <a:rPr lang="en-US" dirty="0">
                <a:solidFill>
                  <a:srgbClr val="FFFF00"/>
                </a:solidFill>
              </a:rPr>
              <a:t>G.SHEBHA RANI(19R11A05G2)</a:t>
            </a:r>
          </a:p>
          <a:p>
            <a:r>
              <a:rPr lang="en-US" dirty="0">
                <a:solidFill>
                  <a:srgbClr val="FFFF00"/>
                </a:solidFill>
              </a:rPr>
              <a:t>GOPAGONI HARIKA(19R11A05G3)</a:t>
            </a:r>
          </a:p>
          <a:p>
            <a:r>
              <a:rPr lang="en-US">
                <a:solidFill>
                  <a:srgbClr val="FFFF00"/>
                </a:solidFill>
              </a:rPr>
              <a:t>GUNdETI</a:t>
            </a:r>
            <a:r>
              <a:rPr lang="en-US" dirty="0">
                <a:solidFill>
                  <a:srgbClr val="FFFF00"/>
                </a:solidFill>
              </a:rPr>
              <a:t> SANNIHITHA(19R11A05G6)</a:t>
            </a:r>
          </a:p>
          <a:p>
            <a:r>
              <a:rPr lang="en-US" dirty="0">
                <a:solidFill>
                  <a:srgbClr val="FFFF00"/>
                </a:solidFill>
              </a:rPr>
              <a:t>KATUKAM AKHILA(19R11A05H4)</a:t>
            </a:r>
          </a:p>
          <a:p>
            <a:r>
              <a:rPr lang="en-US" dirty="0">
                <a:solidFill>
                  <a:srgbClr val="FFFF00"/>
                </a:solidFill>
              </a:rPr>
              <a:t>K.NIHARIKA(19R11A05H6)</a:t>
            </a:r>
          </a:p>
          <a:p>
            <a:endParaRPr lang="en-US" dirty="0"/>
          </a:p>
        </p:txBody>
      </p:sp>
    </p:spTree>
    <p:extLst>
      <p:ext uri="{BB962C8B-B14F-4D97-AF65-F5344CB8AC3E}">
        <p14:creationId xmlns:p14="http://schemas.microsoft.com/office/powerpoint/2010/main" val="204565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DFED-4982-4D7C-AF5D-E600B9476793}"/>
              </a:ext>
            </a:extLst>
          </p:cNvPr>
          <p:cNvSpPr>
            <a:spLocks noGrp="1"/>
          </p:cNvSpPr>
          <p:nvPr>
            <p:ph type="title"/>
          </p:nvPr>
        </p:nvSpPr>
        <p:spPr>
          <a:xfrm>
            <a:off x="1141412" y="923318"/>
            <a:ext cx="10086108" cy="1478570"/>
          </a:xfrm>
          <a:effectLst>
            <a:reflection blurRad="6350" stA="52000" endA="300" endPos="35000" dir="5400000" sy="-100000" algn="bl" rotWithShape="0"/>
          </a:effectLst>
        </p:spPr>
        <p:txBody>
          <a:bodyPr>
            <a:normAutofit/>
          </a:bodyPr>
          <a:lstStyle/>
          <a:p>
            <a:r>
              <a:rPr lang="en-US" sz="4400" dirty="0">
                <a:solidFill>
                  <a:srgbClr val="FF0000"/>
                </a:solidFill>
              </a:rPr>
              <a:t>INTRODUCTION:</a:t>
            </a:r>
            <a:br>
              <a:rPr lang="en-US" sz="4400" dirty="0">
                <a:solidFill>
                  <a:srgbClr val="FF0000"/>
                </a:solidFill>
              </a:rPr>
            </a:br>
            <a:endParaRPr lang="en-IN" sz="4400" dirty="0">
              <a:solidFill>
                <a:srgbClr val="FF0000"/>
              </a:solidFill>
            </a:endParaRPr>
          </a:p>
        </p:txBody>
      </p:sp>
      <p:sp>
        <p:nvSpPr>
          <p:cNvPr id="3" name="Content Placeholder 2">
            <a:extLst>
              <a:ext uri="{FF2B5EF4-FFF2-40B4-BE49-F238E27FC236}">
                <a16:creationId xmlns:a16="http://schemas.microsoft.com/office/drawing/2014/main" id="{7D38CB97-C8E7-44E1-A884-1EB90FF197A7}"/>
              </a:ext>
            </a:extLst>
          </p:cNvPr>
          <p:cNvSpPr>
            <a:spLocks noGrp="1"/>
          </p:cNvSpPr>
          <p:nvPr>
            <p:ph idx="1"/>
          </p:nvPr>
        </p:nvSpPr>
        <p:spPr/>
        <p:txBody>
          <a:bodyPr>
            <a:normAutofit fontScale="85000" lnSpcReduction="20000"/>
          </a:bodyPr>
          <a:lstStyle/>
          <a:p>
            <a:r>
              <a:rPr lang="en-US" b="0" i="0" dirty="0">
                <a:solidFill>
                  <a:schemeClr val="bg1"/>
                </a:solidFill>
                <a:effectLst/>
                <a:latin typeface="Montserrat"/>
              </a:rPr>
              <a:t>Natural disasters not only disturb the human ecological system but also destroy the properties and critical infrastructures of human societies and even lead to permanent change in the ecosystem. Disaster can be caused by naturally occurring events such as earthquakes, cyclones, floods, and wildfires. Many deep learning techniques have been applied by various researchers to detect and classify natural disasters to overcome losses in ecosystems, but detection of natural disasters still faces issues due to the complex and imbalanced structures of images. To tackle this problem, we developed a multilayered deep convolutional neural network model that classifies the natural disaster and tells the intensity of </a:t>
            </a:r>
            <a:r>
              <a:rPr lang="en-US" b="0" i="0">
                <a:solidFill>
                  <a:schemeClr val="bg1"/>
                </a:solidFill>
                <a:effectLst/>
                <a:latin typeface="Montserrat"/>
              </a:rPr>
              <a:t>disaster .The </a:t>
            </a:r>
            <a:r>
              <a:rPr lang="en-US" b="0" i="0" dirty="0">
                <a:solidFill>
                  <a:schemeClr val="bg1"/>
                </a:solidFill>
                <a:effectLst/>
                <a:latin typeface="Montserrat"/>
              </a:rPr>
              <a:t>model uses an integrated webcam to capture the video frame and the video frame is compared with the Pre-trained model and the type of disaster is identified and showcased on the OpenCV window</a:t>
            </a:r>
            <a:r>
              <a:rPr lang="en-US" b="0" i="0" dirty="0">
                <a:effectLst/>
                <a:latin typeface="Montserrat"/>
              </a:rPr>
              <a:t>. </a:t>
            </a:r>
          </a:p>
          <a:p>
            <a:endParaRPr lang="en-US" dirty="0">
              <a:latin typeface="Montserrat"/>
            </a:endParaRPr>
          </a:p>
          <a:p>
            <a:endParaRPr lang="en-US" dirty="0">
              <a:latin typeface="Montserrat"/>
            </a:endParaRPr>
          </a:p>
          <a:p>
            <a:endParaRPr lang="en-US" dirty="0">
              <a:latin typeface="Montserrat"/>
            </a:endParaRPr>
          </a:p>
          <a:p>
            <a:endParaRPr lang="en-US" dirty="0">
              <a:latin typeface="Montserrat"/>
            </a:endParaRPr>
          </a:p>
          <a:p>
            <a:endParaRPr lang="en-US" dirty="0">
              <a:latin typeface="Montserrat"/>
            </a:endParaRPr>
          </a:p>
          <a:p>
            <a:endParaRPr lang="en-US" dirty="0">
              <a:latin typeface="Montserrat"/>
            </a:endParaRPr>
          </a:p>
          <a:p>
            <a:pPr marL="0" indent="0">
              <a:buNone/>
            </a:pPr>
            <a:endParaRPr lang="en-US" dirty="0">
              <a:latin typeface="Montserrat"/>
            </a:endParaRPr>
          </a:p>
        </p:txBody>
      </p:sp>
    </p:spTree>
    <p:extLst>
      <p:ext uri="{BB962C8B-B14F-4D97-AF65-F5344CB8AC3E}">
        <p14:creationId xmlns:p14="http://schemas.microsoft.com/office/powerpoint/2010/main" val="261059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tecting Natural Disasters with Keras and Deep Learning - PyImageSearch">
            <a:extLst>
              <a:ext uri="{FF2B5EF4-FFF2-40B4-BE49-F238E27FC236}">
                <a16:creationId xmlns:a16="http://schemas.microsoft.com/office/drawing/2014/main" id="{6F2E5209-EDCB-42F0-A011-7C5262A3C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215" y="180975"/>
            <a:ext cx="6738151" cy="649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6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362-63D8-4CF8-A38F-207DB137A2FD}"/>
              </a:ext>
            </a:extLst>
          </p:cNvPr>
          <p:cNvSpPr>
            <a:spLocks noGrp="1"/>
          </p:cNvSpPr>
          <p:nvPr>
            <p:ph type="title"/>
          </p:nvPr>
        </p:nvSpPr>
        <p:spPr/>
        <p:txBody>
          <a:bodyPr/>
          <a:lstStyle/>
          <a:p>
            <a:r>
              <a:rPr lang="en-US" b="0" i="0" dirty="0">
                <a:solidFill>
                  <a:srgbClr val="FF0000"/>
                </a:solidFill>
                <a:effectLst/>
                <a:latin typeface="Gotham"/>
              </a:rPr>
              <a:t>AI Could Help Predict Natural Disasters, Here is How</a:t>
            </a:r>
            <a:endParaRPr lang="en-IN" dirty="0">
              <a:solidFill>
                <a:srgbClr val="FF0000"/>
              </a:solidFill>
            </a:endParaRPr>
          </a:p>
        </p:txBody>
      </p:sp>
      <p:sp>
        <p:nvSpPr>
          <p:cNvPr id="3" name="Content Placeholder 2">
            <a:extLst>
              <a:ext uri="{FF2B5EF4-FFF2-40B4-BE49-F238E27FC236}">
                <a16:creationId xmlns:a16="http://schemas.microsoft.com/office/drawing/2014/main" id="{DD6CE73E-065D-4F70-8854-013717717359}"/>
              </a:ext>
            </a:extLst>
          </p:cNvPr>
          <p:cNvSpPr>
            <a:spLocks noGrp="1"/>
          </p:cNvSpPr>
          <p:nvPr>
            <p:ph idx="1"/>
          </p:nvPr>
        </p:nvSpPr>
        <p:spPr>
          <a:xfrm>
            <a:off x="4767309" y="2249487"/>
            <a:ext cx="6280102" cy="3541714"/>
          </a:xfrm>
        </p:spPr>
        <p:txBody>
          <a:bodyPr/>
          <a:lstStyle/>
          <a:p>
            <a:pPr>
              <a:buFont typeface="Wingdings" panose="05000000000000000000" pitchFamily="2" charset="2"/>
              <a:buChar char="v"/>
            </a:pPr>
            <a:r>
              <a:rPr lang="en-US" dirty="0">
                <a:solidFill>
                  <a:schemeClr val="bg1"/>
                </a:solidFill>
              </a:rPr>
              <a:t>  </a:t>
            </a:r>
            <a:r>
              <a:rPr lang="en-IN" b="1" i="0" dirty="0">
                <a:solidFill>
                  <a:srgbClr val="212529"/>
                </a:solidFill>
                <a:effectLst/>
                <a:latin typeface="Gotham"/>
              </a:rPr>
              <a:t>Satellite Imagery</a:t>
            </a:r>
          </a:p>
          <a:p>
            <a:pPr marL="0" indent="0">
              <a:buNone/>
            </a:pPr>
            <a:r>
              <a:rPr lang="en-US" b="0" i="0" dirty="0">
                <a:solidFill>
                  <a:srgbClr val="212529"/>
                </a:solidFill>
                <a:effectLst/>
                <a:latin typeface="Gotham"/>
              </a:rPr>
              <a:t>AI-based systems can scan images obtained from satellites orbiting the earth, and look for any changes that could help to predict the occurrence of a natural disaster like landslides, floods, volcanic eruptions, and tsunamis.</a:t>
            </a:r>
            <a:endParaRPr lang="en-IN" dirty="0">
              <a:solidFill>
                <a:schemeClr val="bg1"/>
              </a:solidFill>
            </a:endParaRPr>
          </a:p>
        </p:txBody>
      </p:sp>
      <p:pic>
        <p:nvPicPr>
          <p:cNvPr id="2050" name="Picture 2" descr="Cyclonic Storm Nivar 2020 | Zoom Earth">
            <a:extLst>
              <a:ext uri="{FF2B5EF4-FFF2-40B4-BE49-F238E27FC236}">
                <a16:creationId xmlns:a16="http://schemas.microsoft.com/office/drawing/2014/main" id="{8DACFE66-0E94-407B-A864-8294A247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13" y="2455093"/>
            <a:ext cx="3639844" cy="275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62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1BE6-2E24-4D70-AE09-F3DF391F75F4}"/>
              </a:ext>
            </a:extLst>
          </p:cNvPr>
          <p:cNvSpPr>
            <a:spLocks noGrp="1"/>
          </p:cNvSpPr>
          <p:nvPr>
            <p:ph type="title"/>
          </p:nvPr>
        </p:nvSpPr>
        <p:spPr>
          <a:xfrm>
            <a:off x="1141411" y="618518"/>
            <a:ext cx="9905999" cy="1478570"/>
          </a:xfrm>
        </p:spPr>
        <p:txBody>
          <a:bodyPr>
            <a:normAutofit fontScale="90000"/>
          </a:bodyPr>
          <a:lstStyle/>
          <a:p>
            <a:pPr rtl="0">
              <a:spcBef>
                <a:spcPts val="0"/>
              </a:spcBef>
              <a:spcAft>
                <a:spcPts val="800"/>
              </a:spcAft>
            </a:pPr>
            <a:br>
              <a:rPr lang="en-IN" b="1" i="0" dirty="0">
                <a:solidFill>
                  <a:srgbClr val="000000"/>
                </a:solidFill>
                <a:effectLst/>
                <a:latin typeface="Calibri" panose="020F0502020204030204" pitchFamily="34" charset="0"/>
              </a:rPr>
            </a:br>
            <a:br>
              <a:rPr lang="en-IN" b="1" i="0" dirty="0">
                <a:solidFill>
                  <a:srgbClr val="000000"/>
                </a:solidFill>
                <a:effectLst/>
                <a:latin typeface="Calibri" panose="020F0502020204030204" pitchFamily="34" charset="0"/>
              </a:rPr>
            </a:br>
            <a:r>
              <a:rPr lang="en-IN" b="1" i="0" dirty="0">
                <a:solidFill>
                  <a:srgbClr val="FF0000"/>
                </a:solidFill>
                <a:effectLst/>
                <a:latin typeface="Calibri" panose="020F0502020204030204" pitchFamily="34" charset="0"/>
              </a:rPr>
              <a:t>Technical Architecture:</a:t>
            </a:r>
            <a:br>
              <a:rPr lang="en-IN" b="0" i="0" dirty="0">
                <a:effectLst/>
                <a:latin typeface="Montserrat"/>
              </a:rPr>
            </a:br>
            <a:br>
              <a:rPr lang="en-IN" dirty="0"/>
            </a:br>
            <a:endParaRPr lang="en-IN" dirty="0"/>
          </a:p>
        </p:txBody>
      </p:sp>
      <p:pic>
        <p:nvPicPr>
          <p:cNvPr id="1026" name="Picture 2">
            <a:extLst>
              <a:ext uri="{FF2B5EF4-FFF2-40B4-BE49-F238E27FC236}">
                <a16:creationId xmlns:a16="http://schemas.microsoft.com/office/drawing/2014/main" id="{54C646E1-8611-464D-BE58-9221F1FCF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0582" y="2097088"/>
            <a:ext cx="7423799" cy="369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9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C80-AD5F-462E-AB58-77E56E26C553}"/>
              </a:ext>
            </a:extLst>
          </p:cNvPr>
          <p:cNvSpPr>
            <a:spLocks noGrp="1"/>
          </p:cNvSpPr>
          <p:nvPr>
            <p:ph type="title"/>
          </p:nvPr>
        </p:nvSpPr>
        <p:spPr/>
        <p:txBody>
          <a:bodyPr/>
          <a:lstStyle/>
          <a:p>
            <a:r>
              <a:rPr lang="en-US" b="1" i="0" dirty="0">
                <a:solidFill>
                  <a:srgbClr val="FF0000"/>
                </a:solidFill>
                <a:effectLst/>
                <a:latin typeface="Open Sans" panose="020B0606030504020204" pitchFamily="34" charset="0"/>
              </a:rPr>
              <a:t>Project Objectives:</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8FAC2BB-22E6-4703-80E3-36602F4D8161}"/>
              </a:ext>
            </a:extLst>
          </p:cNvPr>
          <p:cNvSpPr>
            <a:spLocks noGrp="1"/>
          </p:cNvSpPr>
          <p:nvPr>
            <p:ph idx="1"/>
          </p:nvPr>
        </p:nvSpPr>
        <p:spPr/>
        <p:txBody>
          <a:bodyPr>
            <a:normAutofit fontScale="92500" lnSpcReduction="10000"/>
          </a:bodyPr>
          <a:lstStyle/>
          <a:p>
            <a:pPr algn="l"/>
            <a:r>
              <a:rPr lang="en-US" b="0" i="0" dirty="0">
                <a:solidFill>
                  <a:srgbClr val="FFFF00"/>
                </a:solidFill>
                <a:effectLst/>
                <a:latin typeface="arial" panose="020B0604020202020204" pitchFamily="34" charset="0"/>
              </a:rPr>
              <a:t>know fundamental concepts and techniques of the Artificial Neural Network and Convolution Neural Networks</a:t>
            </a:r>
            <a:endParaRPr lang="en-US" b="0" i="0" dirty="0">
              <a:solidFill>
                <a:srgbClr val="FFFF00"/>
              </a:solidFill>
              <a:effectLst/>
              <a:latin typeface="Open Sans" panose="020B0606030504020204" pitchFamily="34" charset="0"/>
            </a:endParaRPr>
          </a:p>
          <a:p>
            <a:pPr algn="l">
              <a:buFont typeface="Arial" panose="020B0604020202020204" pitchFamily="34" charset="0"/>
              <a:buChar char="•"/>
            </a:pPr>
            <a:r>
              <a:rPr lang="en-US" b="0" i="0" dirty="0">
                <a:solidFill>
                  <a:srgbClr val="FFFF00"/>
                </a:solidFill>
                <a:effectLst/>
                <a:latin typeface="arial" panose="020B0604020202020204" pitchFamily="34" charset="0"/>
              </a:rPr>
              <a:t>Gain a broad understanding of image data.</a:t>
            </a:r>
            <a:endParaRPr lang="en-US" b="0" i="0" dirty="0">
              <a:solidFill>
                <a:srgbClr val="FFFF00"/>
              </a:solidFill>
              <a:effectLst/>
              <a:latin typeface="Open Sans" panose="020B0606030504020204" pitchFamily="34" charset="0"/>
            </a:endParaRPr>
          </a:p>
          <a:p>
            <a:pPr algn="l">
              <a:buFont typeface="Arial" panose="020B0604020202020204" pitchFamily="34" charset="0"/>
              <a:buChar char="•"/>
            </a:pPr>
            <a:r>
              <a:rPr lang="en-US" b="0" i="0" dirty="0">
                <a:solidFill>
                  <a:srgbClr val="FFFF00"/>
                </a:solidFill>
                <a:effectLst/>
                <a:latin typeface="arial" panose="020B0604020202020204" pitchFamily="34" charset="0"/>
              </a:rPr>
              <a:t>Work with Sequential type of modeling</a:t>
            </a:r>
            <a:endParaRPr lang="en-US" b="0" i="0" dirty="0">
              <a:solidFill>
                <a:srgbClr val="FFFF00"/>
              </a:solidFill>
              <a:effectLst/>
              <a:latin typeface="Open Sans" panose="020B0606030504020204" pitchFamily="34" charset="0"/>
            </a:endParaRPr>
          </a:p>
          <a:p>
            <a:pPr algn="l">
              <a:buFont typeface="Arial" panose="020B0604020202020204" pitchFamily="34" charset="0"/>
              <a:buChar char="•"/>
            </a:pPr>
            <a:r>
              <a:rPr lang="en-US" b="0" i="0" dirty="0">
                <a:solidFill>
                  <a:srgbClr val="FFFF00"/>
                </a:solidFill>
                <a:effectLst/>
                <a:latin typeface="arial" panose="020B0604020202020204" pitchFamily="34" charset="0"/>
              </a:rPr>
              <a:t>Work with Keras capabilities</a:t>
            </a:r>
            <a:endParaRPr lang="en-US" b="0" i="0" dirty="0">
              <a:solidFill>
                <a:srgbClr val="FFFF00"/>
              </a:solidFill>
              <a:effectLst/>
              <a:latin typeface="Open Sans" panose="020B0606030504020204" pitchFamily="34" charset="0"/>
            </a:endParaRPr>
          </a:p>
          <a:p>
            <a:pPr algn="l">
              <a:buFont typeface="Arial" panose="020B0604020202020204" pitchFamily="34" charset="0"/>
              <a:buChar char="•"/>
            </a:pPr>
            <a:r>
              <a:rPr lang="en-US" b="0" i="0" dirty="0">
                <a:solidFill>
                  <a:srgbClr val="FFFF00"/>
                </a:solidFill>
                <a:effectLst/>
                <a:latin typeface="arial" panose="020B0604020202020204" pitchFamily="34" charset="0"/>
              </a:rPr>
              <a:t>Work with image processing techniques</a:t>
            </a:r>
            <a:endParaRPr lang="en-US" b="0" i="0" dirty="0">
              <a:solidFill>
                <a:srgbClr val="FFFF00"/>
              </a:solidFill>
              <a:effectLst/>
              <a:latin typeface="Open Sans" panose="020B0606030504020204" pitchFamily="34" charset="0"/>
            </a:endParaRPr>
          </a:p>
          <a:p>
            <a:pPr algn="l">
              <a:buFont typeface="Arial" panose="020B0604020202020204" pitchFamily="34" charset="0"/>
              <a:buChar char="•"/>
            </a:pPr>
            <a:r>
              <a:rPr lang="en-US" b="0" i="0" dirty="0">
                <a:solidFill>
                  <a:srgbClr val="FFFF00"/>
                </a:solidFill>
                <a:effectLst/>
                <a:latin typeface="arial, helvetica, sans-serif"/>
              </a:rPr>
              <a:t>Work with Opencv</a:t>
            </a:r>
            <a:endParaRPr lang="en-US" b="0" i="0" dirty="0">
              <a:solidFill>
                <a:srgbClr val="FFFF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0418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33C2-D104-4EE4-927D-F8F5DB0DED85}"/>
              </a:ext>
            </a:extLst>
          </p:cNvPr>
          <p:cNvSpPr>
            <a:spLocks noGrp="1"/>
          </p:cNvSpPr>
          <p:nvPr>
            <p:ph type="title"/>
          </p:nvPr>
        </p:nvSpPr>
        <p:spPr>
          <a:xfrm>
            <a:off x="1141413" y="618518"/>
            <a:ext cx="9905998" cy="1210282"/>
          </a:xfrm>
        </p:spPr>
        <p:txBody>
          <a:bodyPr/>
          <a:lstStyle/>
          <a:p>
            <a:r>
              <a:rPr lang="en-IN" b="1" i="0" dirty="0">
                <a:solidFill>
                  <a:srgbClr val="FF0000"/>
                </a:solidFill>
                <a:effectLst/>
                <a:latin typeface="Open Sans" panose="020B0606030504020204" pitchFamily="34" charset="0"/>
              </a:rPr>
              <a:t>Project Flow</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06758F8-7546-4CF0-A1C2-A6AC3624E5F1}"/>
              </a:ext>
            </a:extLst>
          </p:cNvPr>
          <p:cNvSpPr>
            <a:spLocks noGrp="1"/>
          </p:cNvSpPr>
          <p:nvPr>
            <p:ph idx="1"/>
          </p:nvPr>
        </p:nvSpPr>
        <p:spPr>
          <a:xfrm>
            <a:off x="1141412" y="1537855"/>
            <a:ext cx="9905999" cy="4253346"/>
          </a:xfrm>
        </p:spPr>
        <p:txBody>
          <a:bodyPr>
            <a:normAutofit fontScale="70000" lnSpcReduction="20000"/>
          </a:bodyPr>
          <a:lstStyle/>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The user interacts with the UI (User Interface) to open the integrated webcam.</a:t>
            </a: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The video frames are captured and analyzed by the model which is integrated with flask application.</a:t>
            </a:r>
          </a:p>
          <a:p>
            <a:pPr algn="just" rtl="0" fontAlgn="base">
              <a:spcBef>
                <a:spcPts val="0"/>
              </a:spcBef>
              <a:spcAft>
                <a:spcPts val="800"/>
              </a:spcAft>
              <a:buFont typeface="Arial" panose="020B0604020202020204" pitchFamily="34" charset="0"/>
              <a:buChar char="•"/>
            </a:pPr>
            <a:r>
              <a:rPr lang="en-US" b="0" i="0" dirty="0">
                <a:solidFill>
                  <a:srgbClr val="000000"/>
                </a:solidFill>
                <a:effectLst/>
                <a:latin typeface="Montserrat"/>
              </a:rPr>
              <a:t>Once model analyses the video frames, the prediction is showcased on the UI and OpenCV window</a:t>
            </a:r>
          </a:p>
          <a:p>
            <a:pPr algn="just" rtl="0">
              <a:spcBef>
                <a:spcPts val="0"/>
              </a:spcBef>
              <a:spcAft>
                <a:spcPts val="800"/>
              </a:spcAft>
            </a:pPr>
            <a:r>
              <a:rPr lang="en-US" b="0" i="0" dirty="0">
                <a:solidFill>
                  <a:srgbClr val="000000"/>
                </a:solidFill>
                <a:effectLst/>
                <a:latin typeface="Montserrat"/>
              </a:rPr>
              <a:t>To accomplish this, we have to complete all the activities and tasks listed below</a:t>
            </a:r>
            <a:endParaRPr lang="en-US" b="0" i="0" dirty="0">
              <a:effectLst/>
              <a:latin typeface="Montserrat"/>
            </a:endParaRP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Data Collection.</a:t>
            </a:r>
          </a:p>
          <a:p>
            <a:pPr marL="742950" lvl="1" indent="-285750"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Collect the dataset or Create the dataset</a:t>
            </a: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Data Preprocessing.</a:t>
            </a:r>
          </a:p>
          <a:p>
            <a:pPr marL="487680"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Import the ImageDataGenerator library</a:t>
            </a:r>
          </a:p>
          <a:p>
            <a:pPr marL="487680"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Configure ImageDataGenerator class</a:t>
            </a:r>
          </a:p>
          <a:p>
            <a:pPr marL="487680"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Apply ImageDataGenerator functionality to Trainset and Testset</a:t>
            </a:r>
          </a:p>
          <a:p>
            <a:pPr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Model Building</a:t>
            </a:r>
          </a:p>
          <a:p>
            <a:pPr marL="742950" lvl="1" indent="-285750" algn="just" rtl="0" fontAlgn="base">
              <a:spcBef>
                <a:spcPts val="0"/>
              </a:spcBef>
              <a:spcAft>
                <a:spcPts val="0"/>
              </a:spcAft>
              <a:buFont typeface="Arial" panose="020B0604020202020204" pitchFamily="34" charset="0"/>
              <a:buChar char="•"/>
            </a:pPr>
            <a:r>
              <a:rPr lang="en-US" b="0" i="0" dirty="0">
                <a:solidFill>
                  <a:srgbClr val="000000"/>
                </a:solidFill>
                <a:effectLst/>
                <a:latin typeface="Montserrat"/>
              </a:rPr>
              <a:t>Import the model building Libraries</a:t>
            </a:r>
          </a:p>
          <a:p>
            <a:endParaRPr lang="en-IN" dirty="0"/>
          </a:p>
        </p:txBody>
      </p:sp>
    </p:spTree>
    <p:extLst>
      <p:ext uri="{BB962C8B-B14F-4D97-AF65-F5344CB8AC3E}">
        <p14:creationId xmlns:p14="http://schemas.microsoft.com/office/powerpoint/2010/main" val="194879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E2E5-4D85-412B-A719-10498486C01B}"/>
              </a:ext>
            </a:extLst>
          </p:cNvPr>
          <p:cNvSpPr>
            <a:spLocks noGrp="1"/>
          </p:cNvSpPr>
          <p:nvPr>
            <p:ph type="title"/>
          </p:nvPr>
        </p:nvSpPr>
        <p:spPr>
          <a:xfrm>
            <a:off x="1141413" y="618517"/>
            <a:ext cx="9905998" cy="4576937"/>
          </a:xfrm>
        </p:spPr>
        <p:txBody>
          <a:bodyPr>
            <a:normAutofit/>
          </a:bodyPr>
          <a:lstStyle/>
          <a:p>
            <a:r>
              <a:rPr lang="en-US" sz="8000">
                <a:solidFill>
                  <a:schemeClr val="bg2">
                    <a:lumMod val="50000"/>
                  </a:schemeClr>
                </a:solidFill>
              </a:rPr>
              <a:t>So let’s </a:t>
            </a:r>
            <a:r>
              <a:rPr lang="en-US" sz="8000" dirty="0">
                <a:solidFill>
                  <a:schemeClr val="bg2">
                    <a:lumMod val="50000"/>
                  </a:schemeClr>
                </a:solidFill>
              </a:rPr>
              <a:t>get into the project……….</a:t>
            </a:r>
            <a:endParaRPr lang="en-IN" sz="8000" dirty="0">
              <a:solidFill>
                <a:schemeClr val="bg2">
                  <a:lumMod val="50000"/>
                </a:schemeClr>
              </a:solidFill>
            </a:endParaRPr>
          </a:p>
        </p:txBody>
      </p:sp>
    </p:spTree>
    <p:extLst>
      <p:ext uri="{BB962C8B-B14F-4D97-AF65-F5344CB8AC3E}">
        <p14:creationId xmlns:p14="http://schemas.microsoft.com/office/powerpoint/2010/main" val="3765098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215</TotalTime>
  <Words>405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vt:lpstr>
      <vt:lpstr>arial, helvetica, sans-serif</vt:lpstr>
      <vt:lpstr>Calibri</vt:lpstr>
      <vt:lpstr>Gotham</vt:lpstr>
      <vt:lpstr>Montserrat</vt:lpstr>
      <vt:lpstr>Open Sans</vt:lpstr>
      <vt:lpstr>Tw Cen MT</vt:lpstr>
      <vt:lpstr>Wingdings</vt:lpstr>
      <vt:lpstr>Circuit</vt:lpstr>
      <vt:lpstr>AI BASED NATURAL DISASTER INTENSITY ANALYSIS USING IBM WATSON</vt:lpstr>
      <vt:lpstr>INTRODUCTION: </vt:lpstr>
      <vt:lpstr>PowerPoint Presentation</vt:lpstr>
      <vt:lpstr>AI Could Help Predict Natural Disasters, Here is How</vt:lpstr>
      <vt:lpstr>  Technical Architecture:  </vt:lpstr>
      <vt:lpstr>Project Objectives: </vt:lpstr>
      <vt:lpstr>Project Flow </vt:lpstr>
      <vt:lpstr>So let’s get into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NATURAL DISASTER INTENSITY ANALYSIS USING IBM WATSON</dc:title>
  <dc:creator>Harika Gopagoni</dc:creator>
  <cp:lastModifiedBy>Harika Gopagoni</cp:lastModifiedBy>
  <cp:revision>9</cp:revision>
  <dcterms:created xsi:type="dcterms:W3CDTF">2021-06-04T03:29:48Z</dcterms:created>
  <dcterms:modified xsi:type="dcterms:W3CDTF">2021-06-07T10:33:06Z</dcterms:modified>
</cp:coreProperties>
</file>