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6.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e8c443d2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e8c443d2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8c443d2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e8c443d2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e8c443d2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e8c443d2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e8c443d2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e8c443d2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e8c443d2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e8c443d2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686300" y="1060650"/>
            <a:ext cx="4917900" cy="1528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000"/>
              <a:t>Predictive Maintenance of engines using IBM Cloud</a:t>
            </a:r>
            <a:endParaRPr sz="3000"/>
          </a:p>
        </p:txBody>
      </p:sp>
      <p:sp>
        <p:nvSpPr>
          <p:cNvPr id="278" name="Google Shape;278;p13"/>
          <p:cNvSpPr txBox="1"/>
          <p:nvPr>
            <p:ph idx="1" type="subTitle"/>
          </p:nvPr>
        </p:nvSpPr>
        <p:spPr>
          <a:xfrm>
            <a:off x="6318550" y="3242200"/>
            <a:ext cx="2475300" cy="165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t>Team Members:</a:t>
            </a:r>
            <a:endParaRPr sz="19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Bhavya sai</a:t>
            </a:r>
            <a:endParaRPr sz="1800"/>
          </a:p>
          <a:p>
            <a:pPr indent="0" lvl="0" marL="0" rtl="0" algn="l">
              <a:spcBef>
                <a:spcPts val="0"/>
              </a:spcBef>
              <a:spcAft>
                <a:spcPts val="0"/>
              </a:spcAft>
              <a:buNone/>
            </a:pPr>
            <a:r>
              <a:rPr lang="en" sz="1800"/>
              <a:t>Vaishnavi</a:t>
            </a:r>
            <a:endParaRPr sz="1800"/>
          </a:p>
          <a:p>
            <a:pPr indent="0" lvl="0" marL="0" rtl="0" algn="l">
              <a:spcBef>
                <a:spcPts val="0"/>
              </a:spcBef>
              <a:spcAft>
                <a:spcPts val="0"/>
              </a:spcAft>
              <a:buNone/>
            </a:pPr>
            <a:r>
              <a:rPr lang="en" sz="1800"/>
              <a:t>Sadhana</a:t>
            </a:r>
            <a:endParaRPr sz="1800"/>
          </a:p>
          <a:p>
            <a:pPr indent="0" lvl="0" marL="0" rtl="0" algn="l">
              <a:spcBef>
                <a:spcPts val="0"/>
              </a:spcBef>
              <a:spcAft>
                <a:spcPts val="0"/>
              </a:spcAft>
              <a:buNone/>
            </a:pPr>
            <a:r>
              <a:rPr lang="en" sz="1800"/>
              <a:t>Sampurna latha</a:t>
            </a:r>
            <a:endParaRPr sz="1800"/>
          </a:p>
          <a:p>
            <a:pPr indent="0" lvl="0" marL="0" rtl="0" algn="l">
              <a:spcBef>
                <a:spcPts val="0"/>
              </a:spcBef>
              <a:spcAft>
                <a:spcPts val="0"/>
              </a:spcAft>
              <a:buNone/>
            </a:pPr>
            <a:r>
              <a:rPr lang="en" sz="1800"/>
              <a:t>Vasreya</a:t>
            </a:r>
            <a:endParaRPr sz="1800"/>
          </a:p>
        </p:txBody>
      </p:sp>
      <p:pic>
        <p:nvPicPr>
          <p:cNvPr id="279" name="Google Shape;279;p13"/>
          <p:cNvPicPr preferRelativeResize="0"/>
          <p:nvPr/>
        </p:nvPicPr>
        <p:blipFill>
          <a:blip r:embed="rId3">
            <a:alphaModFix/>
          </a:blip>
          <a:stretch>
            <a:fillRect/>
          </a:stretch>
        </p:blipFill>
        <p:spPr>
          <a:xfrm>
            <a:off x="243875" y="222050"/>
            <a:ext cx="2815474" cy="3020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680250" y="412018"/>
            <a:ext cx="4255500" cy="818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5" name="Google Shape;285;p14"/>
          <p:cNvSpPr txBox="1"/>
          <p:nvPr>
            <p:ph idx="1" type="subTitle"/>
          </p:nvPr>
        </p:nvSpPr>
        <p:spPr>
          <a:xfrm>
            <a:off x="211650" y="1230425"/>
            <a:ext cx="8529900" cy="3801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Predictive maintenance is the asset management practice of repairing an asset or piece of equipment before it fails based on data received about it. It is the third phase in asset management</a:t>
            </a:r>
            <a:endParaRPr sz="2400">
              <a:solidFill>
                <a:srgbClr val="323232"/>
              </a:solidFill>
              <a:highlight>
                <a:srgbClr val="FFFFFF"/>
              </a:highlight>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b="1" lang="en" sz="2400">
                <a:solidFill>
                  <a:srgbClr val="000000"/>
                </a:solidFill>
                <a:latin typeface="Arial"/>
                <a:ea typeface="Arial"/>
                <a:cs typeface="Arial"/>
                <a:sym typeface="Arial"/>
              </a:rPr>
              <a:t>Corrective maintenance:</a:t>
            </a:r>
            <a:r>
              <a:rPr lang="en" sz="2400">
                <a:solidFill>
                  <a:srgbClr val="000000"/>
                </a:solidFill>
                <a:latin typeface="Arial"/>
                <a:ea typeface="Arial"/>
                <a:cs typeface="Arial"/>
                <a:sym typeface="Arial"/>
              </a:rPr>
              <a:t> repairs made after a problem or failure occurs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b="1" lang="en" sz="2400">
                <a:solidFill>
                  <a:srgbClr val="000000"/>
                </a:solidFill>
                <a:latin typeface="Arial"/>
                <a:ea typeface="Arial"/>
                <a:cs typeface="Arial"/>
                <a:sym typeface="Arial"/>
              </a:rPr>
              <a:t>Preventative maintenance:</a:t>
            </a:r>
            <a:r>
              <a:rPr lang="en" sz="2400">
                <a:solidFill>
                  <a:srgbClr val="000000"/>
                </a:solidFill>
                <a:latin typeface="Arial"/>
                <a:ea typeface="Arial"/>
                <a:cs typeface="Arial"/>
                <a:sym typeface="Arial"/>
              </a:rPr>
              <a:t> scheduled repairs made based on experience</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b="1" lang="en" sz="2400">
                <a:solidFill>
                  <a:srgbClr val="000000"/>
                </a:solidFill>
                <a:latin typeface="Arial"/>
                <a:ea typeface="Arial"/>
                <a:cs typeface="Arial"/>
                <a:sym typeface="Arial"/>
              </a:rPr>
              <a:t>Predictive maintenance:</a:t>
            </a:r>
            <a:r>
              <a:rPr lang="en" sz="2400">
                <a:solidFill>
                  <a:srgbClr val="000000"/>
                </a:solidFill>
                <a:latin typeface="Arial"/>
                <a:ea typeface="Arial"/>
                <a:cs typeface="Arial"/>
                <a:sym typeface="Arial"/>
              </a:rPr>
              <a:t> repairs made because data for an asset indicates that a failure is imminent</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sz="2400">
              <a:solidFill>
                <a:srgbClr val="32323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0" y="54875"/>
            <a:ext cx="9015900" cy="500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W</a:t>
            </a:r>
            <a:r>
              <a:rPr lang="en" sz="1800">
                <a:solidFill>
                  <a:srgbClr val="000000"/>
                </a:solidFill>
                <a:latin typeface="Arial"/>
                <a:ea typeface="Arial"/>
                <a:cs typeface="Arial"/>
                <a:sym typeface="Arial"/>
              </a:rPr>
              <a:t>hy is predictive maintenance important?</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0" lang="en" sz="1800">
                <a:solidFill>
                  <a:srgbClr val="000000"/>
                </a:solidFill>
                <a:latin typeface="Arial"/>
                <a:ea typeface="Arial"/>
                <a:cs typeface="Arial"/>
                <a:sym typeface="Arial"/>
              </a:rPr>
              <a:t>Fixing something before it breaks is more efficient and cost-effective than fixing it after it breaks. It helps…</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0" lang="en" sz="1800">
                <a:solidFill>
                  <a:srgbClr val="000000"/>
                </a:solidFill>
                <a:latin typeface="Arial"/>
                <a:ea typeface="Arial"/>
                <a:cs typeface="Arial"/>
                <a:sym typeface="Arial"/>
              </a:rPr>
              <a:t>Avoid downtime and improve productivity</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0" lang="en" sz="1800">
                <a:solidFill>
                  <a:srgbClr val="000000"/>
                </a:solidFill>
                <a:latin typeface="Arial"/>
                <a:ea typeface="Arial"/>
                <a:cs typeface="Arial"/>
                <a:sym typeface="Arial"/>
              </a:rPr>
              <a:t>Extend the life of assets and defer new purchases</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0" lang="en" sz="1800">
                <a:solidFill>
                  <a:srgbClr val="000000"/>
                </a:solidFill>
                <a:latin typeface="Arial"/>
                <a:ea typeface="Arial"/>
                <a:cs typeface="Arial"/>
                <a:sym typeface="Arial"/>
              </a:rPr>
              <a:t>Reduce the cost and complexity of repairs</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0" lang="en" sz="1800">
                <a:solidFill>
                  <a:srgbClr val="000000"/>
                </a:solidFill>
                <a:latin typeface="Arial"/>
                <a:ea typeface="Arial"/>
                <a:cs typeface="Arial"/>
                <a:sym typeface="Arial"/>
              </a:rPr>
              <a:t>Mitigate additional or related damage</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0" lang="en" sz="1800">
                <a:solidFill>
                  <a:srgbClr val="000000"/>
                </a:solidFill>
                <a:latin typeface="Arial"/>
                <a:ea typeface="Arial"/>
                <a:cs typeface="Arial"/>
                <a:sym typeface="Arial"/>
              </a:rPr>
              <a:t>Meet regulatory standards and compliance</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0" lang="en" sz="1800">
                <a:solidFill>
                  <a:srgbClr val="000000"/>
                </a:solidFill>
                <a:latin typeface="Arial"/>
                <a:ea typeface="Arial"/>
                <a:cs typeface="Arial"/>
                <a:sym typeface="Arial"/>
              </a:rPr>
              <a:t>Manage spare parts, materials and inventory</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b="0"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0" lang="en" sz="1800">
                <a:solidFill>
                  <a:srgbClr val="000000"/>
                </a:solidFill>
                <a:latin typeface="Arial"/>
                <a:ea typeface="Arial"/>
                <a:cs typeface="Arial"/>
                <a:sym typeface="Arial"/>
              </a:rPr>
              <a:t>And ultimately, boost the bottom line</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b="0" sz="18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152800" y="329175"/>
            <a:ext cx="6074400" cy="139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STATEMENT:</a:t>
            </a:r>
            <a:endParaRPr/>
          </a:p>
        </p:txBody>
      </p:sp>
      <p:sp>
        <p:nvSpPr>
          <p:cNvPr id="296" name="Google Shape;296;p16"/>
          <p:cNvSpPr txBox="1"/>
          <p:nvPr>
            <p:ph idx="1" type="subTitle"/>
          </p:nvPr>
        </p:nvSpPr>
        <p:spPr>
          <a:xfrm>
            <a:off x="2961275" y="1922975"/>
            <a:ext cx="6257400" cy="16719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Font typeface="Maven Pro"/>
              <a:buChar char="➢"/>
            </a:pPr>
            <a:r>
              <a:rPr b="1" lang="en" sz="3000">
                <a:latin typeface="Maven Pro"/>
                <a:ea typeface="Maven Pro"/>
                <a:cs typeface="Maven Pro"/>
                <a:sym typeface="Maven Pro"/>
              </a:rPr>
              <a:t>P</a:t>
            </a:r>
            <a:r>
              <a:rPr b="1" lang="en" sz="3000">
                <a:latin typeface="Maven Pro"/>
                <a:ea typeface="Maven Pro"/>
                <a:cs typeface="Maven Pro"/>
                <a:sym typeface="Maven Pro"/>
              </a:rPr>
              <a:t>redictive Maintenance of engines using IBM Cloud</a:t>
            </a:r>
            <a:endParaRPr/>
          </a:p>
        </p:txBody>
      </p:sp>
      <p:pic>
        <p:nvPicPr>
          <p:cNvPr id="297" name="Google Shape;297;p16"/>
          <p:cNvPicPr preferRelativeResize="0"/>
          <p:nvPr/>
        </p:nvPicPr>
        <p:blipFill>
          <a:blip r:embed="rId3">
            <a:alphaModFix/>
          </a:blip>
          <a:stretch>
            <a:fillRect/>
          </a:stretch>
        </p:blipFill>
        <p:spPr>
          <a:xfrm>
            <a:off x="152400" y="1879275"/>
            <a:ext cx="2656475" cy="27238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283500" y="407500"/>
            <a:ext cx="5342700" cy="107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303" name="Google Shape;303;p17"/>
          <p:cNvSpPr txBox="1"/>
          <p:nvPr>
            <p:ph idx="1" type="subTitle"/>
          </p:nvPr>
        </p:nvSpPr>
        <p:spPr>
          <a:xfrm>
            <a:off x="374850" y="1544000"/>
            <a:ext cx="7511100" cy="3239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Predictive maintenance is the practice of determining the condition of equipment in order to estimate when maintenance should be performed — preventing not only catastrophic failures but also unnecessary maintenance, thus saving time and money.</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ctrTitle"/>
          </p:nvPr>
        </p:nvSpPr>
        <p:spPr>
          <a:xfrm>
            <a:off x="2334325" y="1635300"/>
            <a:ext cx="5747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