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IBM Plex Sans Light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bold.fntdata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IBMPlexSansLight-bold.fntdata"/><Relationship Id="rId16" Type="http://schemas.openxmlformats.org/officeDocument/2006/relationships/font" Target="fonts/IBMPlexSansLight-regular.fntdata"/><Relationship Id="rId5" Type="http://schemas.openxmlformats.org/officeDocument/2006/relationships/slide" Target="slides/slide1.xml"/><Relationship Id="rId19" Type="http://schemas.openxmlformats.org/officeDocument/2006/relationships/font" Target="fonts/IBMPlexSansLight-boldItalic.fntdata"/><Relationship Id="rId6" Type="http://schemas.openxmlformats.org/officeDocument/2006/relationships/slide" Target="slides/slide2.xml"/><Relationship Id="rId18" Type="http://schemas.openxmlformats.org/officeDocument/2006/relationships/font" Target="fonts/IBMPlexSans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7f8fd302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7f8fd30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4f539b7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14f539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14f539b7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14f539b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12200"/>
            <a:ext cx="6041075" cy="5166925"/>
          </a:xfrm>
          <a:custGeom>
            <a:rect b="b" l="l" r="r" t="t"/>
            <a:pathLst>
              <a:path extrusionOk="0" h="206677" w="241643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2518391" y="1589650"/>
            <a:ext cx="3331800" cy="35538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01476" y="0"/>
            <a:ext cx="3331800" cy="35538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696425"/>
            <a:ext cx="4466100" cy="28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1"/>
          <p:cNvGrpSpPr/>
          <p:nvPr/>
        </p:nvGrpSpPr>
        <p:grpSpPr>
          <a:xfrm>
            <a:off x="-313699" y="3506500"/>
            <a:ext cx="7500144" cy="1637017"/>
            <a:chOff x="-313699" y="-18375"/>
            <a:chExt cx="7500144" cy="1637017"/>
          </a:xfrm>
        </p:grpSpPr>
        <p:sp>
          <p:nvSpPr>
            <p:cNvPr id="125" name="Google Shape;125;p11"/>
            <p:cNvSpPr/>
            <p:nvPr/>
          </p:nvSpPr>
          <p:spPr>
            <a:xfrm>
              <a:off x="256375" y="848019"/>
              <a:ext cx="6692400" cy="4491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-313699" y="850942"/>
              <a:ext cx="720000" cy="767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680045" y="574471"/>
              <a:ext cx="506400" cy="5400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6845048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752475" y="4406300"/>
            <a:ext cx="5840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2" name="Google Shape;132;p1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 type="blank">
  <p:cSld name="BLANK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12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36" name="Google Shape;136;p12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2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40" name="Google Shape;140;p12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3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49" name="Google Shape;149;p13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847116" y="534075"/>
            <a:ext cx="10543642" cy="3440047"/>
            <a:chOff x="-847116" y="591225"/>
            <a:chExt cx="10543642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fmla="val 5499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790700" y="2778688"/>
            <a:ext cx="55626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-50"/>
            <a:ext cx="9144000" cy="5143500"/>
          </a:xfrm>
          <a:prstGeom prst="parallelogram">
            <a:avLst>
              <a:gd fmla="val 5558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746950" y="1037200"/>
            <a:ext cx="3650100" cy="306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▰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●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3593400" y="38094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endParaRPr b="1" sz="6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61316" y="2170222"/>
            <a:ext cx="1691400" cy="18039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510053" y="1108443"/>
            <a:ext cx="2241300" cy="2390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070768" y="534075"/>
            <a:ext cx="943200" cy="10065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308537" y="814737"/>
            <a:ext cx="1744500" cy="1859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6769741" y="3169650"/>
            <a:ext cx="1234800" cy="1316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3593400" y="425879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 b="1" sz="6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7174525" y="2019350"/>
            <a:ext cx="1782000" cy="19005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39" name="Google Shape;39;p5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5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46" name="Google Shape;46;p5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800" y="-12200"/>
            <a:ext cx="6248300" cy="5166925"/>
          </a:xfrm>
          <a:custGeom>
            <a:rect b="b" l="l" r="r" t="t"/>
            <a:pathLst>
              <a:path extrusionOk="0" h="206677" w="249932">
                <a:moveTo>
                  <a:pt x="134610" y="206677"/>
                </a:moveTo>
                <a:lnTo>
                  <a:pt x="249932" y="0"/>
                </a:lnTo>
                <a:lnTo>
                  <a:pt x="312" y="176"/>
                </a:lnTo>
                <a:lnTo>
                  <a:pt x="0" y="20654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53" name="Google Shape;53;p6"/>
          <p:cNvGrpSpPr/>
          <p:nvPr/>
        </p:nvGrpSpPr>
        <p:grpSpPr>
          <a:xfrm>
            <a:off x="-313691" y="-18375"/>
            <a:ext cx="6268866" cy="1637005"/>
            <a:chOff x="-313691" y="-18375"/>
            <a:chExt cx="6268866" cy="1637005"/>
          </a:xfrm>
        </p:grpSpPr>
        <p:sp>
          <p:nvSpPr>
            <p:cNvPr id="54" name="Google Shape;54;p6"/>
            <p:cNvSpPr/>
            <p:nvPr/>
          </p:nvSpPr>
          <p:spPr>
            <a:xfrm>
              <a:off x="256375" y="499825"/>
              <a:ext cx="56988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6"/>
          <p:cNvGrpSpPr/>
          <p:nvPr/>
        </p:nvGrpSpPr>
        <p:grpSpPr>
          <a:xfrm>
            <a:off x="8378663" y="3572732"/>
            <a:ext cx="1312359" cy="1570803"/>
            <a:chOff x="7485392" y="1755351"/>
            <a:chExt cx="2830800" cy="3388272"/>
          </a:xfrm>
        </p:grpSpPr>
        <p:sp>
          <p:nvSpPr>
            <p:cNvPr id="59" name="Google Shape;59;p6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/>
          <p:nvPr/>
        </p:nvSpPr>
        <p:spPr>
          <a:xfrm>
            <a:off x="3171580" y="2571750"/>
            <a:ext cx="1806600" cy="2582700"/>
          </a:xfrm>
          <a:prstGeom prst="parallelogram">
            <a:avLst>
              <a:gd fmla="val 79448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2918594" y="0"/>
            <a:ext cx="3321900" cy="4749900"/>
          </a:xfrm>
          <a:prstGeom prst="parallelogram">
            <a:avLst>
              <a:gd fmla="val 79448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914575" y="495875"/>
            <a:ext cx="39090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914575" y="1584425"/>
            <a:ext cx="24807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68" name="Google Shape;68;p7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75" name="Google Shape;75;p7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7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914575" y="1584425"/>
            <a:ext cx="32640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79" name="Google Shape;79;p7"/>
          <p:cNvSpPr txBox="1"/>
          <p:nvPr>
            <p:ph idx="2" type="body"/>
          </p:nvPr>
        </p:nvSpPr>
        <p:spPr>
          <a:xfrm>
            <a:off x="4650178" y="1584425"/>
            <a:ext cx="32640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83" name="Google Shape;83;p8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90" name="Google Shape;90;p8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8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914575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4" name="Google Shape;94;p8"/>
          <p:cNvSpPr txBox="1"/>
          <p:nvPr>
            <p:ph idx="2" type="body"/>
          </p:nvPr>
        </p:nvSpPr>
        <p:spPr>
          <a:xfrm>
            <a:off x="3325823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5" name="Google Shape;95;p8"/>
          <p:cNvSpPr txBox="1"/>
          <p:nvPr>
            <p:ph idx="3" type="body"/>
          </p:nvPr>
        </p:nvSpPr>
        <p:spPr>
          <a:xfrm>
            <a:off x="5737072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9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06" name="Google Shape;106;p9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9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rk">
  <p:cSld name="TITLE_ONLY_1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0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ctrTitle"/>
          </p:nvPr>
        </p:nvSpPr>
        <p:spPr>
          <a:xfrm>
            <a:off x="2131775" y="2099650"/>
            <a:ext cx="5221500" cy="128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 Management Using RFID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914575" y="1584425"/>
            <a:ext cx="649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Warehouse management systems will make your warehouse or distribution center more efficient, accurate, and connected. Using a combination of process, people, and technology, our warehouse solutions streamline all functional areas, including: receiving, put-away, picking, packing, shipping, and cycle counting.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Acting as your warehouse command center, a Warehouse Management System (or WMS platform) enables agile, real-time management. By partnering with the best in WMS, Barcoding, Inc. offers platforms that fit the needs of distribution centers of all sizes.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idx="4294967295" type="ctrTitle"/>
          </p:nvPr>
        </p:nvSpPr>
        <p:spPr>
          <a:xfrm>
            <a:off x="1108800" y="632100"/>
            <a:ext cx="4089900" cy="8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solidFill>
                  <a:schemeClr val="accent1"/>
                </a:solidFill>
              </a:rPr>
              <a:t>Purpose</a:t>
            </a:r>
            <a:endParaRPr i="1" sz="3600">
              <a:solidFill>
                <a:schemeClr val="accent1"/>
              </a:solidFill>
            </a:endParaRPr>
          </a:p>
        </p:txBody>
      </p:sp>
      <p:sp>
        <p:nvSpPr>
          <p:cNvPr id="170" name="Google Shape;170;p17"/>
          <p:cNvSpPr txBox="1"/>
          <p:nvPr>
            <p:ph idx="4294967295" type="subTitle"/>
          </p:nvPr>
        </p:nvSpPr>
        <p:spPr>
          <a:xfrm>
            <a:off x="1108801" y="2366625"/>
            <a:ext cx="6389400" cy="17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Warehouse Management System based on RFID will help to improve the efficiency of warehouse management, and make rapid self-recording of receiving and delivery.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4"/>
              </a:solidFill>
            </a:endParaRPr>
          </a:p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Problem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>
                <a:solidFill>
                  <a:srgbClr val="000000"/>
                </a:solidFill>
              </a:rPr>
              <a:t>Time consuming to note the data of every package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Cluster of packages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Confusion among the packages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>
                <a:solidFill>
                  <a:srgbClr val="000000"/>
                </a:solidFill>
              </a:rPr>
              <a:t>Reduced labor costs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No line-of-sight requirements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Improves visibility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Contains more information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Scans more items faster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Less susceptible to damage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Prevents Overstocking and Understocking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2000"/>
              <a:buChar char="▰"/>
            </a:pPr>
            <a:r>
              <a:rPr lang="en" sz="2000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Costs Can Be Higher.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▰"/>
            </a:pPr>
            <a:r>
              <a:rPr lang="en" sz="2000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Interference May Cause Problems.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▰"/>
            </a:pPr>
            <a:r>
              <a:rPr lang="en" sz="2000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Upgrading Equipment May Be Necessary. 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▰"/>
            </a:pPr>
            <a:r>
              <a:rPr lang="en" sz="2000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RFID May Be Incompatible in Other Countries, DCs or Warehouses.</a:t>
            </a:r>
            <a:endParaRPr sz="20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The </a:t>
            </a:r>
            <a:r>
              <a:rPr b="1" lang="en" sz="2000">
                <a:solidFill>
                  <a:srgbClr val="0000FF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warehouse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of the </a:t>
            </a:r>
            <a:r>
              <a:rPr b="1" lang="en" sz="2000">
                <a:solidFill>
                  <a:srgbClr val="0000FF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future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will take advantage of automated capacity </a:t>
            </a:r>
            <a:r>
              <a:rPr b="1" lang="en" sz="2000">
                <a:solidFill>
                  <a:srgbClr val="0000FF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management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 by leveraging technology for better, data-driven capacity planning. The result is fewer capacity planning errors that can lead to lost revenue and improved space utilization, which translates to a healthier bottom line.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1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