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2"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9C5E1D-0F72-4E24-AE10-ABA2FB5A2A1F}" v="1019" dt="2021-07-12T11:58:17.3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72" autoAdjust="0"/>
    <p:restoredTop sz="94660"/>
  </p:normalViewPr>
  <p:slideViewPr>
    <p:cSldViewPr snapToGrid="0">
      <p:cViewPr varScale="1">
        <p:scale>
          <a:sx n="116" d="100"/>
          <a:sy n="116" d="100"/>
        </p:scale>
        <p:origin x="-132"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pPr/>
              <a:t>9/1/2021</a:t>
            </a:fld>
            <a:endParaRPr lang="en-US"/>
          </a:p>
        </p:txBody>
      </p:sp>
      <p:sp>
        <p:nvSpPr>
          <p:cNvPr id="5" name="Footer Placeholder 4">
            <a:extLst>
              <a:ext uri="{FF2B5EF4-FFF2-40B4-BE49-F238E27FC236}">
                <a16:creationId xmlns=""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pPr/>
              <a:t>‹#›</a:t>
            </a:fld>
            <a:endParaRPr lang="en-US"/>
          </a:p>
        </p:txBody>
      </p:sp>
      <p:sp>
        <p:nvSpPr>
          <p:cNvPr id="8" name="Rectangle 7">
            <a:extLst>
              <a:ext uri="{FF2B5EF4-FFF2-40B4-BE49-F238E27FC236}">
                <a16:creationId xmlns="" xmlns:a16="http://schemas.microsoft.com/office/drawing/2014/main" id="{F3FF94B3-6D3E-44FE-BB02-A9027C0003C7}"/>
              </a:ext>
              <a:ext uri="{C183D7F6-B498-43B3-948B-1728B52AA6E4}">
                <adec:decorative xmlns=""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75535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pPr/>
              <a:t>9/1/2021</a:t>
            </a:fld>
            <a:endParaRPr lang="en-US"/>
          </a:p>
        </p:txBody>
      </p:sp>
      <p:sp>
        <p:nvSpPr>
          <p:cNvPr id="5" name="Footer Placeholder 4">
            <a:extLst>
              <a:ext uri="{FF2B5EF4-FFF2-40B4-BE49-F238E27FC236}">
                <a16:creationId xmlns=""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pPr/>
              <a:t>‹#›</a:t>
            </a:fld>
            <a:endParaRPr lang="en-US"/>
          </a:p>
        </p:txBody>
      </p:sp>
    </p:spTree>
    <p:extLst>
      <p:ext uri="{BB962C8B-B14F-4D97-AF65-F5344CB8AC3E}">
        <p14:creationId xmlns="" xmlns:p14="http://schemas.microsoft.com/office/powerpoint/2010/main" val="1734101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BD7BD47B-C187-494C-812F-46BE0040B915}"/>
              </a:ext>
              <a:ext uri="{C183D7F6-B498-43B3-948B-1728B52AA6E4}">
                <adec:decorative xmlns=""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pPr/>
              <a:t>9/1/2021</a:t>
            </a:fld>
            <a:endParaRPr lang="en-US"/>
          </a:p>
        </p:txBody>
      </p:sp>
      <p:sp>
        <p:nvSpPr>
          <p:cNvPr id="5" name="Footer Placeholder 4">
            <a:extLst>
              <a:ext uri="{FF2B5EF4-FFF2-40B4-BE49-F238E27FC236}">
                <a16:creationId xmlns=""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pPr/>
              <a:t>‹#›</a:t>
            </a:fld>
            <a:endParaRPr lang="en-US"/>
          </a:p>
        </p:txBody>
      </p:sp>
      <p:sp>
        <p:nvSpPr>
          <p:cNvPr id="12" name="Rectangle 11">
            <a:extLst>
              <a:ext uri="{FF2B5EF4-FFF2-40B4-BE49-F238E27FC236}">
                <a16:creationId xmlns="" xmlns:a16="http://schemas.microsoft.com/office/drawing/2014/main" id="{4618136A-0796-46EB-89BB-4C73C0258FE9}"/>
              </a:ext>
              <a:ext uri="{C183D7F6-B498-43B3-948B-1728B52AA6E4}">
                <adec:decorative xmlns=""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408602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pPr/>
              <a:t>9/1/2021</a:t>
            </a:fld>
            <a:endParaRPr lang="en-US"/>
          </a:p>
        </p:txBody>
      </p:sp>
      <p:sp>
        <p:nvSpPr>
          <p:cNvPr id="5" name="Footer Placeholder 4">
            <a:extLst>
              <a:ext uri="{FF2B5EF4-FFF2-40B4-BE49-F238E27FC236}">
                <a16:creationId xmlns=""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pPr/>
              <a:t>‹#›</a:t>
            </a:fld>
            <a:endParaRPr lang="en-US"/>
          </a:p>
        </p:txBody>
      </p:sp>
    </p:spTree>
    <p:extLst>
      <p:ext uri="{BB962C8B-B14F-4D97-AF65-F5344CB8AC3E}">
        <p14:creationId xmlns="" xmlns:p14="http://schemas.microsoft.com/office/powerpoint/2010/main" val="1400630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pPr/>
              <a:t>9/1/2021</a:t>
            </a:fld>
            <a:endParaRPr lang="en-US"/>
          </a:p>
        </p:txBody>
      </p:sp>
      <p:sp>
        <p:nvSpPr>
          <p:cNvPr id="5" name="Footer Placeholder 4">
            <a:extLst>
              <a:ext uri="{FF2B5EF4-FFF2-40B4-BE49-F238E27FC236}">
                <a16:creationId xmlns=""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pPr/>
              <a:t>‹#›</a:t>
            </a:fld>
            <a:endParaRPr lang="en-US"/>
          </a:p>
        </p:txBody>
      </p:sp>
    </p:spTree>
    <p:extLst>
      <p:ext uri="{BB962C8B-B14F-4D97-AF65-F5344CB8AC3E}">
        <p14:creationId xmlns="" xmlns:p14="http://schemas.microsoft.com/office/powerpoint/2010/main" val="389904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pPr/>
              <a:t>9/1/2021</a:t>
            </a:fld>
            <a:endParaRPr lang="en-US"/>
          </a:p>
        </p:txBody>
      </p:sp>
      <p:sp>
        <p:nvSpPr>
          <p:cNvPr id="6" name="Footer Placeholder 5">
            <a:extLst>
              <a:ext uri="{FF2B5EF4-FFF2-40B4-BE49-F238E27FC236}">
                <a16:creationId xmlns=""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pPr/>
              <a:t>‹#›</a:t>
            </a:fld>
            <a:endParaRPr lang="en-US"/>
          </a:p>
        </p:txBody>
      </p:sp>
    </p:spTree>
    <p:extLst>
      <p:ext uri="{BB962C8B-B14F-4D97-AF65-F5344CB8AC3E}">
        <p14:creationId xmlns="" xmlns:p14="http://schemas.microsoft.com/office/powerpoint/2010/main" val="1516903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BF4AA536-072F-4374-926E-17E038EC7E98}"/>
              </a:ext>
              <a:ext uri="{C183D7F6-B498-43B3-948B-1728B52AA6E4}">
                <adec:decorative xmlns=""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pPr/>
              <a:t>9/1/2021</a:t>
            </a:fld>
            <a:endParaRPr lang="en-US"/>
          </a:p>
        </p:txBody>
      </p:sp>
      <p:sp>
        <p:nvSpPr>
          <p:cNvPr id="8" name="Footer Placeholder 7">
            <a:extLst>
              <a:ext uri="{FF2B5EF4-FFF2-40B4-BE49-F238E27FC236}">
                <a16:creationId xmlns=""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pPr/>
              <a:t>‹#›</a:t>
            </a:fld>
            <a:endParaRPr lang="en-US"/>
          </a:p>
        </p:txBody>
      </p:sp>
    </p:spTree>
    <p:extLst>
      <p:ext uri="{BB962C8B-B14F-4D97-AF65-F5344CB8AC3E}">
        <p14:creationId xmlns="" xmlns:p14="http://schemas.microsoft.com/office/powerpoint/2010/main" val="1115669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pPr/>
              <a:t>9/1/2021</a:t>
            </a:fld>
            <a:endParaRPr lang="en-US"/>
          </a:p>
        </p:txBody>
      </p:sp>
      <p:sp>
        <p:nvSpPr>
          <p:cNvPr id="4" name="Footer Placeholder 3">
            <a:extLst>
              <a:ext uri="{FF2B5EF4-FFF2-40B4-BE49-F238E27FC236}">
                <a16:creationId xmlns=""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pPr/>
              <a:t>‹#›</a:t>
            </a:fld>
            <a:endParaRPr lang="en-US"/>
          </a:p>
        </p:txBody>
      </p:sp>
    </p:spTree>
    <p:extLst>
      <p:ext uri="{BB962C8B-B14F-4D97-AF65-F5344CB8AC3E}">
        <p14:creationId xmlns="" xmlns:p14="http://schemas.microsoft.com/office/powerpoint/2010/main" val="2064235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pPr/>
              <a:t>9/1/2021</a:t>
            </a:fld>
            <a:endParaRPr lang="en-US"/>
          </a:p>
        </p:txBody>
      </p:sp>
      <p:sp>
        <p:nvSpPr>
          <p:cNvPr id="3" name="Footer Placeholder 2">
            <a:extLst>
              <a:ext uri="{FF2B5EF4-FFF2-40B4-BE49-F238E27FC236}">
                <a16:creationId xmlns=""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pPr/>
              <a:t>‹#›</a:t>
            </a:fld>
            <a:endParaRPr lang="en-US"/>
          </a:p>
        </p:txBody>
      </p:sp>
    </p:spTree>
    <p:extLst>
      <p:ext uri="{BB962C8B-B14F-4D97-AF65-F5344CB8AC3E}">
        <p14:creationId xmlns="" xmlns:p14="http://schemas.microsoft.com/office/powerpoint/2010/main" val="1320424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pPr/>
              <a:t>9/1/2021</a:t>
            </a:fld>
            <a:endParaRPr lang="en-US"/>
          </a:p>
        </p:txBody>
      </p:sp>
      <p:sp>
        <p:nvSpPr>
          <p:cNvPr id="6" name="Footer Placeholder 5">
            <a:extLst>
              <a:ext uri="{FF2B5EF4-FFF2-40B4-BE49-F238E27FC236}">
                <a16:creationId xmlns=""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pPr/>
              <a:t>‹#›</a:t>
            </a:fld>
            <a:endParaRPr lang="en-US"/>
          </a:p>
        </p:txBody>
      </p:sp>
    </p:spTree>
    <p:extLst>
      <p:ext uri="{BB962C8B-B14F-4D97-AF65-F5344CB8AC3E}">
        <p14:creationId xmlns="" xmlns:p14="http://schemas.microsoft.com/office/powerpoint/2010/main" val="1759391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pPr/>
              <a:t>9/1/2021</a:t>
            </a:fld>
            <a:endParaRPr lang="en-US"/>
          </a:p>
        </p:txBody>
      </p:sp>
      <p:sp>
        <p:nvSpPr>
          <p:cNvPr id="6" name="Footer Placeholder 5">
            <a:extLst>
              <a:ext uri="{FF2B5EF4-FFF2-40B4-BE49-F238E27FC236}">
                <a16:creationId xmlns=""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pPr/>
              <a:t>‹#›</a:t>
            </a:fld>
            <a:endParaRPr lang="en-US"/>
          </a:p>
        </p:txBody>
      </p:sp>
      <p:cxnSp>
        <p:nvCxnSpPr>
          <p:cNvPr id="9" name="Straight Connector 8">
            <a:extLst>
              <a:ext uri="{FF2B5EF4-FFF2-40B4-BE49-F238E27FC236}">
                <a16:creationId xmlns=""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150021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pPr/>
              <a:t>9/1/2021</a:t>
            </a:fld>
            <a:endParaRPr lang="en-US"/>
          </a:p>
        </p:txBody>
      </p:sp>
      <p:sp>
        <p:nvSpPr>
          <p:cNvPr id="5" name="Footer Placeholder 4">
            <a:extLst>
              <a:ext uri="{FF2B5EF4-FFF2-40B4-BE49-F238E27FC236}">
                <a16:creationId xmlns=""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042007315"/>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2" r:id="rId6"/>
    <p:sldLayoutId id="2147483878" r:id="rId7"/>
    <p:sldLayoutId id="2147483879" r:id="rId8"/>
    <p:sldLayoutId id="2147483880" r:id="rId9"/>
    <p:sldLayoutId id="2147483881" r:id="rId10"/>
    <p:sldLayoutId id="2147483883"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 xmlns:a16="http://schemas.microsoft.com/office/drawing/2014/main" id="{67A7C490-FB0D-4946-BDB7-1CF2F58DAE0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580499" y="967970"/>
            <a:ext cx="10746527" cy="5515208"/>
          </a:xfrm>
        </p:spPr>
        <p:txBody>
          <a:bodyPr anchor="t">
            <a:normAutofit/>
          </a:bodyPr>
          <a:lstStyle/>
          <a:p>
            <a:pPr algn="ctr">
              <a:lnSpc>
                <a:spcPct val="90000"/>
              </a:lnSpc>
            </a:pPr>
            <a:r>
              <a:rPr lang="en-US" sz="2400" dirty="0">
                <a:latin typeface="Times New Roman"/>
                <a:ea typeface="+mj-lt"/>
                <a:cs typeface="+mj-lt"/>
              </a:rPr>
              <a:t>GUDLAVALLERU ENGINEERING COLLEGE</a:t>
            </a:r>
            <a:endParaRPr lang="en-US" sz="2400" b="0" dirty="0">
              <a:latin typeface="Times New Roman"/>
              <a:ea typeface="+mj-lt"/>
              <a:cs typeface="+mj-lt"/>
            </a:endParaRPr>
          </a:p>
          <a:p>
            <a:pPr algn="ctr">
              <a:lnSpc>
                <a:spcPct val="90000"/>
              </a:lnSpc>
            </a:pPr>
            <a:r>
              <a:rPr lang="en-US" sz="1800" b="0" dirty="0">
                <a:latin typeface="Times New Roman"/>
                <a:ea typeface="+mj-lt"/>
                <a:cs typeface="+mj-lt"/>
              </a:rPr>
              <a:t>(An</a:t>
            </a:r>
            <a:r>
              <a:rPr lang="en-US" sz="1800" dirty="0">
                <a:latin typeface="Times New Roman"/>
                <a:ea typeface="+mj-lt"/>
                <a:cs typeface="+mj-lt"/>
              </a:rPr>
              <a:t> </a:t>
            </a:r>
            <a:r>
              <a:rPr lang="en-US" sz="1800" b="0" dirty="0">
                <a:latin typeface="Times New Roman"/>
                <a:ea typeface="+mj-lt"/>
                <a:cs typeface="+mj-lt"/>
              </a:rPr>
              <a:t> Autonomous</a:t>
            </a:r>
            <a:r>
              <a:rPr lang="en-US" sz="1800" dirty="0">
                <a:latin typeface="Times New Roman"/>
                <a:ea typeface="+mj-lt"/>
                <a:cs typeface="+mj-lt"/>
              </a:rPr>
              <a:t> </a:t>
            </a:r>
            <a:r>
              <a:rPr lang="en-US" sz="1800" b="0" dirty="0">
                <a:latin typeface="Times New Roman"/>
                <a:ea typeface="+mj-lt"/>
                <a:cs typeface="+mj-lt"/>
              </a:rPr>
              <a:t> Institute</a:t>
            </a:r>
            <a:r>
              <a:rPr lang="en-US" sz="1800" dirty="0">
                <a:latin typeface="Times New Roman"/>
                <a:ea typeface="+mj-lt"/>
                <a:cs typeface="+mj-lt"/>
              </a:rPr>
              <a:t> </a:t>
            </a:r>
            <a:r>
              <a:rPr lang="en-US" sz="1800" b="0" dirty="0">
                <a:latin typeface="Times New Roman"/>
                <a:ea typeface="+mj-lt"/>
                <a:cs typeface="+mj-lt"/>
              </a:rPr>
              <a:t> with</a:t>
            </a:r>
            <a:r>
              <a:rPr lang="en-US" sz="1800" dirty="0">
                <a:latin typeface="Times New Roman"/>
                <a:ea typeface="+mj-lt"/>
                <a:cs typeface="+mj-lt"/>
              </a:rPr>
              <a:t> </a:t>
            </a:r>
            <a:r>
              <a:rPr lang="en-US" sz="1800" b="0" dirty="0">
                <a:latin typeface="Times New Roman"/>
                <a:ea typeface="+mj-lt"/>
                <a:cs typeface="+mj-lt"/>
              </a:rPr>
              <a:t> permanent</a:t>
            </a:r>
            <a:r>
              <a:rPr lang="en-US" sz="1800" dirty="0">
                <a:latin typeface="Times New Roman"/>
                <a:ea typeface="+mj-lt"/>
                <a:cs typeface="+mj-lt"/>
              </a:rPr>
              <a:t> </a:t>
            </a:r>
            <a:r>
              <a:rPr lang="en-US" sz="1800" b="0" dirty="0">
                <a:latin typeface="Times New Roman"/>
                <a:ea typeface="+mj-lt"/>
                <a:cs typeface="+mj-lt"/>
              </a:rPr>
              <a:t> Affiliation</a:t>
            </a:r>
            <a:r>
              <a:rPr lang="en-US" sz="1800" dirty="0">
                <a:latin typeface="Times New Roman"/>
                <a:ea typeface="+mj-lt"/>
                <a:cs typeface="+mj-lt"/>
              </a:rPr>
              <a:t> </a:t>
            </a:r>
            <a:r>
              <a:rPr lang="en-US" sz="1800" b="0" dirty="0">
                <a:latin typeface="Times New Roman"/>
                <a:ea typeface="+mj-lt"/>
                <a:cs typeface="+mj-lt"/>
              </a:rPr>
              <a:t> to</a:t>
            </a:r>
            <a:r>
              <a:rPr lang="en-US" sz="1800" dirty="0">
                <a:latin typeface="Times New Roman"/>
                <a:ea typeface="+mj-lt"/>
                <a:cs typeface="+mj-lt"/>
              </a:rPr>
              <a:t> </a:t>
            </a:r>
            <a:r>
              <a:rPr lang="en-US" sz="1800" b="0" dirty="0">
                <a:latin typeface="Times New Roman"/>
                <a:ea typeface="+mj-lt"/>
                <a:cs typeface="+mj-lt"/>
              </a:rPr>
              <a:t> JNTUK</a:t>
            </a:r>
            <a:r>
              <a:rPr lang="en-US" sz="1800" dirty="0">
                <a:latin typeface="Times New Roman"/>
                <a:ea typeface="+mj-lt"/>
                <a:cs typeface="+mj-lt"/>
              </a:rPr>
              <a:t> </a:t>
            </a:r>
            <a:r>
              <a:rPr lang="en-US" sz="1800" b="0" dirty="0">
                <a:latin typeface="Times New Roman"/>
                <a:ea typeface="+mj-lt"/>
                <a:cs typeface="+mj-lt"/>
              </a:rPr>
              <a:t>,</a:t>
            </a:r>
            <a:r>
              <a:rPr lang="en-US" sz="1800" dirty="0">
                <a:latin typeface="Times New Roman"/>
                <a:ea typeface="+mj-lt"/>
                <a:cs typeface="+mj-lt"/>
              </a:rPr>
              <a:t> </a:t>
            </a:r>
            <a:r>
              <a:rPr lang="en-US" sz="1800" b="0" dirty="0">
                <a:latin typeface="Times New Roman"/>
                <a:ea typeface="+mj-lt"/>
                <a:cs typeface="+mj-lt"/>
              </a:rPr>
              <a:t> Kakinada)</a:t>
            </a:r>
            <a:br>
              <a:rPr lang="en-US" sz="1800" b="0" dirty="0">
                <a:latin typeface="Times New Roman"/>
                <a:ea typeface="+mj-lt"/>
                <a:cs typeface="+mj-lt"/>
              </a:rPr>
            </a:br>
            <a:r>
              <a:rPr lang="en-US" sz="1800" b="0" dirty="0">
                <a:latin typeface="Times New Roman"/>
                <a:ea typeface="+mj-lt"/>
                <a:cs typeface="+mj-lt"/>
              </a:rPr>
              <a:t>SHESHADRI RAO KNOWLEDGE VILLAGE</a:t>
            </a:r>
          </a:p>
          <a:p>
            <a:pPr algn="ctr">
              <a:lnSpc>
                <a:spcPct val="90000"/>
              </a:lnSpc>
            </a:pPr>
            <a:r>
              <a:rPr lang="en-US" sz="1800" b="0" dirty="0">
                <a:latin typeface="Times New Roman"/>
                <a:ea typeface="+mj-lt"/>
                <a:cs typeface="+mj-lt"/>
              </a:rPr>
              <a:t> Gudlavalleru – 521356 </a:t>
            </a:r>
          </a:p>
          <a:p>
            <a:pPr algn="ctr">
              <a:lnSpc>
                <a:spcPct val="90000"/>
              </a:lnSpc>
            </a:pPr>
            <a:r>
              <a:rPr lang="en-US" sz="1800" b="0" dirty="0">
                <a:latin typeface="Times New Roman"/>
                <a:ea typeface="+mj-lt"/>
                <a:cs typeface="+mj-lt"/>
              </a:rPr>
              <a:t>Andhra Pradesh </a:t>
            </a:r>
          </a:p>
          <a:p>
            <a:pPr algn="ctr">
              <a:lnSpc>
                <a:spcPct val="90000"/>
              </a:lnSpc>
            </a:pPr>
            <a:r>
              <a:rPr lang="en-US" sz="1800" b="0" dirty="0">
                <a:latin typeface="Times New Roman"/>
                <a:ea typeface="+mj-lt"/>
                <a:cs typeface="+mj-lt"/>
              </a:rPr>
              <a:t>2021</a:t>
            </a:r>
            <a:br>
              <a:rPr lang="en-US" sz="1800" b="0" dirty="0">
                <a:latin typeface="Times New Roman"/>
                <a:ea typeface="+mj-lt"/>
                <a:cs typeface="+mj-lt"/>
              </a:rPr>
            </a:br>
            <a:endParaRPr lang="en-US" sz="1800" b="0" dirty="0">
              <a:latin typeface="Times New Roman"/>
              <a:ea typeface="+mj-lt"/>
              <a:cs typeface="+mj-lt"/>
            </a:endParaRPr>
          </a:p>
          <a:p>
            <a:pPr>
              <a:lnSpc>
                <a:spcPct val="90000"/>
              </a:lnSpc>
            </a:pPr>
            <a:endParaRPr lang="en-US" sz="1800" b="0" dirty="0">
              <a:latin typeface="Times New Roman"/>
              <a:ea typeface="+mj-lt"/>
              <a:cs typeface="+mj-lt"/>
            </a:endParaRPr>
          </a:p>
          <a:p>
            <a:pPr>
              <a:lnSpc>
                <a:spcPct val="90000"/>
              </a:lnSpc>
            </a:pPr>
            <a:endParaRPr lang="en-US" sz="1800" dirty="0"/>
          </a:p>
        </p:txBody>
      </p:sp>
      <p:sp>
        <p:nvSpPr>
          <p:cNvPr id="3" name="Subtitle 2"/>
          <p:cNvSpPr>
            <a:spLocks noGrp="1"/>
          </p:cNvSpPr>
          <p:nvPr>
            <p:ph type="subTitle" idx="1"/>
          </p:nvPr>
        </p:nvSpPr>
        <p:spPr>
          <a:xfrm>
            <a:off x="778829" y="2718367"/>
            <a:ext cx="7571599" cy="711509"/>
          </a:xfrm>
        </p:spPr>
        <p:txBody>
          <a:bodyPr anchor="t">
            <a:normAutofit lnSpcReduction="10000"/>
          </a:bodyPr>
          <a:lstStyle/>
          <a:p>
            <a:pPr algn="ctr"/>
            <a:r>
              <a:rPr lang="en-US" b="1" i="0" dirty="0">
                <a:latin typeface="Times New Roman"/>
                <a:ea typeface="+mn-lt"/>
                <a:cs typeface="+mn-lt"/>
              </a:rPr>
              <a:t>SMART SECURITY AND SAFTEY SOLUTIONS BASED ON IOT FOR LARGE INDUSTRIAL PLANTS</a:t>
            </a:r>
          </a:p>
          <a:p>
            <a:pPr algn="ctr"/>
            <a:endParaRPr lang="en-US" i="0" dirty="0">
              <a:ea typeface="+mn-lt"/>
              <a:cs typeface="+mn-lt"/>
            </a:endParaRPr>
          </a:p>
          <a:p>
            <a:pPr algn="just"/>
            <a:endParaRPr lang="en-US" i="0" dirty="0">
              <a:ea typeface="+mn-lt"/>
              <a:cs typeface="+mn-lt"/>
            </a:endParaRPr>
          </a:p>
          <a:p>
            <a:pPr algn="just"/>
            <a:endParaRPr lang="en-US" i="0" dirty="0">
              <a:ea typeface="+mn-lt"/>
              <a:cs typeface="+mn-lt"/>
            </a:endParaRPr>
          </a:p>
          <a:p>
            <a:pPr algn="ctr"/>
            <a:endParaRPr lang="en-US" b="1" i="0" dirty="0">
              <a:latin typeface="Times New Roman"/>
              <a:ea typeface="+mn-lt"/>
              <a:cs typeface="+mn-lt"/>
            </a:endParaRPr>
          </a:p>
        </p:txBody>
      </p:sp>
      <p:sp>
        <p:nvSpPr>
          <p:cNvPr id="36" name="Rectangle 35">
            <a:extLst>
              <a:ext uri="{FF2B5EF4-FFF2-40B4-BE49-F238E27FC236}">
                <a16:creationId xmlns="" xmlns:a16="http://schemas.microsoft.com/office/drawing/2014/main" id="{B2C335F7-F61C-4EB4-80F2-4B1438FE66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17870"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Logo&#10;&#10;Description automatically generated">
            <a:extLst>
              <a:ext uri="{FF2B5EF4-FFF2-40B4-BE49-F238E27FC236}">
                <a16:creationId xmlns="" xmlns:a16="http://schemas.microsoft.com/office/drawing/2014/main" id="{ABE981A6-0343-4011-A085-AB5F2C5926A7}"/>
              </a:ext>
            </a:extLst>
          </p:cNvPr>
          <p:cNvPicPr>
            <a:picLocks noChangeAspect="1"/>
          </p:cNvPicPr>
          <p:nvPr/>
        </p:nvPicPr>
        <p:blipFill>
          <a:blip r:embed="rId2"/>
          <a:stretch>
            <a:fillRect/>
          </a:stretch>
        </p:blipFill>
        <p:spPr>
          <a:xfrm>
            <a:off x="8181938" y="2035093"/>
            <a:ext cx="4010062" cy="4010062"/>
          </a:xfrm>
          <a:prstGeom prst="rect">
            <a:avLst/>
          </a:prstGeom>
        </p:spPr>
      </p:pic>
      <p:sp>
        <p:nvSpPr>
          <p:cNvPr id="38" name="Rectangle 37">
            <a:extLst>
              <a:ext uri="{FF2B5EF4-FFF2-40B4-BE49-F238E27FC236}">
                <a16:creationId xmlns="" xmlns:a16="http://schemas.microsoft.com/office/drawing/2014/main" id="{F261CD1D-C921-4DD4-B856-8EA1D71A4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680876" y="6209925"/>
            <a:ext cx="402336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 xmlns:a16="http://schemas.microsoft.com/office/drawing/2014/main" id="{D33730F8-5030-4DE6-A7BA-3977214D1F8C}"/>
              </a:ext>
            </a:extLst>
          </p:cNvPr>
          <p:cNvSpPr txBox="1"/>
          <p:nvPr/>
        </p:nvSpPr>
        <p:spPr>
          <a:xfrm>
            <a:off x="2824620" y="3555304"/>
            <a:ext cx="3787034"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ea typeface="+mn-lt"/>
                <a:cs typeface="+mn-lt"/>
              </a:rPr>
              <a:t>         TEAM NAME: ECE_B02</a:t>
            </a:r>
          </a:p>
          <a:p>
            <a:endParaRPr lang="en-US" dirty="0">
              <a:latin typeface="Times New Roman"/>
              <a:ea typeface="+mn-lt"/>
              <a:cs typeface="+mn-lt"/>
            </a:endParaRPr>
          </a:p>
          <a:p>
            <a:r>
              <a:rPr lang="en-US" dirty="0">
                <a:latin typeface="Times New Roman"/>
                <a:ea typeface="+mn-lt"/>
                <a:cs typeface="+mn-lt"/>
              </a:rPr>
              <a:t>             G. Ram Mohan Reddy</a:t>
            </a:r>
            <a:endParaRPr lang="en-US" dirty="0"/>
          </a:p>
          <a:p>
            <a:r>
              <a:rPr lang="en-US" dirty="0">
                <a:latin typeface="Times New Roman"/>
                <a:ea typeface="+mn-lt"/>
                <a:cs typeface="+mn-lt"/>
              </a:rPr>
              <a:t>            G. Siva Krishna Kumar</a:t>
            </a:r>
            <a:endParaRPr lang="en-US" dirty="0">
              <a:latin typeface="Bierstadt"/>
              <a:ea typeface="+mn-lt"/>
              <a:cs typeface="+mn-lt"/>
            </a:endParaRPr>
          </a:p>
          <a:p>
            <a:pPr algn="ctr"/>
            <a:r>
              <a:rPr lang="en-US" dirty="0">
                <a:latin typeface="Times New Roman"/>
                <a:ea typeface="+mn-lt"/>
                <a:cs typeface="+mn-lt"/>
              </a:rPr>
              <a:t>G. Chaitanya Reddy</a:t>
            </a:r>
          </a:p>
          <a:p>
            <a:pPr algn="ctr"/>
            <a:r>
              <a:rPr lang="en-US" dirty="0">
                <a:latin typeface="Times New Roman"/>
                <a:ea typeface="+mn-lt"/>
                <a:cs typeface="+mn-lt"/>
              </a:rPr>
              <a:t>G. Seetharam</a:t>
            </a:r>
          </a:p>
          <a:p>
            <a:pPr algn="ctr"/>
            <a:r>
              <a:rPr lang="en-US" dirty="0">
                <a:latin typeface="Times New Roman"/>
                <a:ea typeface="+mn-lt"/>
                <a:cs typeface="+mn-lt"/>
              </a:rPr>
              <a:t>G. Prathibha</a:t>
            </a:r>
          </a:p>
          <a:p>
            <a:pPr algn="ctr"/>
            <a:endParaRPr lang="en-US" dirty="0">
              <a:latin typeface="Times New Roman"/>
              <a:ea typeface="+mn-lt"/>
              <a:cs typeface="+mn-lt"/>
            </a:endParaRPr>
          </a:p>
          <a:p>
            <a:pPr algn="ctr"/>
            <a:r>
              <a:rPr lang="en-US" dirty="0">
                <a:latin typeface="Times New Roman"/>
                <a:ea typeface="+mn-lt"/>
                <a:cs typeface="+mn-lt"/>
              </a:rPr>
              <a:t>Mentor : N. Divya</a:t>
            </a:r>
          </a:p>
          <a:p>
            <a:endParaRPr lang="en-US" dirty="0">
              <a:latin typeface="Times New Roman"/>
              <a:ea typeface="+mn-lt"/>
              <a:cs typeface="+mn-lt"/>
            </a:endParaRPr>
          </a:p>
        </p:txBody>
      </p:sp>
    </p:spTree>
    <p:extLst>
      <p:ext uri="{BB962C8B-B14F-4D97-AF65-F5344CB8AC3E}">
        <p14:creationId xmlns="" xmlns:p14="http://schemas.microsoft.com/office/powerpoint/2010/main" val="10985722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7142E0F-8C71-41BC-B81B-788E079D74D9}"/>
              </a:ext>
            </a:extLst>
          </p:cNvPr>
          <p:cNvSpPr txBox="1"/>
          <p:nvPr/>
        </p:nvSpPr>
        <p:spPr>
          <a:xfrm>
            <a:off x="455112" y="643003"/>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latin typeface="Times New Roman"/>
                <a:cs typeface="Times New Roman"/>
              </a:rPr>
              <a:t>Input</a:t>
            </a:r>
          </a:p>
        </p:txBody>
      </p:sp>
      <p:pic>
        <p:nvPicPr>
          <p:cNvPr id="1026" name="Picture 2" descr="C:\Users\INTEX\Downloads\Screenshot new 2.png"/>
          <p:cNvPicPr>
            <a:picLocks noChangeAspect="1" noChangeArrowheads="1"/>
          </p:cNvPicPr>
          <p:nvPr/>
        </p:nvPicPr>
        <p:blipFill>
          <a:blip r:embed="rId2"/>
          <a:srcRect/>
          <a:stretch>
            <a:fillRect/>
          </a:stretch>
        </p:blipFill>
        <p:spPr bwMode="auto">
          <a:xfrm>
            <a:off x="981512" y="1456099"/>
            <a:ext cx="8154099" cy="4181303"/>
          </a:xfrm>
          <a:prstGeom prst="rect">
            <a:avLst/>
          </a:prstGeom>
          <a:noFill/>
        </p:spPr>
      </p:pic>
    </p:spTree>
    <p:extLst>
      <p:ext uri="{BB962C8B-B14F-4D97-AF65-F5344CB8AC3E}">
        <p14:creationId xmlns="" xmlns:p14="http://schemas.microsoft.com/office/powerpoint/2010/main" val="253503910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6C92EC1-2258-40BE-BF92-EC35AC3A1456}"/>
              </a:ext>
            </a:extLst>
          </p:cNvPr>
          <p:cNvSpPr txBox="1"/>
          <p:nvPr/>
        </p:nvSpPr>
        <p:spPr>
          <a:xfrm>
            <a:off x="444674" y="684756"/>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dirty="0">
                <a:latin typeface="Times New Roman"/>
                <a:cs typeface="Times New Roman"/>
              </a:rPr>
              <a:t>Output</a:t>
            </a:r>
          </a:p>
        </p:txBody>
      </p:sp>
      <p:sp>
        <p:nvSpPr>
          <p:cNvPr id="5" name="TextBox 4"/>
          <p:cNvSpPr txBox="1"/>
          <p:nvPr/>
        </p:nvSpPr>
        <p:spPr>
          <a:xfrm>
            <a:off x="3418703" y="6376086"/>
            <a:ext cx="1705916" cy="369332"/>
          </a:xfrm>
          <a:prstGeom prst="rect">
            <a:avLst/>
          </a:prstGeom>
          <a:noFill/>
        </p:spPr>
        <p:txBody>
          <a:bodyPr wrap="none" rtlCol="0">
            <a:spAutoFit/>
          </a:bodyPr>
          <a:lstStyle/>
          <a:p>
            <a:r>
              <a:rPr lang="en-US" b="1" dirty="0" smtClean="0"/>
              <a:t>WEB UI OUTPUT</a:t>
            </a:r>
            <a:endParaRPr lang="en-US" b="1" dirty="0"/>
          </a:p>
        </p:txBody>
      </p:sp>
      <p:pic>
        <p:nvPicPr>
          <p:cNvPr id="2050" name="Picture 2" descr="C:\Users\INTEX\Downloads\Screenshot now 1.png"/>
          <p:cNvPicPr>
            <a:picLocks noChangeAspect="1" noChangeArrowheads="1"/>
          </p:cNvPicPr>
          <p:nvPr/>
        </p:nvPicPr>
        <p:blipFill>
          <a:blip r:embed="rId2"/>
          <a:srcRect/>
          <a:stretch>
            <a:fillRect/>
          </a:stretch>
        </p:blipFill>
        <p:spPr bwMode="auto">
          <a:xfrm>
            <a:off x="1621720" y="1260389"/>
            <a:ext cx="6526635" cy="4967415"/>
          </a:xfrm>
          <a:prstGeom prst="rect">
            <a:avLst/>
          </a:prstGeom>
          <a:noFill/>
        </p:spPr>
      </p:pic>
    </p:spTree>
    <p:extLst>
      <p:ext uri="{BB962C8B-B14F-4D97-AF65-F5344CB8AC3E}">
        <p14:creationId xmlns="" xmlns:p14="http://schemas.microsoft.com/office/powerpoint/2010/main" val="45968485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AutoShape 4" descr="blob:https://web.whatsapp.com/c869f31d-0066-48b4-9728-7b049fdf239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4" name="AutoShape 6" descr="blob:https://web.whatsapp.com/c869f31d-0066-48b4-9728-7b049fdf239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6" name="AutoShape 8" descr="blob:https://web.whatsapp.com/c869f31d-0066-48b4-9728-7b049fdf239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8" name="AutoShape 10" descr="blob:https://web.whatsapp.com/c869f31d-0066-48b4-9728-7b049fdf239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80" name="AutoShape 12" descr="blob:https://web.whatsapp.com/c869f31d-0066-48b4-9728-7b049fdf239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82" name="AutoShape 14" descr="blob:https://web.whatsapp.com/c869f31d-0066-48b4-9728-7b049fdf239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84" name="AutoShape 16" descr="blob:https://web.whatsapp.com/c869f31d-0066-48b4-9728-7b049fdf239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 name="TextBox 18"/>
          <p:cNvSpPr txBox="1"/>
          <p:nvPr/>
        </p:nvSpPr>
        <p:spPr>
          <a:xfrm>
            <a:off x="922638" y="1005016"/>
            <a:ext cx="909223"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Code :-</a:t>
            </a:r>
            <a:endParaRPr lang="en-US" b="1" dirty="0">
              <a:latin typeface="Times New Roman" pitchFamily="18" charset="0"/>
              <a:cs typeface="Times New Roman" pitchFamily="18" charset="0"/>
            </a:endParaRPr>
          </a:p>
        </p:txBody>
      </p:sp>
      <p:pic>
        <p:nvPicPr>
          <p:cNvPr id="3074" name="Picture 2" descr="C:\Users\INTEX\Downloads\WhatsApp Image 2021-08-27 at 4.20.42 PM.jpeg"/>
          <p:cNvPicPr>
            <a:picLocks noChangeAspect="1" noChangeArrowheads="1"/>
          </p:cNvPicPr>
          <p:nvPr/>
        </p:nvPicPr>
        <p:blipFill>
          <a:blip r:embed="rId2"/>
          <a:srcRect/>
          <a:stretch>
            <a:fillRect/>
          </a:stretch>
        </p:blipFill>
        <p:spPr bwMode="auto">
          <a:xfrm>
            <a:off x="2075935" y="1211476"/>
            <a:ext cx="9506465" cy="5347387"/>
          </a:xfrm>
          <a:prstGeom prst="rect">
            <a:avLst/>
          </a:prstGeom>
          <a:noFill/>
        </p:spPr>
      </p:pic>
    </p:spTree>
    <p:extLst>
      <p:ext uri="{BB962C8B-B14F-4D97-AF65-F5344CB8AC3E}">
        <p14:creationId xmlns="" xmlns:p14="http://schemas.microsoft.com/office/powerpoint/2010/main" val="247257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B8E9F2C-57E1-4B2B-AB89-76F253669B9A}"/>
              </a:ext>
            </a:extLst>
          </p:cNvPr>
          <p:cNvSpPr txBox="1"/>
          <p:nvPr/>
        </p:nvSpPr>
        <p:spPr>
          <a:xfrm>
            <a:off x="455112" y="757825"/>
            <a:ext cx="1134440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latin typeface="Times New Roman"/>
                <a:cs typeface="Times New Roman"/>
              </a:rPr>
              <a:t>Advantages</a:t>
            </a:r>
          </a:p>
          <a:p>
            <a:endParaRPr lang="en-US" sz="3600" b="1" dirty="0">
              <a:latin typeface="Times New Roman"/>
              <a:ea typeface="+mn-lt"/>
              <a:cs typeface="Times New Roman"/>
            </a:endParaRPr>
          </a:p>
          <a:p>
            <a:pPr marL="571500" indent="-571500">
              <a:buFont typeface="Arial"/>
              <a:buChar char="•"/>
            </a:pPr>
            <a:r>
              <a:rPr lang="en-US" sz="2400" dirty="0">
                <a:latin typeface="Times New Roman"/>
                <a:ea typeface="+mn-lt"/>
                <a:cs typeface="+mn-lt"/>
              </a:rPr>
              <a:t>A fleet of IoT devices can help businesses optimize their workflows and lower operating costs because they provide real-time information.</a:t>
            </a:r>
          </a:p>
          <a:p>
            <a:pPr marL="571500" indent="-571500">
              <a:buFont typeface="Arial"/>
              <a:buChar char="•"/>
            </a:pPr>
            <a:r>
              <a:rPr lang="en-US" sz="2400" dirty="0">
                <a:latin typeface="Times New Roman"/>
                <a:ea typeface="+mn-lt"/>
                <a:cs typeface="+mn-lt"/>
              </a:rPr>
              <a:t>IoT devices can manage, monitor and alert staff of changes in processes or productivity, helping them make smarter decisions about work.</a:t>
            </a:r>
          </a:p>
          <a:p>
            <a:pPr marL="571500" indent="-571500">
              <a:buFont typeface="Arial"/>
              <a:buChar char="•"/>
            </a:pPr>
            <a:r>
              <a:rPr lang="en-US" sz="2400" dirty="0">
                <a:latin typeface="Times New Roman"/>
                <a:ea typeface="+mn-lt"/>
                <a:cs typeface="+mn-lt"/>
              </a:rPr>
              <a:t>IoT devices can help businesses gather, transmit and analyze the data they have on customers, helping create a superior customer experience that engages them at a deeper level and increases customer loyalty.</a:t>
            </a:r>
          </a:p>
          <a:p>
            <a:pPr marL="571500" indent="-571500">
              <a:buFont typeface="Arial"/>
              <a:buChar char="•"/>
            </a:pPr>
            <a:r>
              <a:rPr lang="en-US" sz="2400" dirty="0">
                <a:latin typeface="Times New Roman"/>
                <a:ea typeface="+mn-lt"/>
                <a:cs typeface="+mn-lt"/>
              </a:rPr>
              <a:t>IoT devices help organizations gather data to identify insights about their business, both internally and externally.</a:t>
            </a:r>
            <a:endParaRPr lang="en-US" sz="2400" dirty="0">
              <a:latin typeface="Times New Roman"/>
              <a:cs typeface="Times New Roman"/>
            </a:endParaRPr>
          </a:p>
        </p:txBody>
      </p:sp>
    </p:spTree>
    <p:extLst>
      <p:ext uri="{BB962C8B-B14F-4D97-AF65-F5344CB8AC3E}">
        <p14:creationId xmlns="" xmlns:p14="http://schemas.microsoft.com/office/powerpoint/2010/main" val="143053423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A1B52DE-2BF6-4C40-AEE6-9D159A4F22F6}"/>
              </a:ext>
            </a:extLst>
          </p:cNvPr>
          <p:cNvSpPr txBox="1"/>
          <p:nvPr/>
        </p:nvSpPr>
        <p:spPr>
          <a:xfrm>
            <a:off x="402921" y="768263"/>
            <a:ext cx="11104322"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latin typeface="Times New Roman"/>
                <a:cs typeface="Times New Roman"/>
              </a:rPr>
              <a:t>Disadvantages</a:t>
            </a:r>
          </a:p>
          <a:p>
            <a:endParaRPr lang="en-US" sz="3600" b="1" dirty="0">
              <a:latin typeface="Times New Roman"/>
              <a:ea typeface="+mn-lt"/>
              <a:cs typeface="Times New Roman"/>
            </a:endParaRPr>
          </a:p>
          <a:p>
            <a:pPr marL="342900" indent="-342900">
              <a:buFont typeface="Arial"/>
              <a:buChar char="•"/>
            </a:pPr>
            <a:r>
              <a:rPr lang="en-US" sz="2400" dirty="0">
                <a:latin typeface="Times New Roman"/>
                <a:ea typeface="+mn-lt"/>
                <a:cs typeface="+mn-lt"/>
              </a:rPr>
              <a:t>The biggest problems, con or disadvantage of a smart home system is the cost. There are quite a number of companies that provide the smart home system, but all of them are quite expensive.</a:t>
            </a:r>
            <a:endParaRPr lang="en-US" sz="2400" dirty="0">
              <a:latin typeface="Times New Roman"/>
              <a:ea typeface="+mn-lt"/>
              <a:cs typeface="Times New Roman"/>
            </a:endParaRPr>
          </a:p>
          <a:p>
            <a:pPr marL="342900" indent="-342900">
              <a:buFont typeface="Arial"/>
              <a:buChar char="•"/>
            </a:pPr>
            <a:r>
              <a:rPr lang="en-US" sz="2400" dirty="0">
                <a:latin typeface="Times New Roman"/>
                <a:ea typeface="+mn-lt"/>
                <a:cs typeface="+mn-lt"/>
              </a:rPr>
              <a:t>The basic requirement for the smart home system is the internet. Without a good and strong internet connection, you will not be able to take control of this. </a:t>
            </a:r>
            <a:endParaRPr lang="en-US" sz="2400" dirty="0">
              <a:latin typeface="Times New Roman"/>
              <a:cs typeface="Times New Roman"/>
            </a:endParaRPr>
          </a:p>
          <a:p>
            <a:pPr marL="571500" indent="-571500">
              <a:buFont typeface="Arial"/>
              <a:buChar char="•"/>
            </a:pPr>
            <a:endParaRPr lang="en-US" sz="3600" b="1" dirty="0">
              <a:latin typeface="Times New Roman"/>
              <a:cs typeface="Times New Roman"/>
            </a:endParaRPr>
          </a:p>
        </p:txBody>
      </p:sp>
    </p:spTree>
    <p:extLst>
      <p:ext uri="{BB962C8B-B14F-4D97-AF65-F5344CB8AC3E}">
        <p14:creationId xmlns="" xmlns:p14="http://schemas.microsoft.com/office/powerpoint/2010/main" val="204029005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A481E58-C149-4AAC-8042-818D945371C3}"/>
              </a:ext>
            </a:extLst>
          </p:cNvPr>
          <p:cNvSpPr txBox="1"/>
          <p:nvPr/>
        </p:nvSpPr>
        <p:spPr>
          <a:xfrm>
            <a:off x="455112" y="789140"/>
            <a:ext cx="11208705" cy="52014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latin typeface="Times New Roman"/>
                <a:cs typeface="Times New Roman"/>
              </a:rPr>
              <a:t>Applications</a:t>
            </a:r>
          </a:p>
          <a:p>
            <a:endParaRPr lang="en-US" sz="3600" b="1" dirty="0">
              <a:latin typeface="Times New Roman"/>
              <a:cs typeface="Times New Roman"/>
            </a:endParaRPr>
          </a:p>
          <a:p>
            <a:pPr marL="571500" indent="-571500">
              <a:buFont typeface="Arial"/>
              <a:buChar char="•"/>
            </a:pPr>
            <a:r>
              <a:rPr lang="en-US" sz="2800" dirty="0">
                <a:latin typeface="Times New Roman"/>
                <a:cs typeface="Times New Roman"/>
              </a:rPr>
              <a:t>Automated and remote equipment management and monitoring.</a:t>
            </a:r>
          </a:p>
          <a:p>
            <a:pPr marL="571500" indent="-571500">
              <a:buFont typeface="Arial"/>
              <a:buChar char="•"/>
            </a:pPr>
            <a:r>
              <a:rPr lang="en-US" sz="2800" dirty="0">
                <a:latin typeface="Times New Roman"/>
                <a:cs typeface="Times New Roman"/>
              </a:rPr>
              <a:t>Reduce the cost of quality management systems.</a:t>
            </a:r>
            <a:endParaRPr lang="en-US" sz="2800" b="1" dirty="0">
              <a:latin typeface="Times New Roman"/>
              <a:cs typeface="Times New Roman"/>
            </a:endParaRPr>
          </a:p>
          <a:p>
            <a:pPr marL="571500" indent="-571500">
              <a:buFont typeface="Arial"/>
              <a:buChar char="•"/>
            </a:pPr>
            <a:r>
              <a:rPr lang="en-US" sz="2800" dirty="0">
                <a:latin typeface="Times New Roman"/>
                <a:cs typeface="Times New Roman"/>
              </a:rPr>
              <a:t>Improve quality through continuous monitoring.</a:t>
            </a:r>
            <a:endParaRPr lang="en-US" sz="2800" b="1" dirty="0">
              <a:latin typeface="Times New Roman"/>
              <a:cs typeface="Times New Roman"/>
            </a:endParaRPr>
          </a:p>
          <a:p>
            <a:pPr marL="571500" indent="-571500">
              <a:buFont typeface="Arial"/>
              <a:buChar char="•"/>
            </a:pPr>
            <a:r>
              <a:rPr lang="en-US" sz="2800" dirty="0">
                <a:latin typeface="Times New Roman"/>
                <a:ea typeface="+mn-lt"/>
                <a:cs typeface="+mn-lt"/>
              </a:rPr>
              <a:t>Robotics maker Fanuc is serious about reducing downtime in industrial facilities.</a:t>
            </a:r>
            <a:endParaRPr lang="en-US" sz="2800" dirty="0">
              <a:latin typeface="Times New Roman"/>
              <a:cs typeface="Times New Roman"/>
            </a:endParaRPr>
          </a:p>
          <a:p>
            <a:pPr marL="571500" indent="-571500">
              <a:buFont typeface="Arial"/>
              <a:buChar char="•"/>
            </a:pPr>
            <a:r>
              <a:rPr lang="en-US" sz="2800" dirty="0">
                <a:latin typeface="Times New Roman"/>
                <a:ea typeface="+mn-lt"/>
                <a:cs typeface="+mn-lt"/>
              </a:rPr>
              <a:t>As the field of agriculture becomes more of a science and less of an art passed down the generational line, with self-driving tractors.</a:t>
            </a:r>
            <a:endParaRPr lang="en-US" sz="2800" dirty="0">
              <a:latin typeface="Times New Roman"/>
              <a:cs typeface="Times New Roman"/>
            </a:endParaRPr>
          </a:p>
          <a:p>
            <a:endParaRPr lang="en-US" sz="2800" b="1" dirty="0">
              <a:latin typeface="Times New Roman"/>
              <a:cs typeface="Times New Roman"/>
            </a:endParaRPr>
          </a:p>
          <a:p>
            <a:pPr marL="571500" indent="-571500">
              <a:buFont typeface="Arial"/>
              <a:buChar char="•"/>
            </a:pPr>
            <a:endParaRPr lang="en-US" sz="3600" b="1" dirty="0">
              <a:latin typeface="Times New Roman"/>
              <a:cs typeface="Times New Roman"/>
            </a:endParaRPr>
          </a:p>
        </p:txBody>
      </p:sp>
    </p:spTree>
    <p:extLst>
      <p:ext uri="{BB962C8B-B14F-4D97-AF65-F5344CB8AC3E}">
        <p14:creationId xmlns="" xmlns:p14="http://schemas.microsoft.com/office/powerpoint/2010/main" val="377180009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022B7D4-9D44-485F-8F1D-5D07FA2DF013}"/>
              </a:ext>
            </a:extLst>
          </p:cNvPr>
          <p:cNvSpPr txBox="1"/>
          <p:nvPr/>
        </p:nvSpPr>
        <p:spPr>
          <a:xfrm>
            <a:off x="496866" y="851770"/>
            <a:ext cx="10895555"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latin typeface="Times New Roman"/>
                <a:cs typeface="Times New Roman"/>
              </a:rPr>
              <a:t>Conclusion</a:t>
            </a:r>
          </a:p>
          <a:p>
            <a:endParaRPr lang="en-US" sz="3600" b="1" dirty="0">
              <a:latin typeface="Times New Roman"/>
              <a:ea typeface="+mn-lt"/>
              <a:cs typeface="Times New Roman"/>
            </a:endParaRPr>
          </a:p>
          <a:p>
            <a:r>
              <a:rPr lang="en-US" sz="2400" dirty="0">
                <a:latin typeface="Times New Roman"/>
                <a:ea typeface="+mn-lt"/>
                <a:cs typeface="+mn-lt"/>
              </a:rPr>
              <a:t>Developing an industrial system using internet of things technology. We are intended to produce an application near future for the observation of industrial appliance. We successfully developed the smart security for large scale industries to avoid the accidents using IBM IoT Watson Platform.</a:t>
            </a:r>
            <a:endParaRPr lang="en-US" sz="3600" b="1" dirty="0">
              <a:latin typeface="Times New Roman"/>
              <a:ea typeface="+mn-lt"/>
              <a:cs typeface="Times New Roman"/>
            </a:endParaRPr>
          </a:p>
          <a:p>
            <a:pPr algn="just"/>
            <a:endParaRPr lang="en-US" sz="2400" dirty="0">
              <a:latin typeface="Times New Roman"/>
              <a:ea typeface="+mn-lt"/>
              <a:cs typeface="+mn-lt"/>
            </a:endParaRPr>
          </a:p>
          <a:p>
            <a:endParaRPr lang="en-US" sz="3600" b="1" dirty="0">
              <a:latin typeface="Times New Roman"/>
              <a:cs typeface="Times New Roman"/>
            </a:endParaRPr>
          </a:p>
        </p:txBody>
      </p:sp>
    </p:spTree>
    <p:extLst>
      <p:ext uri="{BB962C8B-B14F-4D97-AF65-F5344CB8AC3E}">
        <p14:creationId xmlns="" xmlns:p14="http://schemas.microsoft.com/office/powerpoint/2010/main" val="152900015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1852C8C-04D2-460D-9F52-C1E2585DBAFB}"/>
              </a:ext>
            </a:extLst>
          </p:cNvPr>
          <p:cNvSpPr txBox="1"/>
          <p:nvPr/>
        </p:nvSpPr>
        <p:spPr>
          <a:xfrm>
            <a:off x="496866" y="830894"/>
            <a:ext cx="8849637"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latin typeface="Times New Roman"/>
                <a:ea typeface="+mn-lt"/>
                <a:cs typeface="+mn-lt"/>
              </a:rPr>
              <a:t>Content</a:t>
            </a:r>
          </a:p>
          <a:p>
            <a:endParaRPr lang="en-US" sz="2400" b="1" dirty="0">
              <a:latin typeface="Times New Roman"/>
              <a:ea typeface="+mn-lt"/>
              <a:cs typeface="+mn-lt"/>
            </a:endParaRPr>
          </a:p>
          <a:p>
            <a:pPr marL="285750" indent="-285750" algn="just">
              <a:buFont typeface="Arial"/>
              <a:buChar char="•"/>
            </a:pPr>
            <a:r>
              <a:rPr lang="en-US" sz="2800" dirty="0">
                <a:latin typeface="Times New Roman"/>
                <a:ea typeface="+mn-lt"/>
                <a:cs typeface="+mn-lt"/>
              </a:rPr>
              <a:t>Objective</a:t>
            </a:r>
          </a:p>
          <a:p>
            <a:pPr marL="285750" indent="-285750" algn="just">
              <a:buFont typeface="Arial"/>
              <a:buChar char="•"/>
            </a:pPr>
            <a:r>
              <a:rPr lang="en-US" sz="2800" dirty="0">
                <a:latin typeface="Times New Roman"/>
                <a:ea typeface="+mn-lt"/>
                <a:cs typeface="+mn-lt"/>
              </a:rPr>
              <a:t>Introduction</a:t>
            </a:r>
          </a:p>
          <a:p>
            <a:pPr marL="285750" indent="-285750" algn="just">
              <a:buFont typeface="Arial"/>
              <a:buChar char="•"/>
            </a:pPr>
            <a:r>
              <a:rPr lang="en-US" sz="2800" dirty="0">
                <a:latin typeface="Times New Roman"/>
                <a:ea typeface="+mn-lt"/>
                <a:cs typeface="+mn-lt"/>
              </a:rPr>
              <a:t>Requirements</a:t>
            </a:r>
          </a:p>
          <a:p>
            <a:pPr marL="285750" indent="-285750" algn="just">
              <a:buFont typeface="Arial"/>
              <a:buChar char="•"/>
            </a:pPr>
            <a:r>
              <a:rPr lang="en-US" sz="2800" dirty="0">
                <a:latin typeface="Times New Roman"/>
                <a:ea typeface="+mn-lt"/>
                <a:cs typeface="+mn-lt"/>
              </a:rPr>
              <a:t>Inputs and Output</a:t>
            </a:r>
          </a:p>
          <a:p>
            <a:pPr marL="285750" indent="-285750" algn="just">
              <a:buFont typeface="Arial"/>
              <a:buChar char="•"/>
            </a:pPr>
            <a:r>
              <a:rPr lang="en-US" sz="2800" dirty="0">
                <a:latin typeface="Times New Roman"/>
                <a:ea typeface="+mn-lt"/>
                <a:cs typeface="+mn-lt"/>
              </a:rPr>
              <a:t>Advantages and Disadvantages</a:t>
            </a:r>
          </a:p>
          <a:p>
            <a:pPr marL="285750" indent="-285750" algn="just">
              <a:buFont typeface="Arial"/>
              <a:buChar char="•"/>
            </a:pPr>
            <a:r>
              <a:rPr lang="en-US" sz="2800" dirty="0">
                <a:latin typeface="Times New Roman"/>
                <a:ea typeface="+mn-lt"/>
                <a:cs typeface="+mn-lt"/>
              </a:rPr>
              <a:t>Code </a:t>
            </a:r>
          </a:p>
          <a:p>
            <a:pPr marL="285750" indent="-285750" algn="just">
              <a:buFont typeface="Arial"/>
              <a:buChar char="•"/>
            </a:pPr>
            <a:r>
              <a:rPr lang="en-US" sz="2800" dirty="0">
                <a:latin typeface="Times New Roman"/>
                <a:ea typeface="+mn-lt"/>
                <a:cs typeface="+mn-lt"/>
              </a:rPr>
              <a:t>Result</a:t>
            </a:r>
          </a:p>
          <a:p>
            <a:pPr marL="285750" indent="-285750" algn="just">
              <a:buFont typeface="Arial"/>
              <a:buChar char="•"/>
            </a:pPr>
            <a:r>
              <a:rPr lang="en-US" sz="2800" dirty="0">
                <a:latin typeface="Times New Roman"/>
                <a:ea typeface="+mn-lt"/>
                <a:cs typeface="+mn-lt"/>
              </a:rPr>
              <a:t>Conclusion</a:t>
            </a:r>
          </a:p>
          <a:p>
            <a:endParaRPr lang="en-US" sz="2800" b="1" dirty="0">
              <a:latin typeface="Times New Roman"/>
              <a:ea typeface="+mn-lt"/>
              <a:cs typeface="+mn-lt"/>
            </a:endParaRPr>
          </a:p>
        </p:txBody>
      </p:sp>
    </p:spTree>
    <p:extLst>
      <p:ext uri="{BB962C8B-B14F-4D97-AF65-F5344CB8AC3E}">
        <p14:creationId xmlns="" xmlns:p14="http://schemas.microsoft.com/office/powerpoint/2010/main" val="353711668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C4DFB85-9931-4075-873B-C4FC21A663F1}"/>
              </a:ext>
            </a:extLst>
          </p:cNvPr>
          <p:cNvSpPr txBox="1"/>
          <p:nvPr/>
        </p:nvSpPr>
        <p:spPr>
          <a:xfrm>
            <a:off x="496866" y="810016"/>
            <a:ext cx="11354841" cy="32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Times New Roman"/>
                <a:ea typeface="+mn-lt"/>
                <a:cs typeface="+mn-lt"/>
              </a:rPr>
              <a:t>Objective:</a:t>
            </a:r>
          </a:p>
          <a:p>
            <a:r>
              <a:rPr lang="en-US" sz="2400" dirty="0">
                <a:ea typeface="+mn-lt"/>
                <a:cs typeface="+mn-lt"/>
              </a:rPr>
              <a:t>T</a:t>
            </a:r>
            <a:r>
              <a:rPr lang="en-US" sz="2400" dirty="0">
                <a:latin typeface="Times New Roman"/>
                <a:ea typeface="+mn-lt"/>
                <a:cs typeface="+mn-lt"/>
              </a:rPr>
              <a:t>here is a sudden exponential use of security systems in our day-to-day life. For example, security in a business space, organization, or bank locker is important to every individual now. The main aim of this paper is to enhance the traditional security system. The security system based on the IoT platform has the potential of interacting real-time with the device. This entire economic system using IoT in real-time will allow mobile devices and computers to remotely track the activities occurring at the location where the IoT device is placed and records all the activities, which will be saved on one's cloud storage account</a:t>
            </a:r>
          </a:p>
        </p:txBody>
      </p:sp>
    </p:spTree>
    <p:extLst>
      <p:ext uri="{BB962C8B-B14F-4D97-AF65-F5344CB8AC3E}">
        <p14:creationId xmlns="" xmlns:p14="http://schemas.microsoft.com/office/powerpoint/2010/main" val="322783822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3C998F3-3E6E-40A5-ADFA-5C2C0BDB287F}"/>
              </a:ext>
            </a:extLst>
          </p:cNvPr>
          <p:cNvSpPr txBox="1"/>
          <p:nvPr/>
        </p:nvSpPr>
        <p:spPr>
          <a:xfrm>
            <a:off x="549057" y="747386"/>
            <a:ext cx="11083444"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latin typeface="Times New Roman"/>
                <a:ea typeface="+mn-lt"/>
                <a:cs typeface="+mn-lt"/>
              </a:rPr>
              <a:t>Introduction</a:t>
            </a:r>
          </a:p>
          <a:p>
            <a:r>
              <a:rPr lang="en-US" sz="2400" dirty="0">
                <a:latin typeface="Times New Roman"/>
                <a:ea typeface="+mn-lt"/>
                <a:cs typeface="+mn-lt"/>
              </a:rPr>
              <a:t>Now a days Internet of Things (IoT) is basically a fast-growing technology. IoT is basically the combination of physical device, software, sensors, network, wired or unwired technology etc... which is basically used to make an ecosystem of computing like collect and exchange data. In the Internet of Things applications, physical sensors collect different types of data from the field and transfer those data to the Internet the requirement for security makes many of us seek for alternative ways so as to safeguard their property. We are developing a system which is an integration of several mini system. This system generates Alerts/Alarms or take intelligent decisions using concept of IoT.</a:t>
            </a:r>
            <a:endParaRPr lang="en-US" sz="3600" b="1" dirty="0">
              <a:latin typeface="Times New Roman"/>
              <a:ea typeface="+mn-lt"/>
              <a:cs typeface="Times New Roman"/>
            </a:endParaRPr>
          </a:p>
        </p:txBody>
      </p:sp>
    </p:spTree>
    <p:extLst>
      <p:ext uri="{BB962C8B-B14F-4D97-AF65-F5344CB8AC3E}">
        <p14:creationId xmlns="" xmlns:p14="http://schemas.microsoft.com/office/powerpoint/2010/main" val="144310399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79F67E9-A4A9-4E02-843B-00D1B69E3286}"/>
              </a:ext>
            </a:extLst>
          </p:cNvPr>
          <p:cNvSpPr txBox="1"/>
          <p:nvPr/>
        </p:nvSpPr>
        <p:spPr>
          <a:xfrm>
            <a:off x="434235" y="726510"/>
            <a:ext cx="411062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Times New Roman"/>
                <a:cs typeface="Times New Roman"/>
              </a:rPr>
              <a:t>Block Diagram</a:t>
            </a:r>
          </a:p>
        </p:txBody>
      </p:sp>
      <p:pic>
        <p:nvPicPr>
          <p:cNvPr id="3" name="Picture 3" descr="Diagram&#10;&#10;Description automatically generated">
            <a:extLst>
              <a:ext uri="{FF2B5EF4-FFF2-40B4-BE49-F238E27FC236}">
                <a16:creationId xmlns="" xmlns:a16="http://schemas.microsoft.com/office/drawing/2014/main" id="{2AB408C7-279B-4457-914F-47FED1B752BD}"/>
              </a:ext>
            </a:extLst>
          </p:cNvPr>
          <p:cNvPicPr>
            <a:picLocks noChangeAspect="1"/>
          </p:cNvPicPr>
          <p:nvPr/>
        </p:nvPicPr>
        <p:blipFill>
          <a:blip r:embed="rId2"/>
          <a:stretch>
            <a:fillRect/>
          </a:stretch>
        </p:blipFill>
        <p:spPr>
          <a:xfrm>
            <a:off x="3043825" y="1598446"/>
            <a:ext cx="5478049" cy="4329161"/>
          </a:xfrm>
          <a:prstGeom prst="rect">
            <a:avLst/>
          </a:prstGeom>
        </p:spPr>
      </p:pic>
    </p:spTree>
    <p:extLst>
      <p:ext uri="{BB962C8B-B14F-4D97-AF65-F5344CB8AC3E}">
        <p14:creationId xmlns="" xmlns:p14="http://schemas.microsoft.com/office/powerpoint/2010/main" val="35902567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D0BDACC-5464-4FAF-85D5-6F85F011703A}"/>
              </a:ext>
            </a:extLst>
          </p:cNvPr>
          <p:cNvSpPr txBox="1"/>
          <p:nvPr/>
        </p:nvSpPr>
        <p:spPr>
          <a:xfrm>
            <a:off x="392482" y="611687"/>
            <a:ext cx="10895554"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latin typeface="Times New Roman"/>
                <a:cs typeface="Times New Roman"/>
              </a:rPr>
              <a:t>Explanation</a:t>
            </a:r>
          </a:p>
          <a:p>
            <a:r>
              <a:rPr lang="en-US" sz="2400" dirty="0">
                <a:latin typeface="Times New Roman"/>
                <a:ea typeface="+mn-lt"/>
                <a:cs typeface="+mn-lt"/>
              </a:rPr>
              <a:t>The above Block diagram shows the creating the alert by sending message to the mobile phone using the GSM Module. There are high number of large industrial plants are there in the World. When there was any fire accident or any person missing in the factory, we provide some sensors to detect the fire and we uses the camera to detect the persons who are entering and leaving the industry. Thus, when an accident happens the platform, we developed send signal to buzzer and it will sound and using the GSM module it sends message to the mobile phone which is connected to it and also nearby fire station.</a:t>
            </a:r>
            <a:endParaRPr lang="en-US" sz="3600" dirty="0">
              <a:latin typeface="Bierstadt"/>
              <a:ea typeface="+mn-lt"/>
              <a:cs typeface="+mn-lt"/>
            </a:endParaRPr>
          </a:p>
          <a:p>
            <a:endParaRPr lang="en-US" sz="3600" b="1" dirty="0">
              <a:latin typeface="Times New Roman"/>
              <a:cs typeface="Times New Roman"/>
            </a:endParaRPr>
          </a:p>
        </p:txBody>
      </p:sp>
    </p:spTree>
    <p:extLst>
      <p:ext uri="{BB962C8B-B14F-4D97-AF65-F5344CB8AC3E}">
        <p14:creationId xmlns="" xmlns:p14="http://schemas.microsoft.com/office/powerpoint/2010/main" val="278897793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6B5050A-84BE-4208-A131-CD95B5F4F772}"/>
              </a:ext>
            </a:extLst>
          </p:cNvPr>
          <p:cNvSpPr txBox="1"/>
          <p:nvPr/>
        </p:nvSpPr>
        <p:spPr>
          <a:xfrm>
            <a:off x="538619" y="862208"/>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latin typeface="Times New Roman"/>
                <a:cs typeface="Times New Roman"/>
              </a:rPr>
              <a:t>Architecture</a:t>
            </a:r>
          </a:p>
        </p:txBody>
      </p:sp>
      <p:pic>
        <p:nvPicPr>
          <p:cNvPr id="3" name="Picture 3" descr="Diagram&#10;&#10;Description automatically generated">
            <a:extLst>
              <a:ext uri="{FF2B5EF4-FFF2-40B4-BE49-F238E27FC236}">
                <a16:creationId xmlns="" xmlns:a16="http://schemas.microsoft.com/office/drawing/2014/main" id="{03F4B3CB-6BCE-4359-A667-C0F79837A3A8}"/>
              </a:ext>
            </a:extLst>
          </p:cNvPr>
          <p:cNvPicPr>
            <a:picLocks noChangeAspect="1"/>
          </p:cNvPicPr>
          <p:nvPr/>
        </p:nvPicPr>
        <p:blipFill>
          <a:blip r:embed="rId2"/>
          <a:stretch>
            <a:fillRect/>
          </a:stretch>
        </p:blipFill>
        <p:spPr>
          <a:xfrm>
            <a:off x="4004154" y="929072"/>
            <a:ext cx="5279719" cy="5480019"/>
          </a:xfrm>
          <a:prstGeom prst="rect">
            <a:avLst/>
          </a:prstGeom>
        </p:spPr>
      </p:pic>
    </p:spTree>
    <p:extLst>
      <p:ext uri="{BB962C8B-B14F-4D97-AF65-F5344CB8AC3E}">
        <p14:creationId xmlns="" xmlns:p14="http://schemas.microsoft.com/office/powerpoint/2010/main" val="14779342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F3D1E57-6D0A-4534-9936-9770C8278064}"/>
              </a:ext>
            </a:extLst>
          </p:cNvPr>
          <p:cNvSpPr txBox="1"/>
          <p:nvPr/>
        </p:nvSpPr>
        <p:spPr>
          <a:xfrm>
            <a:off x="444674" y="810016"/>
            <a:ext cx="11344404" cy="5447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latin typeface="Times New Roman"/>
                <a:cs typeface="Times New Roman"/>
              </a:rPr>
              <a:t>Explanation</a:t>
            </a:r>
          </a:p>
          <a:p>
            <a:r>
              <a:rPr lang="en-US" sz="2400" dirty="0">
                <a:latin typeface="Times New Roman"/>
                <a:ea typeface="+mn-lt"/>
                <a:cs typeface="+mn-lt"/>
              </a:rPr>
              <a:t>To demonstrate the feasibility and effectiveness of this system, devices such as GSM, Bluetooth module, PIR motion reed sensor, gas sensor and laser sensors have been integrated with the proposed Security system for an organization. This integration is basically done for the purpose of higher security to maintain an organization in a proper and secure way. This system has two main modules: the hardware interface module (Arduino, GSM, Bluetooth and Sensors) and also the software communication module (Web application &amp; Android application). The core component of the system is Arduino Mega 2560 microcontroller that is additionally capable of functioning as a micro web server and also the interface for all the hardware modules. The first one is controlling the appliances of the organization and second is controlling the security of the organization.</a:t>
            </a:r>
          </a:p>
          <a:p>
            <a:endParaRPr lang="en-US" sz="2400" dirty="0">
              <a:latin typeface="Times New Roman"/>
              <a:ea typeface="+mn-lt"/>
              <a:cs typeface="+mn-lt"/>
            </a:endParaRPr>
          </a:p>
          <a:p>
            <a:endParaRPr lang="en-US" sz="2400" dirty="0">
              <a:latin typeface="Times New Roman"/>
              <a:ea typeface="+mn-lt"/>
              <a:cs typeface="+mn-lt"/>
            </a:endParaRPr>
          </a:p>
          <a:p>
            <a:endParaRPr lang="en-US" sz="2400" b="1" dirty="0">
              <a:latin typeface="Times New Roman"/>
              <a:cs typeface="Times New Roman"/>
            </a:endParaRPr>
          </a:p>
        </p:txBody>
      </p:sp>
    </p:spTree>
    <p:extLst>
      <p:ext uri="{BB962C8B-B14F-4D97-AF65-F5344CB8AC3E}">
        <p14:creationId xmlns="" xmlns:p14="http://schemas.microsoft.com/office/powerpoint/2010/main" val="57958046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A01A322-FC97-4957-8D58-0779EAD28753}"/>
              </a:ext>
            </a:extLst>
          </p:cNvPr>
          <p:cNvSpPr txBox="1"/>
          <p:nvPr/>
        </p:nvSpPr>
        <p:spPr>
          <a:xfrm>
            <a:off x="768263" y="590811"/>
            <a:ext cx="6824596" cy="58169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Times New Roman"/>
                <a:ea typeface="+mn-lt"/>
                <a:cs typeface="+mn-lt"/>
              </a:rPr>
              <a:t>Requirements</a:t>
            </a:r>
            <a:endParaRPr lang="en-US" sz="3600" dirty="0">
              <a:latin typeface="Times New Roman"/>
              <a:ea typeface="+mn-lt"/>
              <a:cs typeface="+mn-lt"/>
            </a:endParaRPr>
          </a:p>
          <a:p>
            <a:r>
              <a:rPr lang="en-US" sz="2400" b="1" dirty="0">
                <a:latin typeface="Times New Roman"/>
                <a:ea typeface="+mn-lt"/>
                <a:cs typeface="+mn-lt"/>
              </a:rPr>
              <a:t>Hardware Requirements:</a:t>
            </a:r>
            <a:endParaRPr lang="en-US" sz="2400" dirty="0">
              <a:latin typeface="Times New Roman"/>
              <a:ea typeface="+mn-lt"/>
              <a:cs typeface="+mn-lt"/>
            </a:endParaRPr>
          </a:p>
          <a:p>
            <a:pPr marL="285750" indent="-285750">
              <a:buFont typeface="Symbol"/>
              <a:buChar char="•"/>
            </a:pPr>
            <a:r>
              <a:rPr lang="en-US" sz="2400" dirty="0">
                <a:latin typeface="Times New Roman"/>
                <a:ea typeface="+mn-lt"/>
                <a:cs typeface="+mn-lt"/>
              </a:rPr>
              <a:t>8051 Microcontroller</a:t>
            </a:r>
          </a:p>
          <a:p>
            <a:pPr marL="285750" indent="-285750">
              <a:buFont typeface="Symbol"/>
              <a:buChar char="•"/>
            </a:pPr>
            <a:r>
              <a:rPr lang="en-US" sz="2400" dirty="0">
                <a:latin typeface="Times New Roman"/>
                <a:ea typeface="+mn-lt"/>
                <a:cs typeface="+mn-lt"/>
              </a:rPr>
              <a:t>Fire sensor</a:t>
            </a:r>
          </a:p>
          <a:p>
            <a:pPr marL="285750" indent="-285750">
              <a:buFont typeface="Symbol"/>
              <a:buChar char="•"/>
            </a:pPr>
            <a:r>
              <a:rPr lang="en-US" sz="2400" dirty="0">
                <a:latin typeface="Times New Roman"/>
                <a:ea typeface="+mn-lt"/>
                <a:cs typeface="+mn-lt"/>
              </a:rPr>
              <a:t>Buzzer</a:t>
            </a:r>
          </a:p>
          <a:p>
            <a:pPr marL="285750" indent="-285750">
              <a:buFont typeface="Symbol"/>
              <a:buChar char="•"/>
            </a:pPr>
            <a:r>
              <a:rPr lang="en-US" sz="2400" dirty="0">
                <a:latin typeface="Times New Roman"/>
                <a:ea typeface="+mn-lt"/>
                <a:cs typeface="+mn-lt"/>
              </a:rPr>
              <a:t>IR sensor</a:t>
            </a:r>
          </a:p>
          <a:p>
            <a:pPr marL="285750" indent="-285750">
              <a:buFont typeface="Symbol"/>
              <a:buChar char="•"/>
            </a:pPr>
            <a:r>
              <a:rPr lang="en-US" sz="2400" dirty="0">
                <a:latin typeface="Times New Roman"/>
                <a:ea typeface="+mn-lt"/>
                <a:cs typeface="+mn-lt"/>
              </a:rPr>
              <a:t>LCD display</a:t>
            </a:r>
          </a:p>
          <a:p>
            <a:pPr marL="285750" indent="-285750">
              <a:buFont typeface="Symbol"/>
              <a:buChar char="•"/>
            </a:pPr>
            <a:r>
              <a:rPr lang="en-US" sz="2400" dirty="0">
                <a:latin typeface="Times New Roman"/>
                <a:ea typeface="+mn-lt"/>
                <a:cs typeface="+mn-lt"/>
              </a:rPr>
              <a:t>LPG Gas sensor</a:t>
            </a:r>
          </a:p>
          <a:p>
            <a:pPr marL="285750" indent="-285750">
              <a:buFont typeface="Symbol"/>
              <a:buChar char="•"/>
            </a:pPr>
            <a:r>
              <a:rPr lang="en-US" sz="2400" dirty="0">
                <a:latin typeface="Times New Roman"/>
                <a:ea typeface="+mn-lt"/>
                <a:cs typeface="+mn-lt"/>
              </a:rPr>
              <a:t>GSM module</a:t>
            </a:r>
          </a:p>
          <a:p>
            <a:pPr marL="285750" indent="-285750">
              <a:buFont typeface="Symbol"/>
              <a:buChar char="•"/>
            </a:pPr>
            <a:r>
              <a:rPr lang="en-US" sz="2400" dirty="0">
                <a:latin typeface="Times New Roman"/>
                <a:ea typeface="+mn-lt"/>
                <a:cs typeface="+mn-lt"/>
              </a:rPr>
              <a:t>Wi-Fi dongle</a:t>
            </a:r>
          </a:p>
          <a:p>
            <a:r>
              <a:rPr lang="en-US" sz="2400" b="1" dirty="0">
                <a:latin typeface="Times New Roman"/>
                <a:ea typeface="+mn-lt"/>
                <a:cs typeface="+mn-lt"/>
              </a:rPr>
              <a:t>Software Requirements:</a:t>
            </a:r>
            <a:endParaRPr lang="en-US" sz="2400" dirty="0">
              <a:latin typeface="Times New Roman"/>
              <a:ea typeface="+mn-lt"/>
              <a:cs typeface="+mn-lt"/>
            </a:endParaRPr>
          </a:p>
          <a:p>
            <a:pPr marL="285750" indent="-285750">
              <a:buFont typeface="Symbol"/>
              <a:buChar char="•"/>
            </a:pPr>
            <a:r>
              <a:rPr lang="en-US" sz="2400" dirty="0">
                <a:latin typeface="Times New Roman"/>
                <a:ea typeface="+mn-lt"/>
                <a:cs typeface="+mn-lt"/>
              </a:rPr>
              <a:t>Python Idle</a:t>
            </a:r>
          </a:p>
          <a:p>
            <a:pPr marL="285750" indent="-285750">
              <a:buFont typeface="Symbol"/>
              <a:buChar char="•"/>
            </a:pPr>
            <a:r>
              <a:rPr lang="en-US" sz="2400" dirty="0">
                <a:latin typeface="Times New Roman"/>
                <a:ea typeface="+mn-lt"/>
                <a:cs typeface="+mn-lt"/>
              </a:rPr>
              <a:t>Server</a:t>
            </a:r>
          </a:p>
          <a:p>
            <a:pPr marL="285750" indent="-285750">
              <a:buFont typeface="Symbol"/>
              <a:buChar char="•"/>
            </a:pPr>
            <a:r>
              <a:rPr lang="en-US" sz="2400" dirty="0">
                <a:latin typeface="Times New Roman"/>
                <a:ea typeface="+mn-lt"/>
                <a:cs typeface="+mn-lt"/>
              </a:rPr>
              <a:t>Watson Studio</a:t>
            </a:r>
          </a:p>
          <a:p>
            <a:pPr algn="l"/>
            <a:endParaRPr lang="en-US" sz="2400" dirty="0">
              <a:latin typeface="Times New Roman"/>
              <a:cs typeface="Times New Roman"/>
            </a:endParaRPr>
          </a:p>
        </p:txBody>
      </p:sp>
    </p:spTree>
    <p:extLst>
      <p:ext uri="{BB962C8B-B14F-4D97-AF65-F5344CB8AC3E}">
        <p14:creationId xmlns="" xmlns:p14="http://schemas.microsoft.com/office/powerpoint/2010/main" val="297513326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emplate>office theme</Template>
  <TotalTime>116</TotalTime>
  <Words>583</Words>
  <Application>Microsoft Office PowerPoint</Application>
  <PresentationFormat>Custom</PresentationFormat>
  <Paragraphs>76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GestaltVTI</vt:lpstr>
      <vt:lpstr>GUDLAVALLERU ENGINEERING COLLEGE (An  Autonomous  Institute  with  permanent  Affiliation  to  JNTUK ,  Kakinada) SHESHADRI RAO KNOWLEDGE VILLAGE  Gudlavalleru – 521356  Andhra Pradesh  2021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SATYA</dc:creator>
  <cp:lastModifiedBy>INTEX</cp:lastModifiedBy>
  <cp:revision>261</cp:revision>
  <dcterms:created xsi:type="dcterms:W3CDTF">2021-07-12T11:07:26Z</dcterms:created>
  <dcterms:modified xsi:type="dcterms:W3CDTF">2021-09-01T17:47:35Z</dcterms:modified>
</cp:coreProperties>
</file>