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10/16/2021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10/16/2021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10/16/2021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10/16/2021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10/16/2021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1D8BD707-D9CF-40AE-B4C6-C98DA3205C09}" type="datetimeFigureOut">
              <a:rPr lang="en-US" smtClean="0"/>
              <a:pPr/>
              <a:t>10/16/2021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10/16/2021</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10/16/2021</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609602"/>
            <a:ext cx="12192000" cy="1695977"/>
          </a:xfrm>
          <a:prstGeom prst="rect">
            <a:avLst/>
          </a:prstGeom>
        </p:spPr>
        <p:txBody>
          <a:bodyPr vert="horz" wrap="square" lIns="0" tIns="28575" rIns="0" bIns="0" rtlCol="0">
            <a:spAutoFit/>
          </a:bodyPr>
          <a:lstStyle/>
          <a:p>
            <a:pPr marL="12700" marR="5080" indent="1219835" algn="ctr">
              <a:lnSpc>
                <a:spcPts val="6459"/>
              </a:lnSpc>
              <a:spcBef>
                <a:spcPts val="225"/>
              </a:spcBef>
            </a:pPr>
            <a:r>
              <a:rPr lang="en-US" sz="4800" spc="-95" dirty="0" smtClean="0">
                <a:solidFill>
                  <a:schemeClr val="tx1"/>
                </a:solidFill>
                <a:latin typeface="Trebuchet MS"/>
                <a:cs typeface="Trebuchet MS"/>
              </a:rPr>
              <a:t>SESHADRI RAO</a:t>
            </a:r>
            <a:br>
              <a:rPr lang="en-US" sz="4800" spc="-95" dirty="0" smtClean="0">
                <a:solidFill>
                  <a:schemeClr val="tx1"/>
                </a:solidFill>
                <a:latin typeface="Trebuchet MS"/>
                <a:cs typeface="Trebuchet MS"/>
              </a:rPr>
            </a:br>
            <a:r>
              <a:rPr sz="4800" spc="-95" smtClean="0">
                <a:solidFill>
                  <a:schemeClr val="tx1"/>
                </a:solidFill>
                <a:latin typeface="Trebuchet MS"/>
                <a:cs typeface="Trebuchet MS"/>
              </a:rPr>
              <a:t>GUDLAVALLERU </a:t>
            </a:r>
            <a:r>
              <a:rPr sz="4800" spc="-90" smtClean="0">
                <a:solidFill>
                  <a:schemeClr val="tx1"/>
                </a:solidFill>
                <a:latin typeface="Trebuchet MS"/>
                <a:cs typeface="Trebuchet MS"/>
              </a:rPr>
              <a:t> </a:t>
            </a:r>
            <a:r>
              <a:rPr sz="4800" spc="5" dirty="0">
                <a:solidFill>
                  <a:schemeClr val="tx1"/>
                </a:solidFill>
                <a:latin typeface="Trebuchet MS"/>
                <a:cs typeface="Trebuchet MS"/>
              </a:rPr>
              <a:t>ENGINEERING</a:t>
            </a:r>
            <a:r>
              <a:rPr sz="4800" spc="-240" dirty="0">
                <a:solidFill>
                  <a:schemeClr val="tx1"/>
                </a:solidFill>
                <a:latin typeface="Trebuchet MS"/>
                <a:cs typeface="Trebuchet MS"/>
              </a:rPr>
              <a:t> </a:t>
            </a:r>
            <a:r>
              <a:rPr sz="4800" dirty="0">
                <a:solidFill>
                  <a:schemeClr val="tx1"/>
                </a:solidFill>
                <a:latin typeface="Trebuchet MS"/>
                <a:cs typeface="Trebuchet MS"/>
              </a:rPr>
              <a:t>COLLEGE</a:t>
            </a:r>
            <a:endParaRPr sz="4800">
              <a:solidFill>
                <a:schemeClr val="tx1"/>
              </a:solidFill>
              <a:latin typeface="Trebuchet MS"/>
              <a:cs typeface="Trebuchet MS"/>
            </a:endParaRPr>
          </a:p>
        </p:txBody>
      </p:sp>
      <p:sp>
        <p:nvSpPr>
          <p:cNvPr id="4" name="object 4"/>
          <p:cNvSpPr txBox="1"/>
          <p:nvPr/>
        </p:nvSpPr>
        <p:spPr>
          <a:xfrm>
            <a:off x="4343400" y="3810002"/>
            <a:ext cx="7162800" cy="1010533"/>
          </a:xfrm>
          <a:prstGeom prst="rect">
            <a:avLst/>
          </a:prstGeom>
        </p:spPr>
        <p:txBody>
          <a:bodyPr vert="horz" wrap="square" lIns="0" tIns="142240" rIns="0" bIns="0" rtlCol="0">
            <a:spAutoFit/>
          </a:bodyPr>
          <a:lstStyle/>
          <a:p>
            <a:pPr marL="12700">
              <a:lnSpc>
                <a:spcPct val="100000"/>
              </a:lnSpc>
              <a:spcBef>
                <a:spcPts val="1120"/>
              </a:spcBef>
            </a:pPr>
            <a:r>
              <a:rPr sz="2400" b="1" spc="25" dirty="0">
                <a:solidFill>
                  <a:srgbClr val="FF6600"/>
                </a:solidFill>
                <a:latin typeface="Arial" pitchFamily="34" charset="0"/>
                <a:cs typeface="Arial" pitchFamily="34" charset="0"/>
              </a:rPr>
              <a:t>D</a:t>
            </a:r>
            <a:r>
              <a:rPr sz="2400" b="1" spc="-20" dirty="0">
                <a:solidFill>
                  <a:srgbClr val="FF6600"/>
                </a:solidFill>
                <a:latin typeface="Arial" pitchFamily="34" charset="0"/>
                <a:cs typeface="Arial" pitchFamily="34" charset="0"/>
              </a:rPr>
              <a:t>E</a:t>
            </a:r>
            <a:r>
              <a:rPr sz="2400" b="1" spc="-140" dirty="0">
                <a:solidFill>
                  <a:srgbClr val="FF6600"/>
                </a:solidFill>
                <a:latin typeface="Arial" pitchFamily="34" charset="0"/>
                <a:cs typeface="Arial" pitchFamily="34" charset="0"/>
              </a:rPr>
              <a:t>P</a:t>
            </a:r>
            <a:r>
              <a:rPr sz="2400" b="1" spc="-25" dirty="0">
                <a:solidFill>
                  <a:srgbClr val="FF6600"/>
                </a:solidFill>
                <a:latin typeface="Arial" pitchFamily="34" charset="0"/>
                <a:cs typeface="Arial" pitchFamily="34" charset="0"/>
              </a:rPr>
              <a:t>A</a:t>
            </a:r>
            <a:r>
              <a:rPr sz="2400" b="1" spc="-45" dirty="0">
                <a:solidFill>
                  <a:srgbClr val="FF6600"/>
                </a:solidFill>
                <a:latin typeface="Arial" pitchFamily="34" charset="0"/>
                <a:cs typeface="Arial" pitchFamily="34" charset="0"/>
              </a:rPr>
              <a:t>R</a:t>
            </a:r>
            <a:r>
              <a:rPr sz="2400" b="1" spc="25" dirty="0">
                <a:solidFill>
                  <a:srgbClr val="FF6600"/>
                </a:solidFill>
                <a:latin typeface="Arial" pitchFamily="34" charset="0"/>
                <a:cs typeface="Arial" pitchFamily="34" charset="0"/>
              </a:rPr>
              <a:t>T</a:t>
            </a:r>
            <a:r>
              <a:rPr sz="2400" b="1" dirty="0">
                <a:solidFill>
                  <a:srgbClr val="FF6600"/>
                </a:solidFill>
                <a:latin typeface="Arial" pitchFamily="34" charset="0"/>
                <a:cs typeface="Arial" pitchFamily="34" charset="0"/>
              </a:rPr>
              <a:t>M</a:t>
            </a:r>
            <a:r>
              <a:rPr sz="2400" b="1" spc="-20" dirty="0">
                <a:solidFill>
                  <a:srgbClr val="FF6600"/>
                </a:solidFill>
                <a:latin typeface="Arial" pitchFamily="34" charset="0"/>
                <a:cs typeface="Arial" pitchFamily="34" charset="0"/>
              </a:rPr>
              <a:t>E</a:t>
            </a:r>
            <a:r>
              <a:rPr sz="2400" b="1" spc="-30" dirty="0">
                <a:solidFill>
                  <a:srgbClr val="FF6600"/>
                </a:solidFill>
                <a:latin typeface="Arial" pitchFamily="34" charset="0"/>
                <a:cs typeface="Arial" pitchFamily="34" charset="0"/>
              </a:rPr>
              <a:t>N</a:t>
            </a:r>
            <a:r>
              <a:rPr sz="2400" b="1" dirty="0">
                <a:solidFill>
                  <a:srgbClr val="FF6600"/>
                </a:solidFill>
                <a:latin typeface="Arial" pitchFamily="34" charset="0"/>
                <a:cs typeface="Arial" pitchFamily="34" charset="0"/>
              </a:rPr>
              <a:t>T</a:t>
            </a:r>
            <a:r>
              <a:rPr sz="2400" b="1" spc="-170" dirty="0">
                <a:solidFill>
                  <a:srgbClr val="FF6600"/>
                </a:solidFill>
                <a:latin typeface="Arial" pitchFamily="34" charset="0"/>
                <a:cs typeface="Arial" pitchFamily="34" charset="0"/>
              </a:rPr>
              <a:t> </a:t>
            </a:r>
            <a:r>
              <a:rPr sz="2400" b="1" spc="30" dirty="0">
                <a:solidFill>
                  <a:srgbClr val="FF6600"/>
                </a:solidFill>
                <a:latin typeface="Arial" pitchFamily="34" charset="0"/>
                <a:cs typeface="Arial" pitchFamily="34" charset="0"/>
              </a:rPr>
              <a:t>O</a:t>
            </a:r>
            <a:r>
              <a:rPr sz="2400" b="1" dirty="0">
                <a:solidFill>
                  <a:srgbClr val="FF6600"/>
                </a:solidFill>
                <a:latin typeface="Arial" pitchFamily="34" charset="0"/>
                <a:cs typeface="Arial" pitchFamily="34" charset="0"/>
              </a:rPr>
              <a:t>F</a:t>
            </a:r>
            <a:r>
              <a:rPr sz="2400" b="1" spc="-30" dirty="0">
                <a:solidFill>
                  <a:srgbClr val="FF6600"/>
                </a:solidFill>
                <a:latin typeface="Arial" pitchFamily="34" charset="0"/>
                <a:cs typeface="Arial" pitchFamily="34" charset="0"/>
              </a:rPr>
              <a:t> </a:t>
            </a:r>
            <a:r>
              <a:rPr sz="2400" b="1" spc="-5" dirty="0">
                <a:solidFill>
                  <a:srgbClr val="FF6600"/>
                </a:solidFill>
                <a:latin typeface="Arial" pitchFamily="34" charset="0"/>
                <a:cs typeface="Arial" pitchFamily="34" charset="0"/>
              </a:rPr>
              <a:t>I</a:t>
            </a:r>
            <a:r>
              <a:rPr sz="2400" b="1" spc="-25" dirty="0">
                <a:solidFill>
                  <a:srgbClr val="FF6600"/>
                </a:solidFill>
                <a:latin typeface="Arial" pitchFamily="34" charset="0"/>
                <a:cs typeface="Arial" pitchFamily="34" charset="0"/>
              </a:rPr>
              <a:t>N</a:t>
            </a:r>
            <a:r>
              <a:rPr sz="2400" b="1" spc="20" dirty="0">
                <a:solidFill>
                  <a:srgbClr val="FF6600"/>
                </a:solidFill>
                <a:latin typeface="Arial" pitchFamily="34" charset="0"/>
                <a:cs typeface="Arial" pitchFamily="34" charset="0"/>
              </a:rPr>
              <a:t>F</a:t>
            </a:r>
            <a:r>
              <a:rPr sz="2400" b="1" spc="30" dirty="0">
                <a:solidFill>
                  <a:srgbClr val="FF6600"/>
                </a:solidFill>
                <a:latin typeface="Arial" pitchFamily="34" charset="0"/>
                <a:cs typeface="Arial" pitchFamily="34" charset="0"/>
              </a:rPr>
              <a:t>O</a:t>
            </a:r>
            <a:r>
              <a:rPr sz="2400" b="1" spc="25" dirty="0">
                <a:solidFill>
                  <a:srgbClr val="FF6600"/>
                </a:solidFill>
                <a:latin typeface="Arial" pitchFamily="34" charset="0"/>
                <a:cs typeface="Arial" pitchFamily="34" charset="0"/>
              </a:rPr>
              <a:t>R</a:t>
            </a:r>
            <a:r>
              <a:rPr sz="2400" b="1" dirty="0">
                <a:solidFill>
                  <a:srgbClr val="FF6600"/>
                </a:solidFill>
                <a:latin typeface="Arial" pitchFamily="34" charset="0"/>
                <a:cs typeface="Arial" pitchFamily="34" charset="0"/>
              </a:rPr>
              <a:t>M</a:t>
            </a:r>
            <a:r>
              <a:rPr sz="2400" b="1" spc="-250" dirty="0">
                <a:solidFill>
                  <a:srgbClr val="FF6600"/>
                </a:solidFill>
                <a:latin typeface="Arial" pitchFamily="34" charset="0"/>
                <a:cs typeface="Arial" pitchFamily="34" charset="0"/>
              </a:rPr>
              <a:t>A</a:t>
            </a:r>
            <a:r>
              <a:rPr sz="2400" b="1" spc="25" dirty="0">
                <a:solidFill>
                  <a:srgbClr val="FF6600"/>
                </a:solidFill>
                <a:latin typeface="Arial" pitchFamily="34" charset="0"/>
                <a:cs typeface="Arial" pitchFamily="34" charset="0"/>
              </a:rPr>
              <a:t>T</a:t>
            </a:r>
            <a:r>
              <a:rPr sz="2400" b="1" spc="-5" dirty="0">
                <a:solidFill>
                  <a:srgbClr val="FF6600"/>
                </a:solidFill>
                <a:latin typeface="Arial" pitchFamily="34" charset="0"/>
                <a:cs typeface="Arial" pitchFamily="34" charset="0"/>
              </a:rPr>
              <a:t>I</a:t>
            </a:r>
            <a:r>
              <a:rPr sz="2400" b="1" spc="35" dirty="0">
                <a:solidFill>
                  <a:srgbClr val="FF6600"/>
                </a:solidFill>
                <a:latin typeface="Arial" pitchFamily="34" charset="0"/>
                <a:cs typeface="Arial" pitchFamily="34" charset="0"/>
              </a:rPr>
              <a:t>O</a:t>
            </a:r>
            <a:r>
              <a:rPr sz="2400" b="1" dirty="0">
                <a:solidFill>
                  <a:srgbClr val="FF6600"/>
                </a:solidFill>
                <a:latin typeface="Arial" pitchFamily="34" charset="0"/>
                <a:cs typeface="Arial" pitchFamily="34" charset="0"/>
              </a:rPr>
              <a:t>N</a:t>
            </a:r>
            <a:r>
              <a:rPr sz="2400" b="1" spc="-229" dirty="0">
                <a:solidFill>
                  <a:srgbClr val="FF6600"/>
                </a:solidFill>
                <a:latin typeface="Arial" pitchFamily="34" charset="0"/>
                <a:cs typeface="Arial" pitchFamily="34" charset="0"/>
              </a:rPr>
              <a:t> </a:t>
            </a:r>
            <a:r>
              <a:rPr sz="2400" b="1" spc="25" dirty="0">
                <a:solidFill>
                  <a:srgbClr val="FF6600"/>
                </a:solidFill>
                <a:latin typeface="Arial" pitchFamily="34" charset="0"/>
                <a:cs typeface="Arial" pitchFamily="34" charset="0"/>
              </a:rPr>
              <a:t>T</a:t>
            </a:r>
            <a:r>
              <a:rPr sz="2400" b="1" spc="-20" dirty="0">
                <a:solidFill>
                  <a:srgbClr val="FF6600"/>
                </a:solidFill>
                <a:latin typeface="Arial" pitchFamily="34" charset="0"/>
                <a:cs typeface="Arial" pitchFamily="34" charset="0"/>
              </a:rPr>
              <a:t>E</a:t>
            </a:r>
            <a:r>
              <a:rPr sz="2400" b="1" spc="25" dirty="0">
                <a:solidFill>
                  <a:srgbClr val="FF6600"/>
                </a:solidFill>
                <a:latin typeface="Arial" pitchFamily="34" charset="0"/>
                <a:cs typeface="Arial" pitchFamily="34" charset="0"/>
              </a:rPr>
              <a:t>C</a:t>
            </a:r>
            <a:r>
              <a:rPr sz="2400" b="1" dirty="0">
                <a:solidFill>
                  <a:srgbClr val="FF6600"/>
                </a:solidFill>
                <a:latin typeface="Arial" pitchFamily="34" charset="0"/>
                <a:cs typeface="Arial" pitchFamily="34" charset="0"/>
              </a:rPr>
              <a:t>H</a:t>
            </a:r>
            <a:r>
              <a:rPr sz="2400" b="1" spc="-25" dirty="0">
                <a:solidFill>
                  <a:srgbClr val="FF6600"/>
                </a:solidFill>
                <a:latin typeface="Arial" pitchFamily="34" charset="0"/>
                <a:cs typeface="Arial" pitchFamily="34" charset="0"/>
              </a:rPr>
              <a:t>N</a:t>
            </a:r>
            <a:r>
              <a:rPr sz="2400" b="1" spc="30" dirty="0">
                <a:solidFill>
                  <a:srgbClr val="FF6600"/>
                </a:solidFill>
                <a:latin typeface="Arial" pitchFamily="34" charset="0"/>
                <a:cs typeface="Arial" pitchFamily="34" charset="0"/>
              </a:rPr>
              <a:t>O</a:t>
            </a:r>
            <a:r>
              <a:rPr sz="2400" b="1" spc="15" dirty="0">
                <a:solidFill>
                  <a:srgbClr val="FF6600"/>
                </a:solidFill>
                <a:latin typeface="Arial" pitchFamily="34" charset="0"/>
                <a:cs typeface="Arial" pitchFamily="34" charset="0"/>
              </a:rPr>
              <a:t>L</a:t>
            </a:r>
            <a:r>
              <a:rPr sz="2400" b="1" spc="30" dirty="0">
                <a:solidFill>
                  <a:srgbClr val="FF6600"/>
                </a:solidFill>
                <a:latin typeface="Arial" pitchFamily="34" charset="0"/>
                <a:cs typeface="Arial" pitchFamily="34" charset="0"/>
              </a:rPr>
              <a:t>O</a:t>
            </a:r>
            <a:r>
              <a:rPr sz="2400" b="1" spc="-40" dirty="0">
                <a:solidFill>
                  <a:srgbClr val="FF6600"/>
                </a:solidFill>
                <a:latin typeface="Arial" pitchFamily="34" charset="0"/>
                <a:cs typeface="Arial" pitchFamily="34" charset="0"/>
              </a:rPr>
              <a:t>G</a:t>
            </a:r>
            <a:r>
              <a:rPr sz="2400" b="1" dirty="0">
                <a:solidFill>
                  <a:srgbClr val="FF6600"/>
                </a:solidFill>
                <a:latin typeface="Arial" pitchFamily="34" charset="0"/>
                <a:cs typeface="Arial" pitchFamily="34" charset="0"/>
              </a:rPr>
              <a:t>Y</a:t>
            </a:r>
            <a:endParaRPr sz="2400" b="1">
              <a:solidFill>
                <a:srgbClr val="FF6600"/>
              </a:solidFill>
              <a:latin typeface="Arial" pitchFamily="34" charset="0"/>
              <a:cs typeface="Arial" pitchFamily="34" charset="0"/>
            </a:endParaRPr>
          </a:p>
          <a:p>
            <a:pPr marL="3510915">
              <a:lnSpc>
                <a:spcPct val="100000"/>
              </a:lnSpc>
              <a:spcBef>
                <a:spcPts val="1025"/>
              </a:spcBef>
            </a:pPr>
            <a:r>
              <a:rPr lang="en-US" sz="2400" b="1" spc="-5" dirty="0" smtClean="0">
                <a:solidFill>
                  <a:schemeClr val="tx1">
                    <a:lumMod val="50000"/>
                    <a:lumOff val="50000"/>
                  </a:schemeClr>
                </a:solidFill>
                <a:latin typeface="Arial" pitchFamily="34" charset="0"/>
                <a:cs typeface="Arial" pitchFamily="34" charset="0"/>
              </a:rPr>
              <a:t>IOT Project presentation</a:t>
            </a:r>
            <a:endParaRPr sz="2400" b="1">
              <a:solidFill>
                <a:schemeClr val="tx1">
                  <a:lumMod val="50000"/>
                  <a:lumOff val="50000"/>
                </a:schemeClr>
              </a:solidFill>
              <a:latin typeface="Arial" pitchFamily="34" charset="0"/>
              <a:cs typeface="Arial" pitchFamily="34" charset="0"/>
            </a:endParaRPr>
          </a:p>
        </p:txBody>
      </p:sp>
      <p:pic>
        <p:nvPicPr>
          <p:cNvPr id="5" name="object 5"/>
          <p:cNvPicPr/>
          <p:nvPr/>
        </p:nvPicPr>
        <p:blipFill>
          <a:blip r:embed="rId2" cstate="print"/>
          <a:stretch>
            <a:fillRect/>
          </a:stretch>
        </p:blipFill>
        <p:spPr>
          <a:xfrm>
            <a:off x="0" y="0"/>
            <a:ext cx="1828800" cy="1600200"/>
          </a:xfrm>
          <a:prstGeom prst="rect">
            <a:avLst/>
          </a:prstGeom>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56605" y="634120"/>
            <a:ext cx="4043996" cy="567463"/>
          </a:xfrm>
          <a:prstGeom prst="rect">
            <a:avLst/>
          </a:prstGeom>
        </p:spPr>
        <p:txBody>
          <a:bodyPr vert="horz" wrap="square" lIns="0" tIns="13335" rIns="0" bIns="0" rtlCol="0">
            <a:spAutoFit/>
          </a:bodyPr>
          <a:lstStyle/>
          <a:p>
            <a:pPr marL="12700">
              <a:lnSpc>
                <a:spcPct val="100000"/>
              </a:lnSpc>
              <a:spcBef>
                <a:spcPts val="105"/>
              </a:spcBef>
            </a:pPr>
            <a:r>
              <a:rPr sz="3600" u="sng" spc="-70" dirty="0">
                <a:solidFill>
                  <a:srgbClr val="FF0000"/>
                </a:solidFill>
                <a:latin typeface="Trebuchet MS"/>
                <a:cs typeface="Trebuchet MS"/>
              </a:rPr>
              <a:t>DISADVANTAGES</a:t>
            </a:r>
            <a:r>
              <a:rPr sz="3600" b="0" spc="-70" dirty="0">
                <a:solidFill>
                  <a:srgbClr val="FF0000"/>
                </a:solidFill>
                <a:latin typeface="Trebuchet MS"/>
                <a:cs typeface="Trebuchet MS"/>
              </a:rPr>
              <a:t>:</a:t>
            </a:r>
            <a:endParaRPr sz="3600">
              <a:solidFill>
                <a:srgbClr val="FF0000"/>
              </a:solidFill>
              <a:latin typeface="Trebuchet MS"/>
              <a:cs typeface="Trebuchet MS"/>
            </a:endParaRPr>
          </a:p>
        </p:txBody>
      </p:sp>
      <p:sp>
        <p:nvSpPr>
          <p:cNvPr id="4" name="object 4"/>
          <p:cNvSpPr txBox="1"/>
          <p:nvPr/>
        </p:nvSpPr>
        <p:spPr>
          <a:xfrm>
            <a:off x="661353" y="1219202"/>
            <a:ext cx="8448675" cy="5430974"/>
          </a:xfrm>
          <a:prstGeom prst="rect">
            <a:avLst/>
          </a:prstGeom>
        </p:spPr>
        <p:txBody>
          <a:bodyPr vert="horz" wrap="square" lIns="0" tIns="90170" rIns="0" bIns="0" rtlCol="0">
            <a:spAutoFit/>
          </a:bodyPr>
          <a:lstStyle/>
          <a:p>
            <a:pPr marL="355600" indent="-343535">
              <a:lnSpc>
                <a:spcPct val="100000"/>
              </a:lnSpc>
              <a:spcBef>
                <a:spcPts val="710"/>
              </a:spcBef>
              <a:buClr>
                <a:schemeClr val="bg2">
                  <a:lumMod val="50000"/>
                </a:schemeClr>
              </a:buClr>
              <a:buSzPct val="80000"/>
              <a:buFont typeface="Wingdings" pitchFamily="2" charset="2"/>
              <a:buChar char="Ø"/>
              <a:tabLst>
                <a:tab pos="356235" algn="l"/>
              </a:tabLst>
            </a:pPr>
            <a:r>
              <a:rPr lang="en-US" sz="2800" spc="-5" dirty="0" smtClean="0">
                <a:latin typeface="Arial" pitchFamily="34" charset="0"/>
                <a:cs typeface="Arial" pitchFamily="34" charset="0"/>
              </a:rPr>
              <a:t>As the whole process based on IOT platform there may be some decrease in employment</a:t>
            </a:r>
          </a:p>
          <a:p>
            <a:pPr marL="355600" indent="-343535">
              <a:lnSpc>
                <a:spcPct val="100000"/>
              </a:lnSpc>
              <a:spcBef>
                <a:spcPts val="710"/>
              </a:spcBef>
              <a:buClr>
                <a:schemeClr val="bg2">
                  <a:lumMod val="50000"/>
                </a:schemeClr>
              </a:buClr>
              <a:buSzPct val="80000"/>
              <a:buFont typeface="Wingdings" pitchFamily="2" charset="2"/>
              <a:buChar char="Ø"/>
              <a:tabLst>
                <a:tab pos="356235" algn="l"/>
              </a:tabLst>
            </a:pPr>
            <a:r>
              <a:rPr lang="en-US" sz="2800" spc="-5" dirty="0" smtClean="0">
                <a:latin typeface="Arial" pitchFamily="34" charset="0"/>
                <a:cs typeface="Arial" pitchFamily="34" charset="0"/>
              </a:rPr>
              <a:t>May fails when detects similar faces</a:t>
            </a:r>
          </a:p>
          <a:p>
            <a:pPr marL="355600" indent="-343535">
              <a:lnSpc>
                <a:spcPct val="100000"/>
              </a:lnSpc>
              <a:spcBef>
                <a:spcPts val="710"/>
              </a:spcBef>
              <a:buClr>
                <a:schemeClr val="bg2">
                  <a:lumMod val="50000"/>
                </a:schemeClr>
              </a:buClr>
              <a:buSzPct val="80000"/>
              <a:buFont typeface="Wingdings" pitchFamily="2" charset="2"/>
              <a:buChar char="Ø"/>
              <a:tabLst>
                <a:tab pos="356235" algn="l"/>
              </a:tabLst>
            </a:pPr>
            <a:r>
              <a:rPr lang="en-US" sz="2800" spc="-5" dirty="0" smtClean="0">
                <a:latin typeface="Arial" pitchFamily="34" charset="0"/>
                <a:cs typeface="Arial" pitchFamily="34" charset="0"/>
              </a:rPr>
              <a:t>Accessing this system may be difficult for new users</a:t>
            </a:r>
          </a:p>
          <a:p>
            <a:pPr marL="355600" indent="-343535">
              <a:lnSpc>
                <a:spcPct val="100000"/>
              </a:lnSpc>
              <a:spcBef>
                <a:spcPts val="710"/>
              </a:spcBef>
              <a:buClr>
                <a:schemeClr val="bg2">
                  <a:lumMod val="50000"/>
                </a:schemeClr>
              </a:buClr>
              <a:buSzPct val="80000"/>
              <a:buFont typeface="Wingdings" pitchFamily="2" charset="2"/>
              <a:buChar char="Ø"/>
              <a:tabLst>
                <a:tab pos="356235" algn="l"/>
              </a:tabLst>
            </a:pPr>
            <a:r>
              <a:rPr lang="en-US" sz="2800" spc="-5" dirty="0" smtClean="0">
                <a:latin typeface="Arial" pitchFamily="34" charset="0"/>
                <a:cs typeface="Arial" pitchFamily="34" charset="0"/>
              </a:rPr>
              <a:t>As it is IOT based own phone or pc required for accessing this application </a:t>
            </a:r>
          </a:p>
          <a:p>
            <a:pPr marL="355600" indent="-343535">
              <a:lnSpc>
                <a:spcPct val="100000"/>
              </a:lnSpc>
              <a:spcBef>
                <a:spcPts val="710"/>
              </a:spcBef>
              <a:buClr>
                <a:schemeClr val="bg2">
                  <a:lumMod val="50000"/>
                </a:schemeClr>
              </a:buClr>
              <a:buSzPct val="80000"/>
              <a:buFont typeface="Wingdings" pitchFamily="2" charset="2"/>
              <a:buChar char="Ø"/>
              <a:tabLst>
                <a:tab pos="356235" algn="l"/>
              </a:tabLst>
            </a:pPr>
            <a:r>
              <a:rPr lang="en-US" sz="2800" spc="-5" dirty="0" smtClean="0">
                <a:latin typeface="Arial" pitchFamily="34" charset="0"/>
                <a:cs typeface="Arial" pitchFamily="34" charset="0"/>
              </a:rPr>
              <a:t>Updating of face is required as our face changes by age</a:t>
            </a:r>
          </a:p>
          <a:p>
            <a:pPr marL="355600" indent="-343535">
              <a:lnSpc>
                <a:spcPct val="100000"/>
              </a:lnSpc>
              <a:spcBef>
                <a:spcPts val="710"/>
              </a:spcBef>
              <a:buClr>
                <a:schemeClr val="bg2">
                  <a:lumMod val="50000"/>
                </a:schemeClr>
              </a:buClr>
              <a:buSzPct val="80000"/>
              <a:buFont typeface="Wingdings" pitchFamily="2" charset="2"/>
              <a:buChar char="Ø"/>
              <a:tabLst>
                <a:tab pos="356235" algn="l"/>
              </a:tabLst>
            </a:pPr>
            <a:endParaRPr lang="en-US" sz="3000" spc="-5" dirty="0" smtClean="0">
              <a:solidFill>
                <a:srgbClr val="404040"/>
              </a:solidFill>
              <a:latin typeface="Trebuchet MS"/>
              <a:cs typeface="Trebuchet MS"/>
            </a:endParaRPr>
          </a:p>
          <a:p>
            <a:pPr marL="355600" indent="-343535">
              <a:lnSpc>
                <a:spcPct val="100000"/>
              </a:lnSpc>
              <a:spcBef>
                <a:spcPts val="710"/>
              </a:spcBef>
              <a:buClr>
                <a:schemeClr val="bg2">
                  <a:lumMod val="50000"/>
                </a:schemeClr>
              </a:buClr>
              <a:buSzPct val="80000"/>
              <a:buFont typeface="Wingdings" pitchFamily="2" charset="2"/>
              <a:buChar char="Ø"/>
              <a:tabLst>
                <a:tab pos="356235" algn="l"/>
              </a:tabLst>
            </a:pPr>
            <a:endParaRPr sz="3000">
              <a:latin typeface="Trebuchet MS"/>
              <a:cs typeface="Trebuchet MS"/>
            </a:endParaRPr>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56605" y="634120"/>
            <a:ext cx="3510595" cy="567463"/>
          </a:xfrm>
          <a:prstGeom prst="rect">
            <a:avLst/>
          </a:prstGeom>
        </p:spPr>
        <p:txBody>
          <a:bodyPr vert="horz" wrap="square" lIns="0" tIns="13335" rIns="0" bIns="0" rtlCol="0">
            <a:spAutoFit/>
          </a:bodyPr>
          <a:lstStyle/>
          <a:p>
            <a:pPr marL="12700">
              <a:lnSpc>
                <a:spcPct val="100000"/>
              </a:lnSpc>
              <a:spcBef>
                <a:spcPts val="105"/>
              </a:spcBef>
            </a:pPr>
            <a:r>
              <a:rPr lang="en-US" sz="3600" u="sng" dirty="0" smtClean="0">
                <a:solidFill>
                  <a:srgbClr val="FF0000"/>
                </a:solidFill>
                <a:latin typeface="Trebuchet MS"/>
                <a:cs typeface="Trebuchet MS"/>
              </a:rPr>
              <a:t>APPLICATIONS</a:t>
            </a:r>
            <a:r>
              <a:rPr lang="en-US" sz="3600" b="0" dirty="0" smtClean="0">
                <a:latin typeface="Trebuchet MS"/>
                <a:cs typeface="Trebuchet MS"/>
              </a:rPr>
              <a:t> :</a:t>
            </a:r>
            <a:endParaRPr sz="3600">
              <a:latin typeface="Trebuchet MS"/>
              <a:cs typeface="Trebuchet MS"/>
            </a:endParaRPr>
          </a:p>
        </p:txBody>
      </p:sp>
      <p:sp>
        <p:nvSpPr>
          <p:cNvPr id="4" name="object 4"/>
          <p:cNvSpPr txBox="1"/>
          <p:nvPr/>
        </p:nvSpPr>
        <p:spPr>
          <a:xfrm>
            <a:off x="756603" y="2186941"/>
            <a:ext cx="8453120" cy="3758080"/>
          </a:xfrm>
          <a:prstGeom prst="rect">
            <a:avLst/>
          </a:prstGeom>
        </p:spPr>
        <p:txBody>
          <a:bodyPr vert="horz" wrap="square" lIns="0" tIns="13335" rIns="0" bIns="0" rtlCol="0">
            <a:spAutoFit/>
          </a:bodyPr>
          <a:lstStyle/>
          <a:p>
            <a:pPr marL="355600" marR="5080" indent="-343535" algn="just">
              <a:lnSpc>
                <a:spcPct val="100000"/>
              </a:lnSpc>
              <a:spcBef>
                <a:spcPts val="105"/>
              </a:spcBef>
              <a:buClr>
                <a:schemeClr val="bg2">
                  <a:lumMod val="50000"/>
                </a:schemeClr>
              </a:buClr>
              <a:buSzPct val="80000"/>
              <a:buFont typeface="Wingdings" pitchFamily="2" charset="2"/>
              <a:buChar char="Ø"/>
              <a:tabLst>
                <a:tab pos="356235" algn="l"/>
              </a:tabLst>
            </a:pPr>
            <a:endParaRPr lang="en-US" sz="3000" spc="-10" dirty="0" smtClean="0">
              <a:latin typeface="Arial" pitchFamily="34" charset="0"/>
              <a:cs typeface="Arial" pitchFamily="34" charset="0"/>
            </a:endParaRPr>
          </a:p>
          <a:p>
            <a:pPr marL="355600" marR="5080" indent="-343535" algn="just">
              <a:lnSpc>
                <a:spcPct val="100000"/>
              </a:lnSpc>
              <a:spcBef>
                <a:spcPts val="105"/>
              </a:spcBef>
              <a:buClr>
                <a:schemeClr val="bg2">
                  <a:lumMod val="50000"/>
                </a:schemeClr>
              </a:buClr>
              <a:buSzPct val="80000"/>
              <a:buFont typeface="Wingdings" pitchFamily="2" charset="2"/>
              <a:buChar char="Ø"/>
              <a:tabLst>
                <a:tab pos="356235" algn="l"/>
              </a:tabLst>
            </a:pPr>
            <a:r>
              <a:rPr lang="en-US" sz="3000" spc="-10" dirty="0" smtClean="0">
                <a:latin typeface="Arial" pitchFamily="34" charset="0"/>
                <a:cs typeface="Arial" pitchFamily="34" charset="0"/>
              </a:rPr>
              <a:t>This project can also be useful in industrial sector </a:t>
            </a:r>
          </a:p>
          <a:p>
            <a:pPr marL="355600" marR="5080" indent="-343535" algn="just">
              <a:lnSpc>
                <a:spcPct val="100000"/>
              </a:lnSpc>
              <a:spcBef>
                <a:spcPts val="105"/>
              </a:spcBef>
              <a:buClr>
                <a:schemeClr val="bg2">
                  <a:lumMod val="50000"/>
                </a:schemeClr>
              </a:buClr>
              <a:buSzPct val="80000"/>
              <a:buFont typeface="Wingdings" pitchFamily="2" charset="2"/>
              <a:buChar char="Ø"/>
              <a:tabLst>
                <a:tab pos="356235" algn="l"/>
              </a:tabLst>
            </a:pPr>
            <a:r>
              <a:rPr lang="en-US" sz="3000" spc="-10" dirty="0" smtClean="0">
                <a:latin typeface="Arial" pitchFamily="34" charset="0"/>
                <a:cs typeface="Arial" pitchFamily="34" charset="0"/>
              </a:rPr>
              <a:t>This project can be used in lockers given for students in their schools/colleges for protecting their belongings</a:t>
            </a:r>
          </a:p>
          <a:p>
            <a:pPr marL="355600" marR="5080" indent="-343535" algn="just">
              <a:lnSpc>
                <a:spcPct val="100000"/>
              </a:lnSpc>
              <a:spcBef>
                <a:spcPts val="105"/>
              </a:spcBef>
              <a:buClr>
                <a:schemeClr val="bg2">
                  <a:lumMod val="50000"/>
                </a:schemeClr>
              </a:buClr>
              <a:buSzPct val="80000"/>
              <a:tabLst>
                <a:tab pos="356235" algn="l"/>
              </a:tabLst>
            </a:pPr>
            <a:endParaRPr lang="en-US" sz="3000" spc="-10" dirty="0" smtClean="0">
              <a:latin typeface="Arial" pitchFamily="34" charset="0"/>
              <a:cs typeface="Arial" pitchFamily="34" charset="0"/>
            </a:endParaRPr>
          </a:p>
          <a:p>
            <a:pPr marL="355600" marR="5080" indent="-343535" algn="just">
              <a:lnSpc>
                <a:spcPct val="100000"/>
              </a:lnSpc>
              <a:spcBef>
                <a:spcPts val="105"/>
              </a:spcBef>
              <a:buClr>
                <a:schemeClr val="bg2">
                  <a:lumMod val="50000"/>
                </a:schemeClr>
              </a:buClr>
              <a:buSzPct val="80000"/>
              <a:tabLst>
                <a:tab pos="356235" algn="l"/>
              </a:tabLst>
            </a:pPr>
            <a:endParaRPr lang="en-US" sz="3000" spc="-10" dirty="0" smtClean="0">
              <a:latin typeface="Arial" pitchFamily="34" charset="0"/>
              <a:cs typeface="Arial" pitchFamily="34" charset="0"/>
            </a:endParaRP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4000"/>
            <a:ext cx="10972800" cy="4525963"/>
          </a:xfrm>
        </p:spPr>
        <p:txBody>
          <a:bodyPr>
            <a:normAutofit/>
          </a:bodyPr>
          <a:lstStyle/>
          <a:p>
            <a:pPr>
              <a:lnSpc>
                <a:spcPct val="150000"/>
              </a:lnSpc>
            </a:pPr>
            <a:r>
              <a:rPr lang="en-US" sz="2800" dirty="0" smtClean="0">
                <a:latin typeface="Arial" pitchFamily="34" charset="0"/>
                <a:cs typeface="Arial" pitchFamily="34" charset="0"/>
              </a:rPr>
              <a:t>MOBILE APPLICATION</a:t>
            </a:r>
          </a:p>
          <a:p>
            <a:pPr>
              <a:lnSpc>
                <a:spcPct val="150000"/>
              </a:lnSpc>
            </a:pPr>
            <a:r>
              <a:rPr lang="en-US" sz="2800" dirty="0" smtClean="0">
                <a:latin typeface="Arial" pitchFamily="34" charset="0"/>
                <a:cs typeface="Arial" pitchFamily="34" charset="0"/>
              </a:rPr>
              <a:t>WEB APPLICATION</a:t>
            </a:r>
            <a:endParaRPr lang="en-US" sz="2800" dirty="0">
              <a:latin typeface="Arial" pitchFamily="34" charset="0"/>
              <a:cs typeface="Arial" pitchFamily="34" charset="0"/>
            </a:endParaRPr>
          </a:p>
        </p:txBody>
      </p:sp>
      <p:sp>
        <p:nvSpPr>
          <p:cNvPr id="3" name="Title 2"/>
          <p:cNvSpPr>
            <a:spLocks noGrp="1"/>
          </p:cNvSpPr>
          <p:nvPr>
            <p:ph type="title"/>
          </p:nvPr>
        </p:nvSpPr>
        <p:spPr/>
        <p:txBody>
          <a:bodyPr/>
          <a:lstStyle/>
          <a:p>
            <a:r>
              <a:rPr lang="en-US" u="sng" dirty="0" smtClean="0">
                <a:solidFill>
                  <a:srgbClr val="FF0000"/>
                </a:solidFill>
              </a:rPr>
              <a:t>APPLICATIONS:</a:t>
            </a:r>
            <a:endParaRPr lang="en-US" u="sng" dirty="0">
              <a:solidFill>
                <a:srgbClr val="FF0000"/>
              </a:solidFill>
            </a:endParaRP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56602" y="634120"/>
            <a:ext cx="3053399" cy="567463"/>
          </a:xfrm>
          <a:prstGeom prst="rect">
            <a:avLst/>
          </a:prstGeom>
        </p:spPr>
        <p:txBody>
          <a:bodyPr vert="horz" wrap="square" lIns="0" tIns="13335" rIns="0" bIns="0" rtlCol="0">
            <a:spAutoFit/>
          </a:bodyPr>
          <a:lstStyle/>
          <a:p>
            <a:pPr marL="12700">
              <a:lnSpc>
                <a:spcPct val="100000"/>
              </a:lnSpc>
              <a:spcBef>
                <a:spcPts val="105"/>
              </a:spcBef>
            </a:pPr>
            <a:r>
              <a:rPr lang="en-US" sz="3600" u="sng" spc="-5" dirty="0" smtClean="0">
                <a:solidFill>
                  <a:srgbClr val="FF0000"/>
                </a:solidFill>
                <a:latin typeface="Trebuchet MS"/>
                <a:cs typeface="Trebuchet MS"/>
              </a:rPr>
              <a:t>CONCLUSION:</a:t>
            </a:r>
            <a:endParaRPr sz="3600" u="sng">
              <a:solidFill>
                <a:srgbClr val="FF0000"/>
              </a:solidFill>
              <a:latin typeface="Trebuchet MS"/>
              <a:cs typeface="Trebuchet MS"/>
            </a:endParaRPr>
          </a:p>
        </p:txBody>
      </p:sp>
      <p:sp>
        <p:nvSpPr>
          <p:cNvPr id="4" name="object 4"/>
          <p:cNvSpPr txBox="1"/>
          <p:nvPr/>
        </p:nvSpPr>
        <p:spPr>
          <a:xfrm>
            <a:off x="670880" y="1852930"/>
            <a:ext cx="8777921" cy="3770904"/>
          </a:xfrm>
          <a:prstGeom prst="rect">
            <a:avLst/>
          </a:prstGeom>
        </p:spPr>
        <p:txBody>
          <a:bodyPr vert="horz" wrap="square" lIns="0" tIns="13335" rIns="0" bIns="0" rtlCol="0">
            <a:spAutoFit/>
          </a:bodyPr>
          <a:lstStyle/>
          <a:p>
            <a:pPr marL="355600" indent="-343535">
              <a:lnSpc>
                <a:spcPts val="2865"/>
              </a:lnSpc>
              <a:spcBef>
                <a:spcPts val="105"/>
              </a:spcBef>
              <a:buClr>
                <a:schemeClr val="bg2">
                  <a:lumMod val="50000"/>
                </a:schemeClr>
              </a:buClr>
              <a:buSzPct val="81250"/>
              <a:buFont typeface="Wingdings"/>
              <a:buChar char=""/>
              <a:tabLst>
                <a:tab pos="355600" algn="l"/>
                <a:tab pos="356235" algn="l"/>
              </a:tabLst>
            </a:pPr>
            <a:r>
              <a:rPr lang="en-US" sz="2400" dirty="0" smtClean="0">
                <a:latin typeface="Arial" pitchFamily="34" charset="0"/>
                <a:cs typeface="Arial" pitchFamily="34" charset="0"/>
              </a:rPr>
              <a:t>we have proposed an IOT based smart locker to ensure the security of valuables.</a:t>
            </a:r>
          </a:p>
          <a:p>
            <a:pPr marL="355600" indent="-343535">
              <a:lnSpc>
                <a:spcPts val="2865"/>
              </a:lnSpc>
              <a:spcBef>
                <a:spcPts val="105"/>
              </a:spcBef>
              <a:buClr>
                <a:schemeClr val="bg2">
                  <a:lumMod val="50000"/>
                </a:schemeClr>
              </a:buClr>
              <a:buSzPct val="81250"/>
              <a:buFont typeface="Wingdings"/>
              <a:buChar char=""/>
              <a:tabLst>
                <a:tab pos="355600" algn="l"/>
                <a:tab pos="356235" algn="l"/>
              </a:tabLst>
            </a:pPr>
            <a:r>
              <a:rPr lang="en-US" sz="2400" dirty="0" smtClean="0">
                <a:latin typeface="Arial" pitchFamily="34" charset="0"/>
                <a:cs typeface="Arial" pitchFamily="34" charset="0"/>
              </a:rPr>
              <a:t>This system has  face detection approach that will count the number of user’s present in front of the locker at any particular time</a:t>
            </a:r>
          </a:p>
          <a:p>
            <a:pPr marL="355600" indent="-343535">
              <a:lnSpc>
                <a:spcPts val="2865"/>
              </a:lnSpc>
              <a:spcBef>
                <a:spcPts val="105"/>
              </a:spcBef>
              <a:buClr>
                <a:schemeClr val="bg2">
                  <a:lumMod val="50000"/>
                </a:schemeClr>
              </a:buClr>
              <a:buSzPct val="81250"/>
              <a:buFont typeface="Wingdings"/>
              <a:buChar char=""/>
              <a:tabLst>
                <a:tab pos="355600" algn="l"/>
                <a:tab pos="356235" algn="l"/>
              </a:tabLst>
            </a:pPr>
            <a:r>
              <a:rPr lang="en-US" sz="2400" dirty="0" smtClean="0">
                <a:latin typeface="Arial" pitchFamily="34" charset="0"/>
                <a:cs typeface="Arial" pitchFamily="34" charset="0"/>
              </a:rPr>
              <a:t>This smart locker is much better than traditional locker because it does not require any traditional key to unlock the locker</a:t>
            </a:r>
          </a:p>
          <a:p>
            <a:pPr marL="355600" indent="-343535">
              <a:lnSpc>
                <a:spcPts val="2865"/>
              </a:lnSpc>
              <a:spcBef>
                <a:spcPts val="105"/>
              </a:spcBef>
              <a:buClr>
                <a:schemeClr val="bg2">
                  <a:lumMod val="50000"/>
                </a:schemeClr>
              </a:buClr>
              <a:buSzPct val="81250"/>
              <a:buFont typeface="Wingdings"/>
              <a:buChar char=""/>
              <a:tabLst>
                <a:tab pos="355600" algn="l"/>
                <a:tab pos="356235" algn="l"/>
              </a:tabLst>
            </a:pPr>
            <a:r>
              <a:rPr lang="en-US" sz="2400" dirty="0" smtClean="0">
                <a:latin typeface="Arial" pitchFamily="34" charset="0"/>
                <a:cs typeface="Arial" pitchFamily="34" charset="0"/>
              </a:rPr>
              <a:t>It is highly reliable system to ensure the security of our valuables</a:t>
            </a:r>
            <a:endParaRPr sz="2400">
              <a:latin typeface="Arial" pitchFamily="34" charset="0"/>
              <a:cs typeface="Arial" pitchFamily="34" charset="0"/>
            </a:endParaRP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56603" y="634120"/>
            <a:ext cx="2748597" cy="567463"/>
          </a:xfrm>
          <a:prstGeom prst="rect">
            <a:avLst/>
          </a:prstGeom>
        </p:spPr>
        <p:txBody>
          <a:bodyPr vert="horz" wrap="square" lIns="0" tIns="13335" rIns="0" bIns="0" rtlCol="0">
            <a:spAutoFit/>
          </a:bodyPr>
          <a:lstStyle/>
          <a:p>
            <a:pPr marL="12700">
              <a:lnSpc>
                <a:spcPct val="100000"/>
              </a:lnSpc>
              <a:spcBef>
                <a:spcPts val="105"/>
              </a:spcBef>
            </a:pPr>
            <a:r>
              <a:rPr lang="en-US" sz="3600" u="sng" spc="-20" dirty="0" smtClean="0">
                <a:solidFill>
                  <a:srgbClr val="FF0000"/>
                </a:solidFill>
                <a:latin typeface="Trebuchet MS"/>
                <a:cs typeface="Trebuchet MS"/>
              </a:rPr>
              <a:t>REFERENCE</a:t>
            </a:r>
            <a:r>
              <a:rPr lang="en-US" sz="3600" b="0" spc="-20" dirty="0" smtClean="0">
                <a:latin typeface="Trebuchet MS"/>
                <a:cs typeface="Trebuchet MS"/>
              </a:rPr>
              <a:t> :</a:t>
            </a:r>
            <a:endParaRPr sz="3600">
              <a:latin typeface="Trebuchet MS"/>
              <a:cs typeface="Trebuchet MS"/>
            </a:endParaRPr>
          </a:p>
        </p:txBody>
      </p:sp>
      <p:sp>
        <p:nvSpPr>
          <p:cNvPr id="4" name="object 4"/>
          <p:cNvSpPr txBox="1"/>
          <p:nvPr/>
        </p:nvSpPr>
        <p:spPr>
          <a:xfrm>
            <a:off x="533401" y="1752600"/>
            <a:ext cx="10744201" cy="1143262"/>
          </a:xfrm>
          <a:prstGeom prst="rect">
            <a:avLst/>
          </a:prstGeom>
        </p:spPr>
        <p:txBody>
          <a:bodyPr vert="horz" wrap="square" lIns="0" tIns="27305" rIns="0" bIns="0" rtlCol="0">
            <a:spAutoFit/>
          </a:bodyPr>
          <a:lstStyle/>
          <a:p>
            <a:pPr marL="355600" marR="5080" indent="-343535">
              <a:lnSpc>
                <a:spcPts val="2860"/>
              </a:lnSpc>
              <a:spcBef>
                <a:spcPts val="215"/>
              </a:spcBef>
              <a:buClr>
                <a:schemeClr val="bg2">
                  <a:lumMod val="50000"/>
                </a:schemeClr>
              </a:buClr>
              <a:buSzPct val="81250"/>
              <a:buFont typeface="Wingdings" pitchFamily="2" charset="2"/>
              <a:buChar char="Ø"/>
              <a:tabLst>
                <a:tab pos="356235" algn="l"/>
              </a:tabLst>
            </a:pPr>
            <a:r>
              <a:rPr lang="en-US" sz="2400" dirty="0" smtClean="0">
                <a:latin typeface="Trebuchet MS"/>
                <a:cs typeface="Trebuchet MS"/>
              </a:rPr>
              <a:t>https://www.researchgate.net/publication/333085904_Smart_Locker_IOT_based_Intelligent_Locker_with_Password_Protection_and_Face_Detection_Approach</a:t>
            </a:r>
            <a:endParaRPr sz="2400">
              <a:latin typeface="Trebuchet MS"/>
              <a:cs typeface="Trebuchet MS"/>
            </a:endParaRPr>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8446" y="2434594"/>
            <a:ext cx="4634865" cy="1029769"/>
          </a:xfrm>
          <a:prstGeom prst="rect">
            <a:avLst/>
          </a:prstGeom>
        </p:spPr>
        <p:txBody>
          <a:bodyPr vert="horz" wrap="square" lIns="0" tIns="13970" rIns="0" bIns="0" rtlCol="0">
            <a:spAutoFit/>
          </a:bodyPr>
          <a:lstStyle/>
          <a:p>
            <a:pPr marL="12700">
              <a:lnSpc>
                <a:spcPct val="100000"/>
              </a:lnSpc>
              <a:spcBef>
                <a:spcPts val="110"/>
              </a:spcBef>
            </a:pPr>
            <a:endParaRPr sz="6600"/>
          </a:p>
        </p:txBody>
      </p:sp>
      <p:pic>
        <p:nvPicPr>
          <p:cNvPr id="197634" name="Picture 2" descr="Collection of Thank You Slides &amp;amp; Presentation Thank You | SlideUpLift"/>
          <p:cNvPicPr>
            <a:picLocks noChangeAspect="1" noChangeArrowheads="1"/>
          </p:cNvPicPr>
          <p:nvPr/>
        </p:nvPicPr>
        <p:blipFill>
          <a:blip r:embed="rId2"/>
          <a:srcRect/>
          <a:stretch>
            <a:fillRect/>
          </a:stretch>
        </p:blipFill>
        <p:spPr bwMode="auto">
          <a:xfrm>
            <a:off x="2" y="0"/>
            <a:ext cx="12191999" cy="7162800"/>
          </a:xfrm>
          <a:prstGeom prst="rect">
            <a:avLst/>
          </a:prstGeom>
          <a:noFill/>
        </p:spPr>
      </p:pic>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83235" y="170816"/>
            <a:ext cx="8198484" cy="748923"/>
          </a:xfrm>
          <a:prstGeom prst="rect">
            <a:avLst/>
          </a:prstGeom>
        </p:spPr>
        <p:txBody>
          <a:bodyPr vert="horz" wrap="square" lIns="0" tIns="10160" rIns="0" bIns="0" rtlCol="0">
            <a:spAutoFit/>
          </a:bodyPr>
          <a:lstStyle/>
          <a:p>
            <a:pPr marL="12700" marR="5080" algn="ctr">
              <a:lnSpc>
                <a:spcPct val="100400"/>
              </a:lnSpc>
              <a:spcBef>
                <a:spcPts val="80"/>
              </a:spcBef>
            </a:pPr>
            <a:r>
              <a:rPr lang="en-US" sz="4800" b="0" u="sng" spc="-5" dirty="0" smtClean="0">
                <a:solidFill>
                  <a:srgbClr val="FF0000"/>
                </a:solidFill>
              </a:rPr>
              <a:t>INTELLIGENT</a:t>
            </a:r>
            <a:r>
              <a:rPr lang="en-US" sz="4800" b="0" spc="-5" dirty="0" smtClean="0">
                <a:solidFill>
                  <a:srgbClr val="FF0000"/>
                </a:solidFill>
              </a:rPr>
              <a:t> </a:t>
            </a:r>
            <a:r>
              <a:rPr lang="en-US" sz="4800" b="0" u="sng" spc="-5" dirty="0" smtClean="0">
                <a:solidFill>
                  <a:srgbClr val="FF0000"/>
                </a:solidFill>
              </a:rPr>
              <a:t>BANK LOCKER</a:t>
            </a:r>
            <a:endParaRPr sz="4800" u="sng">
              <a:solidFill>
                <a:srgbClr val="FF0000"/>
              </a:solidFill>
              <a:latin typeface="Trebuchet MS"/>
              <a:cs typeface="Trebuchet MS"/>
            </a:endParaRPr>
          </a:p>
        </p:txBody>
      </p:sp>
      <p:sp>
        <p:nvSpPr>
          <p:cNvPr id="4" name="object 4"/>
          <p:cNvSpPr txBox="1"/>
          <p:nvPr/>
        </p:nvSpPr>
        <p:spPr>
          <a:xfrm>
            <a:off x="756605" y="1295401"/>
            <a:ext cx="7549196" cy="4613442"/>
          </a:xfrm>
          <a:prstGeom prst="rect">
            <a:avLst/>
          </a:prstGeom>
        </p:spPr>
        <p:txBody>
          <a:bodyPr vert="horz" wrap="square" lIns="0" tIns="146685" rIns="0" bIns="0" rtlCol="0">
            <a:spAutoFit/>
          </a:bodyPr>
          <a:lstStyle/>
          <a:p>
            <a:pPr marL="355600" indent="-343535">
              <a:spcBef>
                <a:spcPts val="1155"/>
              </a:spcBef>
              <a:buClr>
                <a:schemeClr val="bg2">
                  <a:lumMod val="50000"/>
                </a:schemeClr>
              </a:buClr>
              <a:buSzPct val="81818"/>
              <a:tabLst>
                <a:tab pos="356235" algn="l"/>
              </a:tabLst>
            </a:pPr>
            <a:r>
              <a:rPr lang="en-US" sz="2800" spc="-5" dirty="0" smtClean="0">
                <a:latin typeface="Times New Roman"/>
                <a:cs typeface="Times New Roman"/>
              </a:rPr>
              <a:t>PRESENTED BY </a:t>
            </a:r>
            <a:r>
              <a:rPr lang="en-US" sz="2800" spc="-40" dirty="0" smtClean="0">
                <a:latin typeface="Times New Roman"/>
                <a:cs typeface="Times New Roman"/>
              </a:rPr>
              <a:t>: </a:t>
            </a:r>
            <a:r>
              <a:rPr lang="en-US" sz="2800" spc="170" dirty="0" smtClean="0">
                <a:latin typeface="Times New Roman"/>
                <a:cs typeface="Times New Roman"/>
              </a:rPr>
              <a:t> </a:t>
            </a:r>
            <a:r>
              <a:rPr lang="en-US" sz="2800" b="1" spc="-15" dirty="0" smtClean="0">
                <a:latin typeface="Times New Roman"/>
                <a:cs typeface="Times New Roman"/>
              </a:rPr>
              <a:t>IT_B13</a:t>
            </a:r>
          </a:p>
          <a:p>
            <a:pPr marL="355600" indent="-343535">
              <a:spcBef>
                <a:spcPts val="1155"/>
              </a:spcBef>
              <a:buClr>
                <a:schemeClr val="bg2">
                  <a:lumMod val="50000"/>
                </a:schemeClr>
              </a:buClr>
              <a:buSzPct val="81818"/>
              <a:buFont typeface="Wingdings" pitchFamily="2" charset="2"/>
              <a:buChar char="q"/>
              <a:tabLst>
                <a:tab pos="356235" algn="l"/>
              </a:tabLst>
            </a:pPr>
            <a:r>
              <a:rPr lang="en-US" sz="2800" spc="-55" dirty="0" smtClean="0">
                <a:latin typeface="Times New Roman"/>
                <a:cs typeface="Times New Roman"/>
              </a:rPr>
              <a:t>Team</a:t>
            </a:r>
            <a:r>
              <a:rPr lang="en-US" sz="2800" spc="145" dirty="0" smtClean="0">
                <a:latin typeface="Times New Roman"/>
                <a:cs typeface="Times New Roman"/>
              </a:rPr>
              <a:t> </a:t>
            </a:r>
            <a:r>
              <a:rPr lang="en-US" sz="2800" spc="-5" dirty="0" smtClean="0">
                <a:latin typeface="Times New Roman"/>
                <a:cs typeface="Times New Roman"/>
              </a:rPr>
              <a:t>members</a:t>
            </a:r>
            <a:r>
              <a:rPr lang="en-US" sz="2800" spc="175" dirty="0" smtClean="0">
                <a:latin typeface="Times New Roman"/>
                <a:cs typeface="Times New Roman"/>
              </a:rPr>
              <a:t> </a:t>
            </a:r>
            <a:r>
              <a:rPr lang="en-US" sz="2800" spc="5" dirty="0" smtClean="0">
                <a:latin typeface="Times New Roman"/>
                <a:cs typeface="Times New Roman"/>
              </a:rPr>
              <a:t>names</a:t>
            </a:r>
            <a:r>
              <a:rPr lang="en-US" sz="2800" spc="25" dirty="0" smtClean="0">
                <a:latin typeface="Times New Roman"/>
                <a:cs typeface="Times New Roman"/>
              </a:rPr>
              <a:t> </a:t>
            </a:r>
            <a:r>
              <a:rPr lang="en-US" sz="2800" spc="-20" dirty="0" smtClean="0">
                <a:latin typeface="Times New Roman"/>
                <a:cs typeface="Times New Roman"/>
              </a:rPr>
              <a:t>with</a:t>
            </a:r>
            <a:r>
              <a:rPr lang="en-US" sz="2800" spc="165" dirty="0" smtClean="0">
                <a:latin typeface="Times New Roman"/>
                <a:cs typeface="Times New Roman"/>
              </a:rPr>
              <a:t> </a:t>
            </a:r>
            <a:r>
              <a:rPr lang="en-US" sz="2800" spc="-20" dirty="0" smtClean="0">
                <a:latin typeface="Times New Roman"/>
                <a:cs typeface="Times New Roman"/>
              </a:rPr>
              <a:t>Roll</a:t>
            </a:r>
            <a:r>
              <a:rPr lang="en-US" sz="2800" spc="165" dirty="0" smtClean="0">
                <a:latin typeface="Times New Roman"/>
                <a:cs typeface="Times New Roman"/>
              </a:rPr>
              <a:t> </a:t>
            </a:r>
            <a:r>
              <a:rPr lang="en-US" sz="2800" dirty="0" smtClean="0">
                <a:latin typeface="Times New Roman"/>
                <a:cs typeface="Times New Roman"/>
              </a:rPr>
              <a:t>numbers:</a:t>
            </a:r>
          </a:p>
          <a:p>
            <a:pPr marL="355600" indent="-343535">
              <a:spcBef>
                <a:spcPts val="1155"/>
              </a:spcBef>
              <a:buClr>
                <a:schemeClr val="bg2">
                  <a:lumMod val="50000"/>
                </a:schemeClr>
              </a:buClr>
              <a:buSzPct val="81818"/>
              <a:buFont typeface="Wingdings" pitchFamily="2" charset="2"/>
              <a:buChar char="Ø"/>
              <a:tabLst>
                <a:tab pos="356235" algn="l"/>
              </a:tabLst>
            </a:pPr>
            <a:r>
              <a:rPr lang="en-US" sz="2800" dirty="0" smtClean="0">
                <a:latin typeface="Times New Roman"/>
                <a:cs typeface="Times New Roman"/>
              </a:rPr>
              <a:t>M . </a:t>
            </a:r>
            <a:r>
              <a:rPr lang="en-US" sz="2800" dirty="0" err="1" smtClean="0">
                <a:latin typeface="Times New Roman"/>
                <a:cs typeface="Times New Roman"/>
              </a:rPr>
              <a:t>Hema</a:t>
            </a:r>
            <a:r>
              <a:rPr lang="en-US" sz="2800" dirty="0" smtClean="0">
                <a:latin typeface="Times New Roman"/>
                <a:cs typeface="Times New Roman"/>
              </a:rPr>
              <a:t> Reddy -</a:t>
            </a:r>
            <a:r>
              <a:rPr lang="en-US" sz="2800" dirty="0" smtClean="0">
                <a:latin typeface="Times New Roman"/>
                <a:cs typeface="Times New Roman"/>
              </a:rPr>
              <a:t>1841A1273</a:t>
            </a:r>
            <a:endParaRPr lang="en-US" sz="2800" dirty="0" smtClean="0">
              <a:latin typeface="Times New Roman"/>
              <a:cs typeface="Times New Roman"/>
            </a:endParaRPr>
          </a:p>
          <a:p>
            <a:pPr marL="355600" indent="-343535">
              <a:lnSpc>
                <a:spcPct val="100000"/>
              </a:lnSpc>
              <a:spcBef>
                <a:spcPts val="1055"/>
              </a:spcBef>
              <a:buClr>
                <a:schemeClr val="bg2">
                  <a:lumMod val="50000"/>
                </a:schemeClr>
              </a:buClr>
              <a:buSzPct val="81818"/>
              <a:buFont typeface="Wingdings" pitchFamily="2" charset="2"/>
              <a:buChar char="Ø"/>
              <a:tabLst>
                <a:tab pos="356235" algn="l"/>
              </a:tabLst>
            </a:pPr>
            <a:r>
              <a:rPr lang="en-US" sz="2800" spc="-50" dirty="0" smtClean="0">
                <a:latin typeface="Times New Roman"/>
                <a:cs typeface="Times New Roman"/>
              </a:rPr>
              <a:t>D.Sunil</a:t>
            </a:r>
            <a:r>
              <a:rPr lang="en-US" sz="2800" spc="100" dirty="0" smtClean="0">
                <a:latin typeface="Times New Roman"/>
                <a:cs typeface="Times New Roman"/>
              </a:rPr>
              <a:t> </a:t>
            </a:r>
            <a:r>
              <a:rPr lang="en-US" sz="2800" spc="15" dirty="0" smtClean="0">
                <a:latin typeface="Times New Roman"/>
                <a:cs typeface="Times New Roman"/>
              </a:rPr>
              <a:t>–</a:t>
            </a:r>
            <a:r>
              <a:rPr lang="en-US" sz="2800" spc="10" dirty="0" smtClean="0">
                <a:latin typeface="Times New Roman"/>
                <a:cs typeface="Times New Roman"/>
              </a:rPr>
              <a:t> </a:t>
            </a:r>
            <a:r>
              <a:rPr lang="en-US" sz="2800" spc="25" dirty="0" smtClean="0">
                <a:latin typeface="Times New Roman"/>
                <a:cs typeface="Times New Roman"/>
              </a:rPr>
              <a:t>19485A1217</a:t>
            </a:r>
            <a:endParaRPr lang="en-US" sz="2800" dirty="0" smtClean="0">
              <a:latin typeface="Times New Roman"/>
              <a:cs typeface="Times New Roman"/>
            </a:endParaRPr>
          </a:p>
          <a:p>
            <a:pPr marL="355600" indent="-343535">
              <a:lnSpc>
                <a:spcPct val="100000"/>
              </a:lnSpc>
              <a:spcBef>
                <a:spcPts val="1135"/>
              </a:spcBef>
              <a:buClr>
                <a:schemeClr val="bg2">
                  <a:lumMod val="50000"/>
                </a:schemeClr>
              </a:buClr>
              <a:buSzPct val="81818"/>
              <a:buFont typeface="Wingdings" pitchFamily="2" charset="2"/>
              <a:buChar char="Ø"/>
              <a:tabLst>
                <a:tab pos="356235" algn="l"/>
                <a:tab pos="1757045" algn="l"/>
              </a:tabLst>
            </a:pPr>
            <a:r>
              <a:rPr lang="en-US" sz="2800" spc="-30" dirty="0" smtClean="0">
                <a:latin typeface="Times New Roman"/>
                <a:cs typeface="Times New Roman"/>
              </a:rPr>
              <a:t>T.Ravi Teja </a:t>
            </a:r>
            <a:r>
              <a:rPr lang="en-US" sz="2800" spc="10" dirty="0" smtClean="0">
                <a:latin typeface="Times New Roman"/>
                <a:cs typeface="Times New Roman"/>
              </a:rPr>
              <a:t>–</a:t>
            </a:r>
            <a:r>
              <a:rPr lang="en-US" sz="2800" dirty="0" smtClean="0">
                <a:latin typeface="Times New Roman"/>
                <a:cs typeface="Times New Roman"/>
              </a:rPr>
              <a:t> </a:t>
            </a:r>
            <a:r>
              <a:rPr lang="en-US" sz="2800" spc="25" dirty="0" smtClean="0">
                <a:latin typeface="Times New Roman"/>
                <a:cs typeface="Times New Roman"/>
              </a:rPr>
              <a:t>18481A1293</a:t>
            </a:r>
            <a:endParaRPr lang="en-US" sz="2800" dirty="0" smtClean="0">
              <a:latin typeface="Times New Roman"/>
              <a:cs typeface="Times New Roman"/>
            </a:endParaRPr>
          </a:p>
          <a:p>
            <a:pPr marL="355600" indent="-343535">
              <a:lnSpc>
                <a:spcPct val="100000"/>
              </a:lnSpc>
              <a:spcBef>
                <a:spcPts val="1055"/>
              </a:spcBef>
              <a:buClr>
                <a:schemeClr val="bg2">
                  <a:lumMod val="50000"/>
                </a:schemeClr>
              </a:buClr>
              <a:buSzPct val="81818"/>
              <a:buFont typeface="Wingdings" pitchFamily="2" charset="2"/>
              <a:buChar char="Ø"/>
              <a:tabLst>
                <a:tab pos="356235" algn="l"/>
              </a:tabLst>
            </a:pPr>
            <a:r>
              <a:rPr lang="en-US" sz="2800" dirty="0" smtClean="0">
                <a:latin typeface="Times New Roman"/>
                <a:cs typeface="Times New Roman"/>
              </a:rPr>
              <a:t>D.Venkatasairam </a:t>
            </a:r>
            <a:r>
              <a:rPr lang="en-US" sz="2800" smtClean="0">
                <a:latin typeface="Times New Roman"/>
                <a:cs typeface="Times New Roman"/>
              </a:rPr>
              <a:t>– </a:t>
            </a:r>
            <a:r>
              <a:rPr lang="en-US" sz="2800" smtClean="0">
                <a:latin typeface="Times New Roman"/>
                <a:cs typeface="Times New Roman"/>
              </a:rPr>
              <a:t>19485A1215</a:t>
            </a:r>
            <a:endParaRPr lang="en-US" sz="2800" spc="25" dirty="0" smtClean="0">
              <a:latin typeface="Times New Roman"/>
              <a:cs typeface="Times New Roman"/>
            </a:endParaRPr>
          </a:p>
          <a:p>
            <a:pPr marL="355600" indent="-343535">
              <a:lnSpc>
                <a:spcPct val="100000"/>
              </a:lnSpc>
              <a:spcBef>
                <a:spcPts val="1055"/>
              </a:spcBef>
              <a:buClr>
                <a:schemeClr val="bg2">
                  <a:lumMod val="50000"/>
                </a:schemeClr>
              </a:buClr>
              <a:buSzPct val="81818"/>
              <a:buFont typeface="Wingdings" pitchFamily="2" charset="2"/>
              <a:buChar char="q"/>
              <a:tabLst>
                <a:tab pos="356235" algn="l"/>
              </a:tabLst>
            </a:pPr>
            <a:endParaRPr lang="en-US" sz="2800" dirty="0" smtClean="0">
              <a:latin typeface="Times New Roman"/>
              <a:cs typeface="Times New Roman"/>
            </a:endParaRPr>
          </a:p>
          <a:p>
            <a:pPr marL="355600" indent="-343535">
              <a:lnSpc>
                <a:spcPct val="100000"/>
              </a:lnSpc>
              <a:spcBef>
                <a:spcPts val="1155"/>
              </a:spcBef>
              <a:buClr>
                <a:schemeClr val="bg2">
                  <a:lumMod val="50000"/>
                </a:schemeClr>
              </a:buClr>
              <a:buSzPct val="81818"/>
              <a:tabLst>
                <a:tab pos="356235" algn="l"/>
              </a:tabLst>
            </a:pPr>
            <a:endParaRPr lang="en-US" sz="2750" spc="-5" dirty="0" smtClean="0">
              <a:solidFill>
                <a:srgbClr val="585858"/>
              </a:solidFill>
              <a:latin typeface="Times New Roman"/>
              <a:cs typeface="Times New Roman"/>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274638"/>
            <a:ext cx="10972800" cy="693780"/>
          </a:xfrm>
          <a:prstGeom prst="rect">
            <a:avLst/>
          </a:prstGeom>
        </p:spPr>
        <p:txBody>
          <a:bodyPr vert="horz" wrap="square" lIns="0" tIns="16510" rIns="0" bIns="0" rtlCol="0">
            <a:spAutoFit/>
          </a:bodyPr>
          <a:lstStyle/>
          <a:p>
            <a:pPr marL="12700">
              <a:lnSpc>
                <a:spcPct val="100000"/>
              </a:lnSpc>
              <a:spcBef>
                <a:spcPts val="130"/>
              </a:spcBef>
            </a:pPr>
            <a:r>
              <a:rPr sz="4400" u="sng" dirty="0">
                <a:solidFill>
                  <a:srgbClr val="FF0000"/>
                </a:solidFill>
              </a:rPr>
              <a:t>CONTENTS:</a:t>
            </a:r>
          </a:p>
        </p:txBody>
      </p:sp>
      <p:sp>
        <p:nvSpPr>
          <p:cNvPr id="4" name="object 4"/>
          <p:cNvSpPr txBox="1"/>
          <p:nvPr/>
        </p:nvSpPr>
        <p:spPr>
          <a:xfrm>
            <a:off x="457200" y="685800"/>
            <a:ext cx="11201400" cy="6029856"/>
          </a:xfrm>
          <a:prstGeom prst="rect">
            <a:avLst/>
          </a:prstGeom>
        </p:spPr>
        <p:txBody>
          <a:bodyPr vert="horz" wrap="square" lIns="0" tIns="172720" rIns="0" bIns="0" rtlCol="0">
            <a:spAutoFit/>
          </a:bodyPr>
          <a:lstStyle/>
          <a:p>
            <a:pPr marL="355600" indent="-343535">
              <a:lnSpc>
                <a:spcPct val="100000"/>
              </a:lnSpc>
              <a:spcBef>
                <a:spcPts val="1360"/>
              </a:spcBef>
              <a:buClr>
                <a:schemeClr val="bg2">
                  <a:lumMod val="50000"/>
                </a:schemeClr>
              </a:buClr>
              <a:buSzPct val="79687"/>
              <a:buFont typeface="Wingdings" pitchFamily="2" charset="2"/>
              <a:buChar char="Ø"/>
              <a:tabLst>
                <a:tab pos="356235" algn="l"/>
              </a:tabLst>
            </a:pPr>
            <a:r>
              <a:rPr sz="3200" b="1" spc="-5" smtClean="0">
                <a:solidFill>
                  <a:srgbClr val="404040"/>
                </a:solidFill>
                <a:cs typeface="Times New Roman"/>
              </a:rPr>
              <a:t>Introduction</a:t>
            </a:r>
            <a:endParaRPr lang="en-US" sz="3200" b="1" spc="-5" dirty="0" smtClean="0">
              <a:solidFill>
                <a:srgbClr val="404040"/>
              </a:solidFill>
              <a:cs typeface="Times New Roman"/>
            </a:endParaRPr>
          </a:p>
          <a:p>
            <a:pPr marL="355600" indent="-343535">
              <a:lnSpc>
                <a:spcPct val="100000"/>
              </a:lnSpc>
              <a:spcBef>
                <a:spcPts val="1360"/>
              </a:spcBef>
              <a:buClr>
                <a:schemeClr val="bg2">
                  <a:lumMod val="50000"/>
                </a:schemeClr>
              </a:buClr>
              <a:buSzPct val="79687"/>
              <a:buFont typeface="Wingdings" pitchFamily="2" charset="2"/>
              <a:buChar char="Ø"/>
              <a:tabLst>
                <a:tab pos="356235" algn="l"/>
              </a:tabLst>
            </a:pPr>
            <a:r>
              <a:rPr sz="3200" b="1" spc="5" smtClean="0">
                <a:solidFill>
                  <a:srgbClr val="404040"/>
                </a:solidFill>
                <a:cs typeface="Times New Roman"/>
              </a:rPr>
              <a:t>Purpose</a:t>
            </a:r>
            <a:r>
              <a:rPr sz="3200" b="1" spc="-80" smtClean="0">
                <a:solidFill>
                  <a:srgbClr val="404040"/>
                </a:solidFill>
                <a:cs typeface="Times New Roman"/>
              </a:rPr>
              <a:t> </a:t>
            </a:r>
            <a:r>
              <a:rPr sz="3200" b="1" spc="-10" smtClean="0">
                <a:solidFill>
                  <a:srgbClr val="404040"/>
                </a:solidFill>
                <a:cs typeface="Times New Roman"/>
              </a:rPr>
              <a:t>of</a:t>
            </a:r>
            <a:r>
              <a:rPr sz="3200" b="1" spc="-25" smtClean="0">
                <a:solidFill>
                  <a:srgbClr val="404040"/>
                </a:solidFill>
                <a:cs typeface="Times New Roman"/>
              </a:rPr>
              <a:t> </a:t>
            </a:r>
            <a:r>
              <a:rPr sz="3200" b="1" spc="-15" smtClean="0">
                <a:solidFill>
                  <a:srgbClr val="404040"/>
                </a:solidFill>
                <a:cs typeface="Times New Roman"/>
              </a:rPr>
              <a:t>project</a:t>
            </a:r>
            <a:endParaRPr lang="en-US" sz="3200" b="1" spc="-15" dirty="0" smtClean="0">
              <a:solidFill>
                <a:srgbClr val="404040"/>
              </a:solidFill>
              <a:cs typeface="Times New Roman"/>
            </a:endParaRPr>
          </a:p>
          <a:p>
            <a:pPr marL="355600" indent="-343535">
              <a:lnSpc>
                <a:spcPct val="100000"/>
              </a:lnSpc>
              <a:spcBef>
                <a:spcPts val="1360"/>
              </a:spcBef>
              <a:buClr>
                <a:schemeClr val="bg2">
                  <a:lumMod val="50000"/>
                </a:schemeClr>
              </a:buClr>
              <a:buSzPct val="79687"/>
              <a:buFont typeface="Wingdings" pitchFamily="2" charset="2"/>
              <a:buChar char="Ø"/>
              <a:tabLst>
                <a:tab pos="356235" algn="l"/>
              </a:tabLst>
            </a:pPr>
            <a:r>
              <a:rPr lang="en-US" sz="3200" dirty="0" smtClean="0"/>
              <a:t> Motivation and Methodology of Proposed System </a:t>
            </a:r>
            <a:endParaRPr lang="en-US" sz="3200" b="1" spc="5" dirty="0" smtClean="0">
              <a:solidFill>
                <a:srgbClr val="404040"/>
              </a:solidFill>
              <a:cs typeface="Times New Roman"/>
            </a:endParaRPr>
          </a:p>
          <a:p>
            <a:pPr marL="355600" indent="-343535">
              <a:lnSpc>
                <a:spcPct val="100000"/>
              </a:lnSpc>
              <a:spcBef>
                <a:spcPts val="1360"/>
              </a:spcBef>
              <a:buClr>
                <a:schemeClr val="bg2">
                  <a:lumMod val="50000"/>
                </a:schemeClr>
              </a:buClr>
              <a:buSzPct val="79687"/>
              <a:buFont typeface="Wingdings" pitchFamily="2" charset="2"/>
              <a:buChar char="Ø"/>
              <a:tabLst>
                <a:tab pos="356235" algn="l"/>
              </a:tabLst>
            </a:pPr>
            <a:r>
              <a:rPr sz="3200" b="1" spc="-60" smtClean="0">
                <a:solidFill>
                  <a:srgbClr val="404040"/>
                </a:solidFill>
                <a:cs typeface="Times New Roman"/>
              </a:rPr>
              <a:t>Tools</a:t>
            </a:r>
            <a:r>
              <a:rPr sz="3200" b="1" spc="-70" smtClean="0">
                <a:solidFill>
                  <a:srgbClr val="404040"/>
                </a:solidFill>
                <a:cs typeface="Times New Roman"/>
              </a:rPr>
              <a:t> </a:t>
            </a:r>
            <a:r>
              <a:rPr sz="3200" b="1" spc="-10" smtClean="0">
                <a:solidFill>
                  <a:srgbClr val="404040"/>
                </a:solidFill>
                <a:cs typeface="Times New Roman"/>
              </a:rPr>
              <a:t>required</a:t>
            </a:r>
            <a:endParaRPr lang="en-US" sz="3200" b="1" spc="-10" dirty="0" smtClean="0">
              <a:solidFill>
                <a:srgbClr val="404040"/>
              </a:solidFill>
              <a:cs typeface="Times New Roman"/>
            </a:endParaRPr>
          </a:p>
          <a:p>
            <a:pPr marL="355600" indent="-343535">
              <a:lnSpc>
                <a:spcPct val="100000"/>
              </a:lnSpc>
              <a:spcBef>
                <a:spcPts val="1360"/>
              </a:spcBef>
              <a:buClr>
                <a:schemeClr val="bg2">
                  <a:lumMod val="50000"/>
                </a:schemeClr>
              </a:buClr>
              <a:buSzPct val="79687"/>
              <a:buFont typeface="Wingdings" pitchFamily="2" charset="2"/>
              <a:buChar char="Ø"/>
              <a:tabLst>
                <a:tab pos="356235" algn="l"/>
              </a:tabLst>
            </a:pPr>
            <a:r>
              <a:rPr sz="3200" b="1" spc="5" smtClean="0">
                <a:solidFill>
                  <a:srgbClr val="404040"/>
                </a:solidFill>
                <a:cs typeface="Times New Roman"/>
              </a:rPr>
              <a:t>Block</a:t>
            </a:r>
            <a:r>
              <a:rPr sz="3200" b="1" spc="-85" smtClean="0">
                <a:solidFill>
                  <a:srgbClr val="404040"/>
                </a:solidFill>
                <a:cs typeface="Times New Roman"/>
              </a:rPr>
              <a:t> </a:t>
            </a:r>
            <a:r>
              <a:rPr sz="3200" b="1" spc="25" smtClean="0">
                <a:solidFill>
                  <a:srgbClr val="404040"/>
                </a:solidFill>
                <a:cs typeface="Times New Roman"/>
              </a:rPr>
              <a:t>diagram</a:t>
            </a:r>
            <a:endParaRPr lang="en-US" sz="3200" b="1" spc="25" dirty="0" smtClean="0">
              <a:solidFill>
                <a:srgbClr val="404040"/>
              </a:solidFill>
              <a:cs typeface="Times New Roman"/>
            </a:endParaRPr>
          </a:p>
          <a:p>
            <a:pPr marL="355600" indent="-343535">
              <a:lnSpc>
                <a:spcPct val="100000"/>
              </a:lnSpc>
              <a:spcBef>
                <a:spcPts val="1360"/>
              </a:spcBef>
              <a:buClr>
                <a:schemeClr val="bg2">
                  <a:lumMod val="50000"/>
                </a:schemeClr>
              </a:buClr>
              <a:buSzPct val="79687"/>
              <a:buFont typeface="Wingdings" pitchFamily="2" charset="2"/>
              <a:buChar char="Ø"/>
              <a:tabLst>
                <a:tab pos="356235" algn="l"/>
              </a:tabLst>
            </a:pPr>
            <a:r>
              <a:rPr sz="3200" b="1" spc="15" smtClean="0">
                <a:solidFill>
                  <a:srgbClr val="404040"/>
                </a:solidFill>
                <a:cs typeface="Times New Roman"/>
              </a:rPr>
              <a:t>Ad</a:t>
            </a:r>
            <a:r>
              <a:rPr sz="3200" b="1" spc="35" smtClean="0">
                <a:solidFill>
                  <a:srgbClr val="404040"/>
                </a:solidFill>
                <a:cs typeface="Times New Roman"/>
              </a:rPr>
              <a:t>v</a:t>
            </a:r>
            <a:r>
              <a:rPr sz="3200" b="1" spc="45" smtClean="0">
                <a:solidFill>
                  <a:srgbClr val="404040"/>
                </a:solidFill>
                <a:cs typeface="Times New Roman"/>
              </a:rPr>
              <a:t>a</a:t>
            </a:r>
            <a:r>
              <a:rPr sz="3200" b="1" spc="15" smtClean="0">
                <a:solidFill>
                  <a:srgbClr val="404040"/>
                </a:solidFill>
                <a:cs typeface="Times New Roman"/>
              </a:rPr>
              <a:t>n</a:t>
            </a:r>
            <a:r>
              <a:rPr sz="3200" b="1" spc="-20" smtClean="0">
                <a:solidFill>
                  <a:srgbClr val="404040"/>
                </a:solidFill>
                <a:cs typeface="Times New Roman"/>
              </a:rPr>
              <a:t>t</a:t>
            </a:r>
            <a:r>
              <a:rPr sz="3200" b="1" spc="45" smtClean="0">
                <a:solidFill>
                  <a:srgbClr val="404040"/>
                </a:solidFill>
                <a:cs typeface="Times New Roman"/>
              </a:rPr>
              <a:t>ag</a:t>
            </a:r>
            <a:r>
              <a:rPr sz="3200" b="1" spc="10" smtClean="0">
                <a:solidFill>
                  <a:srgbClr val="404040"/>
                </a:solidFill>
                <a:cs typeface="Times New Roman"/>
              </a:rPr>
              <a:t>es</a:t>
            </a:r>
            <a:r>
              <a:rPr sz="3200" b="1" spc="-265" smtClean="0">
                <a:solidFill>
                  <a:srgbClr val="404040"/>
                </a:solidFill>
                <a:cs typeface="Times New Roman"/>
              </a:rPr>
              <a:t> </a:t>
            </a:r>
            <a:r>
              <a:rPr sz="3200" b="1" spc="25">
                <a:solidFill>
                  <a:srgbClr val="404040"/>
                </a:solidFill>
                <a:cs typeface="Times New Roman"/>
              </a:rPr>
              <a:t>&amp;</a:t>
            </a:r>
            <a:r>
              <a:rPr sz="3200" b="1" spc="-45">
                <a:solidFill>
                  <a:srgbClr val="404040"/>
                </a:solidFill>
                <a:cs typeface="Times New Roman"/>
              </a:rPr>
              <a:t> </a:t>
            </a:r>
            <a:r>
              <a:rPr sz="3200" b="1" spc="10" smtClean="0">
                <a:solidFill>
                  <a:srgbClr val="404040"/>
                </a:solidFill>
                <a:cs typeface="Times New Roman"/>
              </a:rPr>
              <a:t>Di</a:t>
            </a:r>
            <a:r>
              <a:rPr sz="3200" b="1" spc="15" smtClean="0">
                <a:solidFill>
                  <a:srgbClr val="404040"/>
                </a:solidFill>
                <a:cs typeface="Times New Roman"/>
              </a:rPr>
              <a:t>s</a:t>
            </a:r>
            <a:r>
              <a:rPr sz="3200" b="1" spc="45" smtClean="0">
                <a:solidFill>
                  <a:srgbClr val="404040"/>
                </a:solidFill>
                <a:cs typeface="Times New Roman"/>
              </a:rPr>
              <a:t>a</a:t>
            </a:r>
            <a:r>
              <a:rPr sz="3200" b="1" spc="15" smtClean="0">
                <a:solidFill>
                  <a:srgbClr val="404040"/>
                </a:solidFill>
                <a:cs typeface="Times New Roman"/>
              </a:rPr>
              <a:t>d</a:t>
            </a:r>
            <a:r>
              <a:rPr sz="3200" b="1" spc="45" smtClean="0">
                <a:solidFill>
                  <a:srgbClr val="404040"/>
                </a:solidFill>
                <a:cs typeface="Times New Roman"/>
              </a:rPr>
              <a:t>va</a:t>
            </a:r>
            <a:r>
              <a:rPr sz="3200" b="1" spc="15" smtClean="0">
                <a:solidFill>
                  <a:srgbClr val="404040"/>
                </a:solidFill>
                <a:cs typeface="Times New Roman"/>
              </a:rPr>
              <a:t>n</a:t>
            </a:r>
            <a:r>
              <a:rPr sz="3200" b="1" spc="-20" smtClean="0">
                <a:solidFill>
                  <a:srgbClr val="404040"/>
                </a:solidFill>
                <a:cs typeface="Times New Roman"/>
              </a:rPr>
              <a:t>t</a:t>
            </a:r>
            <a:r>
              <a:rPr sz="3200" b="1" spc="-25" smtClean="0">
                <a:solidFill>
                  <a:srgbClr val="404040"/>
                </a:solidFill>
                <a:cs typeface="Times New Roman"/>
              </a:rPr>
              <a:t>a</a:t>
            </a:r>
            <a:r>
              <a:rPr sz="3200" b="1" spc="45" smtClean="0">
                <a:solidFill>
                  <a:srgbClr val="404040"/>
                </a:solidFill>
                <a:cs typeface="Times New Roman"/>
              </a:rPr>
              <a:t>g</a:t>
            </a:r>
            <a:r>
              <a:rPr sz="3200" b="1" spc="10" smtClean="0">
                <a:solidFill>
                  <a:srgbClr val="404040"/>
                </a:solidFill>
                <a:cs typeface="Times New Roman"/>
              </a:rPr>
              <a:t>es</a:t>
            </a:r>
            <a:endParaRPr lang="en-US" sz="3200" b="1" spc="10" dirty="0" smtClean="0">
              <a:solidFill>
                <a:srgbClr val="404040"/>
              </a:solidFill>
              <a:cs typeface="Times New Roman"/>
            </a:endParaRPr>
          </a:p>
          <a:p>
            <a:pPr marL="355600" indent="-343535">
              <a:lnSpc>
                <a:spcPct val="100000"/>
              </a:lnSpc>
              <a:spcBef>
                <a:spcPts val="1360"/>
              </a:spcBef>
              <a:buClr>
                <a:schemeClr val="bg2">
                  <a:lumMod val="50000"/>
                </a:schemeClr>
              </a:buClr>
              <a:buSzPct val="79687"/>
              <a:buFont typeface="Wingdings" pitchFamily="2" charset="2"/>
              <a:buChar char="Ø"/>
              <a:tabLst>
                <a:tab pos="356235" algn="l"/>
              </a:tabLst>
            </a:pPr>
            <a:r>
              <a:rPr sz="3200" b="1" spc="5" smtClean="0">
                <a:solidFill>
                  <a:srgbClr val="404040"/>
                </a:solidFill>
                <a:cs typeface="Times New Roman"/>
              </a:rPr>
              <a:t>Applications</a:t>
            </a:r>
            <a:endParaRPr lang="en-US" sz="3200" b="1" spc="5" dirty="0" smtClean="0">
              <a:solidFill>
                <a:srgbClr val="404040"/>
              </a:solidFill>
              <a:cs typeface="Times New Roman"/>
            </a:endParaRPr>
          </a:p>
          <a:p>
            <a:pPr marL="355600" indent="-343535">
              <a:lnSpc>
                <a:spcPct val="100000"/>
              </a:lnSpc>
              <a:spcBef>
                <a:spcPts val="1360"/>
              </a:spcBef>
              <a:buClr>
                <a:schemeClr val="bg2">
                  <a:lumMod val="50000"/>
                </a:schemeClr>
              </a:buClr>
              <a:buSzPct val="79687"/>
              <a:buFont typeface="Wingdings" pitchFamily="2" charset="2"/>
              <a:buChar char="Ø"/>
              <a:tabLst>
                <a:tab pos="356235" algn="l"/>
              </a:tabLst>
            </a:pPr>
            <a:r>
              <a:rPr sz="3200" b="1" spc="5" smtClean="0">
                <a:solidFill>
                  <a:srgbClr val="404040"/>
                </a:solidFill>
                <a:cs typeface="Times New Roman"/>
              </a:rPr>
              <a:t>Conclusions</a:t>
            </a:r>
            <a:endParaRPr sz="3200">
              <a:cs typeface="Times New Roman"/>
            </a:endParaRPr>
          </a:p>
          <a:p>
            <a:pPr marL="355600" indent="-343535">
              <a:lnSpc>
                <a:spcPct val="100000"/>
              </a:lnSpc>
              <a:spcBef>
                <a:spcPts val="1270"/>
              </a:spcBef>
              <a:buClr>
                <a:srgbClr val="90C225"/>
              </a:buClr>
              <a:buSzPct val="79687"/>
              <a:buFont typeface="Wingdings"/>
              <a:buChar char=""/>
              <a:tabLst>
                <a:tab pos="356235" algn="l"/>
              </a:tabLst>
            </a:pPr>
            <a:endParaRPr sz="3200">
              <a:latin typeface="Times New Roman"/>
              <a:cs typeface="Times New Roman"/>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5152" y="14228"/>
            <a:ext cx="3999229" cy="601447"/>
          </a:xfrm>
          <a:prstGeom prst="rect">
            <a:avLst/>
          </a:prstGeom>
        </p:spPr>
        <p:txBody>
          <a:bodyPr vert="horz" wrap="square" lIns="0" tIns="16510" rIns="0" bIns="0" rtlCol="0">
            <a:spAutoFit/>
          </a:bodyPr>
          <a:lstStyle/>
          <a:p>
            <a:pPr marL="12700">
              <a:lnSpc>
                <a:spcPct val="100000"/>
              </a:lnSpc>
              <a:spcBef>
                <a:spcPts val="130"/>
              </a:spcBef>
            </a:pPr>
            <a:r>
              <a:rPr u="sng" spc="-20" dirty="0">
                <a:solidFill>
                  <a:srgbClr val="FF0000"/>
                </a:solidFill>
              </a:rPr>
              <a:t>INTRODUCTON</a:t>
            </a:r>
            <a:r>
              <a:rPr spc="-20" dirty="0"/>
              <a:t>:</a:t>
            </a:r>
          </a:p>
        </p:txBody>
      </p:sp>
      <p:pic>
        <p:nvPicPr>
          <p:cNvPr id="207874" name="Picture 2" descr="The Flaws and Dangers of Facial Recognition -- Security Today"/>
          <p:cNvPicPr>
            <a:picLocks noChangeAspect="1" noChangeArrowheads="1"/>
          </p:cNvPicPr>
          <p:nvPr/>
        </p:nvPicPr>
        <p:blipFill>
          <a:blip r:embed="rId2"/>
          <a:srcRect/>
          <a:stretch>
            <a:fillRect/>
          </a:stretch>
        </p:blipFill>
        <p:spPr bwMode="auto">
          <a:xfrm>
            <a:off x="7543800" y="1066802"/>
            <a:ext cx="3886200" cy="3071813"/>
          </a:xfrm>
          <a:prstGeom prst="rect">
            <a:avLst/>
          </a:prstGeom>
          <a:noFill/>
        </p:spPr>
      </p:pic>
      <p:sp>
        <p:nvSpPr>
          <p:cNvPr id="8" name="Rectangle 7"/>
          <p:cNvSpPr/>
          <p:nvPr/>
        </p:nvSpPr>
        <p:spPr>
          <a:xfrm>
            <a:off x="7543800" y="3581402"/>
            <a:ext cx="1600200" cy="584775"/>
          </a:xfrm>
          <a:prstGeom prst="rect">
            <a:avLst/>
          </a:prstGeom>
        </p:spPr>
        <p:txBody>
          <a:bodyPr wrap="square">
            <a:spAutoFit/>
          </a:bodyPr>
          <a:lstStyle/>
          <a:p>
            <a:pPr lvl="0" algn="ctr"/>
            <a:r>
              <a:rPr lang="en-US" sz="1600" b="1" i="1" dirty="0" smtClean="0">
                <a:solidFill>
                  <a:schemeClr val="bg1"/>
                </a:solidFill>
              </a:rPr>
              <a:t>INTELLIGENT BANK LOCKER</a:t>
            </a:r>
            <a:endParaRPr lang="en-US" b="1" i="1" dirty="0">
              <a:solidFill>
                <a:schemeClr val="bg1"/>
              </a:solidFill>
            </a:endParaRPr>
          </a:p>
        </p:txBody>
      </p:sp>
      <p:sp>
        <p:nvSpPr>
          <p:cNvPr id="11" name="Rectangle 10"/>
          <p:cNvSpPr/>
          <p:nvPr/>
        </p:nvSpPr>
        <p:spPr>
          <a:xfrm>
            <a:off x="7620000" y="1143000"/>
            <a:ext cx="1524000" cy="923330"/>
          </a:xfrm>
          <a:prstGeom prst="rect">
            <a:avLst/>
          </a:prstGeom>
          <a:noFill/>
        </p:spPr>
        <p:txBody>
          <a:bodyPr wrap="square" lIns="91440" tIns="45720" rIns="91440" bIns="4572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IOT</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TextBox 6"/>
          <p:cNvSpPr txBox="1"/>
          <p:nvPr/>
        </p:nvSpPr>
        <p:spPr>
          <a:xfrm>
            <a:off x="228600" y="1066800"/>
            <a:ext cx="7086600" cy="3539430"/>
          </a:xfrm>
          <a:prstGeom prst="rect">
            <a:avLst/>
          </a:prstGeom>
          <a:noFill/>
        </p:spPr>
        <p:txBody>
          <a:bodyPr wrap="square" rtlCol="0" anchor="b">
            <a:spAutoFit/>
          </a:bodyPr>
          <a:lstStyle/>
          <a:p>
            <a:r>
              <a:rPr lang="en-US" sz="2800" dirty="0" smtClean="0">
                <a:latin typeface="Arial" pitchFamily="34" charset="0"/>
                <a:cs typeface="Arial" pitchFamily="34" charset="0"/>
              </a:rPr>
              <a:t>Banks are considered as a soft targetOf criminals. In this circumstance, ensuring security of bank lockers should Be taken into consideration.</a:t>
            </a:r>
          </a:p>
          <a:p>
            <a:r>
              <a:rPr lang="en-US" sz="2800" dirty="0" smtClean="0">
                <a:latin typeface="Arial" pitchFamily="34" charset="0"/>
                <a:cs typeface="Arial" pitchFamily="34" charset="0"/>
              </a:rPr>
              <a:t>Therefore In this project we propose an IOT based </a:t>
            </a:r>
            <a:r>
              <a:rPr lang="en-US" sz="2800" b="1" dirty="0" smtClean="0">
                <a:latin typeface="Arial" pitchFamily="34" charset="0"/>
                <a:cs typeface="Arial" pitchFamily="34" charset="0"/>
              </a:rPr>
              <a:t>intelligent bank locker </a:t>
            </a:r>
            <a:r>
              <a:rPr lang="en-US" sz="2800" dirty="0" smtClean="0">
                <a:latin typeface="Arial" pitchFamily="34" charset="0"/>
                <a:cs typeface="Arial" pitchFamily="34" charset="0"/>
              </a:rPr>
              <a:t>and we also introducing face detention approach</a:t>
            </a:r>
          </a:p>
          <a:p>
            <a:endParaRPr lang="en-US" sz="2800" dirty="0" smtClean="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3132" y="23503"/>
            <a:ext cx="4881245" cy="567463"/>
          </a:xfrm>
          <a:prstGeom prst="rect">
            <a:avLst/>
          </a:prstGeom>
        </p:spPr>
        <p:txBody>
          <a:bodyPr vert="horz" wrap="square" lIns="0" tIns="13335" rIns="0" bIns="0" rtlCol="0">
            <a:spAutoFit/>
          </a:bodyPr>
          <a:lstStyle/>
          <a:p>
            <a:pPr marL="12700">
              <a:lnSpc>
                <a:spcPct val="100000"/>
              </a:lnSpc>
              <a:spcBef>
                <a:spcPts val="105"/>
              </a:spcBef>
            </a:pPr>
            <a:r>
              <a:rPr sz="3600" u="sng" dirty="0">
                <a:solidFill>
                  <a:srgbClr val="FF0000"/>
                </a:solidFill>
              </a:rPr>
              <a:t>PURPOSE</a:t>
            </a:r>
            <a:r>
              <a:rPr sz="3600" spc="-80" dirty="0">
                <a:solidFill>
                  <a:srgbClr val="FF0000"/>
                </a:solidFill>
              </a:rPr>
              <a:t> </a:t>
            </a:r>
            <a:r>
              <a:rPr sz="3600" u="sng" spc="5" dirty="0">
                <a:solidFill>
                  <a:srgbClr val="FF0000"/>
                </a:solidFill>
              </a:rPr>
              <a:t>OF</a:t>
            </a:r>
            <a:r>
              <a:rPr sz="3600" spc="25" dirty="0">
                <a:solidFill>
                  <a:srgbClr val="FF0000"/>
                </a:solidFill>
              </a:rPr>
              <a:t> </a:t>
            </a:r>
            <a:r>
              <a:rPr sz="3600" u="sng" spc="-60" dirty="0">
                <a:solidFill>
                  <a:srgbClr val="FF0000"/>
                </a:solidFill>
              </a:rPr>
              <a:t>PROJECT</a:t>
            </a:r>
            <a:r>
              <a:rPr sz="3600" spc="-60" dirty="0"/>
              <a:t>:</a:t>
            </a:r>
            <a:endParaRPr sz="3600"/>
          </a:p>
        </p:txBody>
      </p:sp>
      <p:sp>
        <p:nvSpPr>
          <p:cNvPr id="4" name="object 4"/>
          <p:cNvSpPr txBox="1"/>
          <p:nvPr/>
        </p:nvSpPr>
        <p:spPr>
          <a:xfrm>
            <a:off x="913130" y="990600"/>
            <a:ext cx="7621271" cy="6397264"/>
          </a:xfrm>
          <a:prstGeom prst="rect">
            <a:avLst/>
          </a:prstGeom>
        </p:spPr>
        <p:txBody>
          <a:bodyPr vert="horz" wrap="square" lIns="0" tIns="15875" rIns="0" bIns="0" rtlCol="0">
            <a:spAutoFit/>
          </a:bodyPr>
          <a:lstStyle/>
          <a:p>
            <a:pPr marL="355600" indent="-343535">
              <a:lnSpc>
                <a:spcPct val="150000"/>
              </a:lnSpc>
              <a:spcBef>
                <a:spcPts val="125"/>
              </a:spcBef>
              <a:buClr>
                <a:schemeClr val="bg2">
                  <a:lumMod val="50000"/>
                </a:schemeClr>
              </a:buClr>
              <a:buSzPct val="81081"/>
              <a:buFont typeface="Wingdings" pitchFamily="2" charset="2"/>
              <a:buChar char="Ø"/>
              <a:tabLst>
                <a:tab pos="355600" algn="l"/>
                <a:tab pos="356235" algn="l"/>
              </a:tabLst>
            </a:pPr>
            <a:r>
              <a:rPr lang="en-US" sz="2400" dirty="0" smtClean="0">
                <a:latin typeface="Arial" pitchFamily="34" charset="0"/>
                <a:cs typeface="Arial" pitchFamily="34" charset="0"/>
              </a:rPr>
              <a:t>As security  has become a prime need this concern motivated us to propose such system</a:t>
            </a:r>
          </a:p>
          <a:p>
            <a:pPr marL="355600" indent="-343535">
              <a:lnSpc>
                <a:spcPct val="150000"/>
              </a:lnSpc>
              <a:spcBef>
                <a:spcPts val="125"/>
              </a:spcBef>
              <a:buClr>
                <a:schemeClr val="bg2">
                  <a:lumMod val="50000"/>
                </a:schemeClr>
              </a:buClr>
              <a:buSzPct val="81081"/>
              <a:buFont typeface="Wingdings" pitchFamily="2" charset="2"/>
              <a:buChar char="Ø"/>
              <a:tabLst>
                <a:tab pos="355600" algn="l"/>
                <a:tab pos="356235" algn="l"/>
              </a:tabLst>
            </a:pPr>
            <a:r>
              <a:rPr sz="2400" spc="-10" smtClean="0">
                <a:latin typeface="Arial" pitchFamily="34" charset="0"/>
                <a:cs typeface="Arial" pitchFamily="34" charset="0"/>
              </a:rPr>
              <a:t>The</a:t>
            </a:r>
            <a:r>
              <a:rPr sz="2400" spc="120" smtClean="0">
                <a:latin typeface="Arial" pitchFamily="34" charset="0"/>
                <a:cs typeface="Arial" pitchFamily="34" charset="0"/>
              </a:rPr>
              <a:t> </a:t>
            </a:r>
            <a:r>
              <a:rPr sz="2400" smtClean="0">
                <a:latin typeface="Arial" pitchFamily="34" charset="0"/>
                <a:cs typeface="Arial" pitchFamily="34" charset="0"/>
              </a:rPr>
              <a:t>main</a:t>
            </a:r>
            <a:r>
              <a:rPr sz="2400" spc="15" smtClean="0">
                <a:latin typeface="Arial" pitchFamily="34" charset="0"/>
                <a:cs typeface="Arial" pitchFamily="34" charset="0"/>
              </a:rPr>
              <a:t> </a:t>
            </a:r>
            <a:r>
              <a:rPr sz="2400" spc="25" smtClean="0">
                <a:latin typeface="Arial" pitchFamily="34" charset="0"/>
                <a:cs typeface="Arial" pitchFamily="34" charset="0"/>
              </a:rPr>
              <a:t>purpose</a:t>
            </a:r>
            <a:r>
              <a:rPr sz="2400" spc="-30" smtClean="0">
                <a:latin typeface="Arial" pitchFamily="34" charset="0"/>
                <a:cs typeface="Arial" pitchFamily="34" charset="0"/>
              </a:rPr>
              <a:t> </a:t>
            </a:r>
            <a:r>
              <a:rPr sz="2400" spc="25" smtClean="0">
                <a:latin typeface="Arial" pitchFamily="34" charset="0"/>
                <a:cs typeface="Arial" pitchFamily="34" charset="0"/>
              </a:rPr>
              <a:t>of</a:t>
            </a:r>
            <a:r>
              <a:rPr sz="2400" spc="-40" smtClean="0">
                <a:latin typeface="Arial" pitchFamily="34" charset="0"/>
                <a:cs typeface="Arial" pitchFamily="34" charset="0"/>
              </a:rPr>
              <a:t> </a:t>
            </a:r>
            <a:r>
              <a:rPr sz="2400" spc="20" smtClean="0">
                <a:latin typeface="Arial" pitchFamily="34" charset="0"/>
                <a:cs typeface="Arial" pitchFamily="34" charset="0"/>
              </a:rPr>
              <a:t>the</a:t>
            </a:r>
            <a:r>
              <a:rPr sz="2400" spc="45" smtClean="0">
                <a:latin typeface="Arial" pitchFamily="34" charset="0"/>
                <a:cs typeface="Arial" pitchFamily="34" charset="0"/>
              </a:rPr>
              <a:t> </a:t>
            </a:r>
            <a:r>
              <a:rPr sz="2400" spc="10" smtClean="0">
                <a:latin typeface="Arial" pitchFamily="34" charset="0"/>
                <a:cs typeface="Arial" pitchFamily="34" charset="0"/>
              </a:rPr>
              <a:t>project</a:t>
            </a:r>
            <a:r>
              <a:rPr sz="2400" spc="-10" smtClean="0">
                <a:latin typeface="Arial" pitchFamily="34" charset="0"/>
                <a:cs typeface="Arial" pitchFamily="34" charset="0"/>
              </a:rPr>
              <a:t> </a:t>
            </a:r>
            <a:r>
              <a:rPr sz="2400" spc="-30" smtClean="0">
                <a:latin typeface="Arial" pitchFamily="34" charset="0"/>
                <a:cs typeface="Arial" pitchFamily="34" charset="0"/>
              </a:rPr>
              <a:t>is</a:t>
            </a:r>
            <a:r>
              <a:rPr sz="2400" spc="70" smtClean="0">
                <a:latin typeface="Arial" pitchFamily="34" charset="0"/>
                <a:cs typeface="Arial" pitchFamily="34" charset="0"/>
              </a:rPr>
              <a:t> </a:t>
            </a:r>
            <a:r>
              <a:rPr sz="2400" spc="5" smtClean="0">
                <a:latin typeface="Arial" pitchFamily="34" charset="0"/>
                <a:cs typeface="Arial" pitchFamily="34" charset="0"/>
              </a:rPr>
              <a:t>safety</a:t>
            </a:r>
            <a:endParaRPr lang="en-US" sz="2400" spc="5" dirty="0" smtClean="0">
              <a:latin typeface="Arial" pitchFamily="34" charset="0"/>
              <a:cs typeface="Arial" pitchFamily="34" charset="0"/>
            </a:endParaRPr>
          </a:p>
          <a:p>
            <a:pPr marL="355600" indent="-343535">
              <a:lnSpc>
                <a:spcPct val="150000"/>
              </a:lnSpc>
              <a:spcBef>
                <a:spcPts val="125"/>
              </a:spcBef>
              <a:buClr>
                <a:schemeClr val="bg2">
                  <a:lumMod val="50000"/>
                </a:schemeClr>
              </a:buClr>
              <a:buSzPct val="81081"/>
              <a:buFont typeface="Wingdings" pitchFamily="2" charset="2"/>
              <a:buChar char="Ø"/>
              <a:tabLst>
                <a:tab pos="355600" algn="l"/>
                <a:tab pos="356235" algn="l"/>
              </a:tabLst>
            </a:pPr>
            <a:r>
              <a:rPr lang="en-US" sz="2400" spc="5" dirty="0" smtClean="0">
                <a:latin typeface="Arial" pitchFamily="34" charset="0"/>
                <a:cs typeface="Arial" pitchFamily="34" charset="0"/>
              </a:rPr>
              <a:t>This project is mainly IOT based with face detention</a:t>
            </a:r>
          </a:p>
          <a:p>
            <a:pPr marL="355600" indent="-343535">
              <a:lnSpc>
                <a:spcPct val="150000"/>
              </a:lnSpc>
              <a:spcBef>
                <a:spcPts val="125"/>
              </a:spcBef>
              <a:buClr>
                <a:schemeClr val="bg2">
                  <a:lumMod val="50000"/>
                </a:schemeClr>
              </a:buClr>
              <a:buSzPct val="81081"/>
              <a:buFont typeface="Wingdings" pitchFamily="2" charset="2"/>
              <a:buChar char="Ø"/>
              <a:tabLst>
                <a:tab pos="355600" algn="l"/>
                <a:tab pos="356235" algn="l"/>
              </a:tabLst>
            </a:pPr>
            <a:r>
              <a:rPr lang="en-US" sz="2400" spc="5" dirty="0" smtClean="0">
                <a:latin typeface="Arial" pitchFamily="34" charset="0"/>
                <a:cs typeface="Arial" pitchFamily="34" charset="0"/>
              </a:rPr>
              <a:t>Face places a vital role in social intercourse for conveying identity</a:t>
            </a:r>
          </a:p>
          <a:p>
            <a:pPr marL="355600" indent="-343535">
              <a:lnSpc>
                <a:spcPct val="150000"/>
              </a:lnSpc>
              <a:spcBef>
                <a:spcPts val="125"/>
              </a:spcBef>
              <a:buClr>
                <a:schemeClr val="bg2">
                  <a:lumMod val="50000"/>
                </a:schemeClr>
              </a:buClr>
              <a:buSzPct val="81081"/>
              <a:buFont typeface="Wingdings" pitchFamily="2" charset="2"/>
              <a:buChar char="Ø"/>
              <a:tabLst>
                <a:tab pos="355600" algn="l"/>
                <a:tab pos="356235" algn="l"/>
              </a:tabLst>
            </a:pPr>
            <a:r>
              <a:rPr lang="en-US" sz="2400" spc="5" dirty="0" smtClean="0">
                <a:latin typeface="Arial" pitchFamily="34" charset="0"/>
                <a:cs typeface="Arial" pitchFamily="34" charset="0"/>
              </a:rPr>
              <a:t>To put an end to the bank robberies with the help of IOT</a:t>
            </a:r>
          </a:p>
          <a:p>
            <a:pPr marL="355600" indent="-343535">
              <a:lnSpc>
                <a:spcPct val="150000"/>
              </a:lnSpc>
              <a:spcBef>
                <a:spcPts val="125"/>
              </a:spcBef>
              <a:buClr>
                <a:schemeClr val="bg2">
                  <a:lumMod val="50000"/>
                </a:schemeClr>
              </a:buClr>
              <a:buSzPct val="81081"/>
              <a:buFont typeface="Wingdings" pitchFamily="2" charset="2"/>
              <a:buChar char="Ø"/>
              <a:tabLst>
                <a:tab pos="355600" algn="l"/>
                <a:tab pos="356235" algn="l"/>
              </a:tabLst>
            </a:pPr>
            <a:endParaRPr lang="en-US" sz="2000" spc="5" dirty="0" smtClean="0">
              <a:solidFill>
                <a:srgbClr val="404040"/>
              </a:solidFill>
              <a:cs typeface="Times New Roman"/>
            </a:endParaRPr>
          </a:p>
          <a:p>
            <a:pPr marL="355600" indent="-343535">
              <a:lnSpc>
                <a:spcPct val="150000"/>
              </a:lnSpc>
              <a:spcBef>
                <a:spcPts val="125"/>
              </a:spcBef>
              <a:buClr>
                <a:schemeClr val="bg2">
                  <a:lumMod val="50000"/>
                </a:schemeClr>
              </a:buClr>
              <a:buSzPct val="81081"/>
              <a:buFont typeface="Wingdings" pitchFamily="2" charset="2"/>
              <a:buChar char="Ø"/>
              <a:tabLst>
                <a:tab pos="355600" algn="l"/>
                <a:tab pos="356235" algn="l"/>
              </a:tabLst>
            </a:pPr>
            <a:endParaRPr lang="en-US" sz="2000" spc="5" dirty="0" smtClean="0">
              <a:solidFill>
                <a:srgbClr val="404040"/>
              </a:solidFill>
              <a:cs typeface="Times New Roman"/>
            </a:endParaRPr>
          </a:p>
          <a:p>
            <a:pPr marL="355600" indent="-343535">
              <a:lnSpc>
                <a:spcPct val="150000"/>
              </a:lnSpc>
              <a:spcBef>
                <a:spcPts val="125"/>
              </a:spcBef>
              <a:buClr>
                <a:schemeClr val="bg2">
                  <a:lumMod val="50000"/>
                </a:schemeClr>
              </a:buClr>
              <a:buSzPct val="81081"/>
              <a:tabLst>
                <a:tab pos="355600" algn="l"/>
                <a:tab pos="356235" algn="l"/>
              </a:tabLst>
            </a:pPr>
            <a:r>
              <a:rPr sz="2000" spc="5" smtClean="0">
                <a:solidFill>
                  <a:srgbClr val="404040"/>
                </a:solidFill>
                <a:cs typeface="Times New Roman"/>
              </a:rPr>
              <a:t> </a:t>
            </a:r>
            <a:r>
              <a:rPr sz="2000" spc="-450" smtClean="0">
                <a:solidFill>
                  <a:srgbClr val="404040"/>
                </a:solidFill>
                <a:cs typeface="Times New Roman"/>
              </a:rPr>
              <a:t> </a:t>
            </a:r>
            <a:endParaRPr lang="en-US" sz="2000" spc="20" dirty="0" smtClean="0">
              <a:solidFill>
                <a:srgbClr val="404040"/>
              </a:solidFill>
              <a:cs typeface="Times New Roman"/>
            </a:endParaRPr>
          </a:p>
          <a:p>
            <a:pPr marL="355600" indent="-343535">
              <a:lnSpc>
                <a:spcPct val="150000"/>
              </a:lnSpc>
              <a:spcBef>
                <a:spcPts val="125"/>
              </a:spcBef>
              <a:buClr>
                <a:schemeClr val="bg2">
                  <a:lumMod val="50000"/>
                </a:schemeClr>
              </a:buClr>
              <a:buSzPct val="81081"/>
              <a:buFont typeface="Wingdings" pitchFamily="2" charset="2"/>
              <a:buChar char="Ø"/>
              <a:tabLst>
                <a:tab pos="355600" algn="l"/>
                <a:tab pos="356235" algn="l"/>
              </a:tabLst>
            </a:pPr>
            <a:endParaRPr sz="2000" smtClean="0">
              <a:cs typeface="Times New Roman"/>
            </a:endParaRP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 y="228602"/>
            <a:ext cx="11582400" cy="1124667"/>
          </a:xfrm>
          <a:prstGeom prst="rect">
            <a:avLst/>
          </a:prstGeom>
        </p:spPr>
        <p:txBody>
          <a:bodyPr vert="horz" wrap="square" lIns="0" tIns="16510" rIns="0" bIns="0" rtlCol="0">
            <a:spAutoFit/>
          </a:bodyPr>
          <a:lstStyle/>
          <a:p>
            <a:pPr marL="12700">
              <a:lnSpc>
                <a:spcPct val="100000"/>
              </a:lnSpc>
              <a:spcBef>
                <a:spcPts val="130"/>
              </a:spcBef>
            </a:pPr>
            <a:r>
              <a:rPr lang="en-US" sz="3600" u="sng" dirty="0" smtClean="0">
                <a:solidFill>
                  <a:srgbClr val="FF0000"/>
                </a:solidFill>
              </a:rPr>
              <a:t>MOTIVATION AND METHODOLOGY OF PROPOSED SYSTEM </a:t>
            </a:r>
            <a:r>
              <a:rPr lang="en-US" sz="3600" u="sng" dirty="0" smtClean="0"/>
              <a:t>:</a:t>
            </a:r>
            <a:endParaRPr lang="en-US" sz="3600" u="sng" spc="10" dirty="0"/>
          </a:p>
        </p:txBody>
      </p:sp>
      <p:sp>
        <p:nvSpPr>
          <p:cNvPr id="4" name="object 4"/>
          <p:cNvSpPr txBox="1"/>
          <p:nvPr/>
        </p:nvSpPr>
        <p:spPr>
          <a:xfrm>
            <a:off x="609600" y="1676402"/>
            <a:ext cx="9601200" cy="3336170"/>
          </a:xfrm>
          <a:prstGeom prst="rect">
            <a:avLst/>
          </a:prstGeom>
        </p:spPr>
        <p:txBody>
          <a:bodyPr vert="horz" wrap="square" lIns="0" tIns="12065" rIns="0" bIns="0" numCol="1" rtlCol="0">
            <a:spAutoFit/>
          </a:bodyPr>
          <a:lstStyle/>
          <a:p>
            <a:pPr marL="355600" marR="5080" indent="-343535" algn="just">
              <a:lnSpc>
                <a:spcPct val="150000"/>
              </a:lnSpc>
              <a:spcBef>
                <a:spcPts val="95"/>
              </a:spcBef>
              <a:buClr>
                <a:schemeClr val="bg2">
                  <a:lumMod val="50000"/>
                </a:schemeClr>
              </a:buClr>
              <a:buSzPct val="79687"/>
              <a:buFont typeface="Wingdings" pitchFamily="2" charset="2"/>
              <a:buChar char="q"/>
              <a:tabLst>
                <a:tab pos="356235" algn="l"/>
                <a:tab pos="4848860" algn="l"/>
              </a:tabLst>
            </a:pPr>
            <a:r>
              <a:rPr lang="en-US" sz="2400" dirty="0" smtClean="0">
                <a:latin typeface="Arial" pitchFamily="34" charset="0"/>
                <a:cs typeface="Arial" pitchFamily="34" charset="0"/>
              </a:rPr>
              <a:t>This research is mainly based on IOT. Many researcher have developed, implement or proposed different system to ensure the security of bank locker as security has become a prime need this concern motivated us to proposed such system so in order to ensure security of individuals we can use this system. The whole system is designed to implement through internet server</a:t>
            </a:r>
            <a:endParaRPr sz="2400">
              <a:latin typeface="Arial" pitchFamily="34" charset="0"/>
              <a:cs typeface="Arial" pitchFamily="34" charset="0"/>
            </a:endParaRP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56608" y="634120"/>
            <a:ext cx="4501192" cy="567463"/>
          </a:xfrm>
          <a:prstGeom prst="rect">
            <a:avLst/>
          </a:prstGeom>
        </p:spPr>
        <p:txBody>
          <a:bodyPr vert="horz" wrap="square" lIns="0" tIns="13335" rIns="0" bIns="0" rtlCol="0">
            <a:spAutoFit/>
          </a:bodyPr>
          <a:lstStyle/>
          <a:p>
            <a:pPr marL="12700">
              <a:lnSpc>
                <a:spcPct val="100000"/>
              </a:lnSpc>
              <a:spcBef>
                <a:spcPts val="105"/>
              </a:spcBef>
            </a:pPr>
            <a:r>
              <a:rPr sz="3600" u="sng" spc="-40" dirty="0">
                <a:solidFill>
                  <a:srgbClr val="FF0000"/>
                </a:solidFill>
                <a:effectLst>
                  <a:outerShdw blurRad="38100" dist="38100" dir="2700000" algn="tl">
                    <a:srgbClr val="000000">
                      <a:alpha val="43137"/>
                    </a:srgbClr>
                  </a:outerShdw>
                </a:effectLst>
              </a:rPr>
              <a:t>TOOLS</a:t>
            </a:r>
            <a:r>
              <a:rPr sz="3600" u="sng" spc="-85" dirty="0">
                <a:solidFill>
                  <a:srgbClr val="FF0000"/>
                </a:solidFill>
                <a:effectLst>
                  <a:outerShdw blurRad="38100" dist="38100" dir="2700000" algn="tl">
                    <a:srgbClr val="000000">
                      <a:alpha val="43137"/>
                    </a:srgbClr>
                  </a:outerShdw>
                </a:effectLst>
              </a:rPr>
              <a:t> </a:t>
            </a:r>
            <a:r>
              <a:rPr sz="3600" u="sng" spc="-10" dirty="0">
                <a:solidFill>
                  <a:srgbClr val="FF0000"/>
                </a:solidFill>
                <a:effectLst>
                  <a:outerShdw blurRad="38100" dist="38100" dir="2700000" algn="tl">
                    <a:srgbClr val="000000">
                      <a:alpha val="43137"/>
                    </a:srgbClr>
                  </a:outerShdw>
                </a:effectLst>
              </a:rPr>
              <a:t>REQUIRED</a:t>
            </a:r>
            <a:r>
              <a:rPr sz="3600" u="sng" spc="-10" dirty="0"/>
              <a:t>:</a:t>
            </a:r>
            <a:endParaRPr sz="3600" u="sng"/>
          </a:p>
        </p:txBody>
      </p:sp>
      <p:sp>
        <p:nvSpPr>
          <p:cNvPr id="4" name="object 4"/>
          <p:cNvSpPr txBox="1"/>
          <p:nvPr/>
        </p:nvSpPr>
        <p:spPr>
          <a:xfrm>
            <a:off x="756601" y="2111321"/>
            <a:ext cx="4311651" cy="3044423"/>
          </a:xfrm>
          <a:prstGeom prst="rect">
            <a:avLst/>
          </a:prstGeom>
        </p:spPr>
        <p:txBody>
          <a:bodyPr vert="horz" wrap="square" lIns="0" tIns="12700" rIns="0" bIns="0" rtlCol="0">
            <a:spAutoFit/>
          </a:bodyPr>
          <a:lstStyle/>
          <a:p>
            <a:pPr marL="355600" indent="-343535">
              <a:lnSpc>
                <a:spcPct val="100000"/>
              </a:lnSpc>
              <a:spcBef>
                <a:spcPts val="100"/>
              </a:spcBef>
              <a:buClr>
                <a:schemeClr val="bg2">
                  <a:lumMod val="50000"/>
                </a:schemeClr>
              </a:buClr>
              <a:buSzPct val="81250"/>
              <a:buFont typeface="Wingdings" pitchFamily="2" charset="2"/>
              <a:buChar char="Ø"/>
              <a:tabLst>
                <a:tab pos="356235" algn="l"/>
              </a:tabLst>
            </a:pPr>
            <a:r>
              <a:rPr sz="2400" spc="-5">
                <a:latin typeface="Times New Roman"/>
                <a:cs typeface="Times New Roman"/>
              </a:rPr>
              <a:t>IBM</a:t>
            </a:r>
            <a:r>
              <a:rPr sz="2400" spc="-65">
                <a:latin typeface="Times New Roman"/>
                <a:cs typeface="Times New Roman"/>
              </a:rPr>
              <a:t> </a:t>
            </a:r>
            <a:r>
              <a:rPr sz="2400" spc="-30" smtClean="0">
                <a:latin typeface="Times New Roman"/>
                <a:cs typeface="Times New Roman"/>
              </a:rPr>
              <a:t>CLOUD</a:t>
            </a:r>
            <a:endParaRPr lang="en-US" sz="2400" spc="-30" dirty="0" smtClean="0">
              <a:latin typeface="Times New Roman"/>
              <a:cs typeface="Times New Roman"/>
            </a:endParaRPr>
          </a:p>
          <a:p>
            <a:pPr marL="355600" indent="-343535">
              <a:lnSpc>
                <a:spcPct val="100000"/>
              </a:lnSpc>
              <a:spcBef>
                <a:spcPts val="100"/>
              </a:spcBef>
              <a:buClr>
                <a:schemeClr val="bg2">
                  <a:lumMod val="50000"/>
                </a:schemeClr>
              </a:buClr>
              <a:buSzPct val="81250"/>
              <a:buFont typeface="Wingdings" pitchFamily="2" charset="2"/>
              <a:buChar char="Ø"/>
              <a:tabLst>
                <a:tab pos="356235" algn="l"/>
              </a:tabLst>
            </a:pPr>
            <a:endParaRPr lang="en-US" sz="2400" spc="-30" dirty="0" smtClean="0">
              <a:latin typeface="Times New Roman"/>
              <a:cs typeface="Times New Roman"/>
            </a:endParaRPr>
          </a:p>
          <a:p>
            <a:pPr marL="355600" indent="-343535">
              <a:lnSpc>
                <a:spcPct val="100000"/>
              </a:lnSpc>
              <a:spcBef>
                <a:spcPts val="100"/>
              </a:spcBef>
              <a:buClr>
                <a:schemeClr val="bg2">
                  <a:lumMod val="50000"/>
                </a:schemeClr>
              </a:buClr>
              <a:buSzPct val="81250"/>
              <a:buFont typeface="Wingdings" pitchFamily="2" charset="2"/>
              <a:buChar char="Ø"/>
              <a:tabLst>
                <a:tab pos="356235" algn="l"/>
              </a:tabLst>
            </a:pPr>
            <a:endParaRPr lang="en-US" sz="2400" spc="-30" dirty="0" smtClean="0">
              <a:latin typeface="Times New Roman"/>
              <a:cs typeface="Times New Roman"/>
            </a:endParaRPr>
          </a:p>
          <a:p>
            <a:pPr marL="355600" indent="-343535">
              <a:lnSpc>
                <a:spcPct val="100000"/>
              </a:lnSpc>
              <a:spcBef>
                <a:spcPts val="100"/>
              </a:spcBef>
              <a:buClr>
                <a:schemeClr val="bg2">
                  <a:lumMod val="50000"/>
                </a:schemeClr>
              </a:buClr>
              <a:buSzPct val="81250"/>
              <a:buFont typeface="Wingdings" pitchFamily="2" charset="2"/>
              <a:buChar char="Ø"/>
              <a:tabLst>
                <a:tab pos="356235" algn="l"/>
              </a:tabLst>
            </a:pPr>
            <a:r>
              <a:rPr sz="2400" spc="-5" smtClean="0">
                <a:latin typeface="Times New Roman"/>
                <a:cs typeface="Times New Roman"/>
              </a:rPr>
              <a:t>NODE </a:t>
            </a:r>
            <a:r>
              <a:rPr sz="2400" spc="-5">
                <a:latin typeface="Times New Roman"/>
                <a:cs typeface="Times New Roman"/>
              </a:rPr>
              <a:t>RED</a:t>
            </a:r>
            <a:r>
              <a:rPr sz="2400" spc="-30">
                <a:latin typeface="Times New Roman"/>
                <a:cs typeface="Times New Roman"/>
              </a:rPr>
              <a:t> </a:t>
            </a:r>
            <a:r>
              <a:rPr sz="2400" spc="-25" smtClean="0">
                <a:latin typeface="Times New Roman"/>
                <a:cs typeface="Times New Roman"/>
              </a:rPr>
              <a:t>SERVICE</a:t>
            </a:r>
            <a:endParaRPr lang="en-US" sz="2400" spc="-25" dirty="0" smtClean="0">
              <a:latin typeface="Times New Roman"/>
              <a:cs typeface="Times New Roman"/>
            </a:endParaRPr>
          </a:p>
          <a:p>
            <a:pPr marL="355600" indent="-343535">
              <a:lnSpc>
                <a:spcPct val="100000"/>
              </a:lnSpc>
              <a:spcBef>
                <a:spcPts val="100"/>
              </a:spcBef>
              <a:buClr>
                <a:schemeClr val="bg2">
                  <a:lumMod val="50000"/>
                </a:schemeClr>
              </a:buClr>
              <a:buSzPct val="81250"/>
              <a:buFont typeface="Wingdings" pitchFamily="2" charset="2"/>
              <a:buChar char="Ø"/>
              <a:tabLst>
                <a:tab pos="356235" algn="l"/>
              </a:tabLst>
            </a:pPr>
            <a:endParaRPr lang="en-US" sz="2400" spc="-25" dirty="0" smtClean="0">
              <a:latin typeface="Times New Roman"/>
              <a:cs typeface="Times New Roman"/>
            </a:endParaRPr>
          </a:p>
          <a:p>
            <a:pPr marL="355600" indent="-343535">
              <a:lnSpc>
                <a:spcPct val="100000"/>
              </a:lnSpc>
              <a:spcBef>
                <a:spcPts val="100"/>
              </a:spcBef>
              <a:buClr>
                <a:schemeClr val="bg2">
                  <a:lumMod val="50000"/>
                </a:schemeClr>
              </a:buClr>
              <a:buSzPct val="81250"/>
              <a:buFont typeface="Wingdings" pitchFamily="2" charset="2"/>
              <a:buChar char="Ø"/>
              <a:tabLst>
                <a:tab pos="356235" algn="l"/>
              </a:tabLst>
            </a:pPr>
            <a:endParaRPr lang="en-US" sz="2400" spc="-25" dirty="0" smtClean="0">
              <a:latin typeface="Times New Roman"/>
              <a:cs typeface="Times New Roman"/>
            </a:endParaRPr>
          </a:p>
          <a:p>
            <a:pPr marL="355600" indent="-343535">
              <a:lnSpc>
                <a:spcPct val="100000"/>
              </a:lnSpc>
              <a:spcBef>
                <a:spcPts val="100"/>
              </a:spcBef>
              <a:buClr>
                <a:schemeClr val="bg2">
                  <a:lumMod val="50000"/>
                </a:schemeClr>
              </a:buClr>
              <a:buSzPct val="81250"/>
              <a:buFont typeface="Wingdings" pitchFamily="2" charset="2"/>
              <a:buChar char="Ø"/>
              <a:tabLst>
                <a:tab pos="356235" algn="l"/>
              </a:tabLst>
            </a:pPr>
            <a:r>
              <a:rPr sz="2400" spc="-10" smtClean="0">
                <a:latin typeface="Times New Roman"/>
                <a:cs typeface="Times New Roman"/>
              </a:rPr>
              <a:t>PYTHON </a:t>
            </a:r>
            <a:r>
              <a:rPr sz="2400" spc="-10" dirty="0">
                <a:latin typeface="Times New Roman"/>
                <a:cs typeface="Times New Roman"/>
              </a:rPr>
              <a:t>IDLE </a:t>
            </a:r>
            <a:r>
              <a:rPr sz="2400" spc="5" dirty="0">
                <a:latin typeface="Times New Roman"/>
                <a:cs typeface="Times New Roman"/>
              </a:rPr>
              <a:t>(with </a:t>
            </a:r>
            <a:r>
              <a:rPr sz="2400" spc="-10" dirty="0">
                <a:latin typeface="Times New Roman"/>
                <a:cs typeface="Times New Roman"/>
              </a:rPr>
              <a:t>Specified </a:t>
            </a:r>
            <a:r>
              <a:rPr sz="2400" spc="-590" dirty="0">
                <a:latin typeface="Times New Roman"/>
                <a:cs typeface="Times New Roman"/>
              </a:rPr>
              <a:t> </a:t>
            </a:r>
            <a:r>
              <a:rPr sz="2400" spc="-20" dirty="0">
                <a:latin typeface="Times New Roman"/>
                <a:cs typeface="Times New Roman"/>
              </a:rPr>
              <a:t>Packages</a:t>
            </a:r>
            <a:r>
              <a:rPr sz="2400" spc="105" dirty="0">
                <a:latin typeface="Times New Roman"/>
                <a:cs typeface="Times New Roman"/>
              </a:rPr>
              <a:t> </a:t>
            </a:r>
            <a:r>
              <a:rPr sz="2400" spc="-20" dirty="0">
                <a:latin typeface="Times New Roman"/>
                <a:cs typeface="Times New Roman"/>
              </a:rPr>
              <a:t>installed).</a:t>
            </a:r>
            <a:endParaRPr sz="2400">
              <a:latin typeface="Times New Roman"/>
              <a:cs typeface="Times New Roman"/>
            </a:endParaRP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800" y="624910"/>
            <a:ext cx="4114800" cy="570028"/>
          </a:xfrm>
          <a:prstGeom prst="rect">
            <a:avLst/>
          </a:prstGeom>
        </p:spPr>
        <p:txBody>
          <a:bodyPr vert="horz" wrap="square" lIns="0" tIns="15875" rIns="0" bIns="0" rtlCol="0">
            <a:spAutoFit/>
          </a:bodyPr>
          <a:lstStyle/>
          <a:p>
            <a:pPr marL="12700">
              <a:lnSpc>
                <a:spcPct val="100000"/>
              </a:lnSpc>
              <a:spcBef>
                <a:spcPts val="125"/>
              </a:spcBef>
            </a:pPr>
            <a:r>
              <a:rPr sz="3600" u="sng" spc="15" dirty="0">
                <a:solidFill>
                  <a:srgbClr val="FF0000"/>
                </a:solidFill>
                <a:latin typeface="Trebuchet MS"/>
                <a:cs typeface="Trebuchet MS"/>
              </a:rPr>
              <a:t>BLOCK</a:t>
            </a:r>
            <a:r>
              <a:rPr sz="3600" u="sng" spc="-185" dirty="0">
                <a:solidFill>
                  <a:srgbClr val="FF0000"/>
                </a:solidFill>
                <a:latin typeface="Trebuchet MS"/>
                <a:cs typeface="Trebuchet MS"/>
              </a:rPr>
              <a:t> </a:t>
            </a:r>
            <a:r>
              <a:rPr sz="3600" u="sng" spc="-5" dirty="0">
                <a:solidFill>
                  <a:srgbClr val="FF0000"/>
                </a:solidFill>
                <a:latin typeface="Trebuchet MS"/>
                <a:cs typeface="Trebuchet MS"/>
              </a:rPr>
              <a:t>DIAGRAM</a:t>
            </a:r>
            <a:endParaRPr sz="3600" u="sng">
              <a:solidFill>
                <a:srgbClr val="FF0000"/>
              </a:solidFill>
              <a:latin typeface="Trebuchet MS"/>
              <a:cs typeface="Trebuchet MS"/>
            </a:endParaRPr>
          </a:p>
        </p:txBody>
      </p:sp>
      <p:pic>
        <p:nvPicPr>
          <p:cNvPr id="203778" name="Picture 2" descr="https://lh3.googleusercontent.com/i38lJ7F-qKC3WkqRKJOUy6GJi6LesQtKUHeu7WFRfTwqmFEMneDtzseFpkudj6IW542ncGSsQ-IT0VkN7ESNO3HeSsWkKWeGTFc4iKVXNt9uwLE00ZNHoj78icPFy63BnoOKfNk"/>
          <p:cNvPicPr>
            <a:picLocks noChangeAspect="1" noChangeArrowheads="1"/>
          </p:cNvPicPr>
          <p:nvPr/>
        </p:nvPicPr>
        <p:blipFill>
          <a:blip r:embed="rId2"/>
          <a:srcRect/>
          <a:stretch>
            <a:fillRect/>
          </a:stretch>
        </p:blipFill>
        <p:spPr bwMode="auto">
          <a:xfrm>
            <a:off x="3886200" y="1143000"/>
            <a:ext cx="7696200" cy="5105400"/>
          </a:xfrm>
          <a:prstGeom prst="rect">
            <a:avLst/>
          </a:prstGeom>
          <a:noFill/>
        </p:spPr>
      </p:pic>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56605" y="634120"/>
            <a:ext cx="3053395" cy="567463"/>
          </a:xfrm>
          <a:prstGeom prst="rect">
            <a:avLst/>
          </a:prstGeom>
        </p:spPr>
        <p:txBody>
          <a:bodyPr vert="horz" wrap="square" lIns="0" tIns="13335" rIns="0" bIns="0" rtlCol="0">
            <a:spAutoFit/>
          </a:bodyPr>
          <a:lstStyle/>
          <a:p>
            <a:pPr marL="12700">
              <a:lnSpc>
                <a:spcPct val="100000"/>
              </a:lnSpc>
              <a:spcBef>
                <a:spcPts val="105"/>
              </a:spcBef>
            </a:pPr>
            <a:r>
              <a:rPr sz="3600" u="sng" spc="-10" smtClean="0">
                <a:solidFill>
                  <a:srgbClr val="FF0000"/>
                </a:solidFill>
                <a:latin typeface="Trebuchet MS"/>
                <a:cs typeface="Trebuchet MS"/>
              </a:rPr>
              <a:t>A</a:t>
            </a:r>
            <a:r>
              <a:rPr lang="en-US" sz="3600" u="sng" spc="-10" dirty="0" smtClean="0">
                <a:solidFill>
                  <a:srgbClr val="FF0000"/>
                </a:solidFill>
                <a:latin typeface="Trebuchet MS"/>
                <a:cs typeface="Trebuchet MS"/>
              </a:rPr>
              <a:t>DVANTAGES</a:t>
            </a:r>
            <a:r>
              <a:rPr sz="3600" u="sng" spc="-10" smtClean="0">
                <a:solidFill>
                  <a:srgbClr val="FF0000"/>
                </a:solidFill>
                <a:latin typeface="Trebuchet MS"/>
                <a:cs typeface="Trebuchet MS"/>
              </a:rPr>
              <a:t>:</a:t>
            </a:r>
            <a:endParaRPr sz="3600" u="sng">
              <a:solidFill>
                <a:srgbClr val="FF0000"/>
              </a:solidFill>
              <a:latin typeface="Trebuchet MS"/>
              <a:cs typeface="Trebuchet MS"/>
            </a:endParaRPr>
          </a:p>
        </p:txBody>
      </p:sp>
      <p:sp>
        <p:nvSpPr>
          <p:cNvPr id="6" name="TextBox 5"/>
          <p:cNvSpPr txBox="1"/>
          <p:nvPr/>
        </p:nvSpPr>
        <p:spPr>
          <a:xfrm>
            <a:off x="457200" y="1752600"/>
            <a:ext cx="9982200" cy="4093428"/>
          </a:xfrm>
          <a:prstGeom prst="rect">
            <a:avLst/>
          </a:prstGeom>
          <a:noFill/>
        </p:spPr>
        <p:txBody>
          <a:bodyPr wrap="square" rtlCol="0">
            <a:spAutoFit/>
          </a:bodyPr>
          <a:lstStyle/>
          <a:p>
            <a:pPr>
              <a:lnSpc>
                <a:spcPct val="150000"/>
              </a:lnSpc>
              <a:buClr>
                <a:schemeClr val="bg2">
                  <a:lumMod val="50000"/>
                </a:schemeClr>
              </a:buClr>
              <a:buFont typeface="Wingdings" pitchFamily="2" charset="2"/>
              <a:buChar char="Ø"/>
            </a:pPr>
            <a:r>
              <a:rPr lang="en-US" sz="2400" dirty="0" smtClean="0">
                <a:latin typeface="Arial" pitchFamily="34" charset="0"/>
                <a:cs typeface="Arial" pitchFamily="34" charset="0"/>
              </a:rPr>
              <a:t>High security </a:t>
            </a:r>
          </a:p>
          <a:p>
            <a:pPr>
              <a:lnSpc>
                <a:spcPct val="150000"/>
              </a:lnSpc>
              <a:buClr>
                <a:schemeClr val="bg2">
                  <a:lumMod val="50000"/>
                </a:schemeClr>
              </a:buClr>
              <a:buFont typeface="Wingdings" pitchFamily="2" charset="2"/>
              <a:buChar char="Ø"/>
            </a:pPr>
            <a:r>
              <a:rPr lang="en-US" sz="2400" dirty="0" smtClean="0">
                <a:latin typeface="Arial" pitchFamily="34" charset="0"/>
                <a:cs typeface="Arial" pitchFamily="34" charset="0"/>
              </a:rPr>
              <a:t>Detailed information will provided by the system after   detecting the face for confirmation</a:t>
            </a:r>
          </a:p>
          <a:p>
            <a:pPr>
              <a:lnSpc>
                <a:spcPct val="150000"/>
              </a:lnSpc>
              <a:buClr>
                <a:schemeClr val="bg2">
                  <a:lumMod val="50000"/>
                </a:schemeClr>
              </a:buClr>
              <a:buFont typeface="Wingdings" pitchFamily="2" charset="2"/>
              <a:buChar char="Ø"/>
            </a:pPr>
            <a:r>
              <a:rPr lang="en-US" sz="2400" dirty="0" smtClean="0">
                <a:latin typeface="Arial" pitchFamily="34" charset="0"/>
                <a:cs typeface="Arial" pitchFamily="34" charset="0"/>
              </a:rPr>
              <a:t>Without taking any help we can access our locker</a:t>
            </a:r>
          </a:p>
          <a:p>
            <a:pPr>
              <a:buClr>
                <a:schemeClr val="bg2">
                  <a:lumMod val="50000"/>
                </a:schemeClr>
              </a:buClr>
              <a:buFont typeface="Wingdings" pitchFamily="2" charset="2"/>
              <a:buChar char="Ø"/>
            </a:pPr>
            <a:endParaRPr lang="en-US" sz="2400" dirty="0" smtClean="0">
              <a:latin typeface="Arial" pitchFamily="34" charset="0"/>
              <a:cs typeface="Arial" pitchFamily="34" charset="0"/>
            </a:endParaRPr>
          </a:p>
          <a:p>
            <a:pPr>
              <a:buClr>
                <a:schemeClr val="bg2">
                  <a:lumMod val="50000"/>
                </a:schemeClr>
              </a:buClr>
              <a:buFont typeface="Wingdings" pitchFamily="2" charset="2"/>
              <a:buChar char="Ø"/>
            </a:pPr>
            <a:r>
              <a:rPr lang="en-US" sz="2400" dirty="0" smtClean="0">
                <a:latin typeface="Arial" pitchFamily="34" charset="0"/>
                <a:cs typeface="Arial" pitchFamily="34" charset="0"/>
              </a:rPr>
              <a:t>It is more accurate as the machine do the process</a:t>
            </a:r>
          </a:p>
          <a:p>
            <a:pPr>
              <a:buClr>
                <a:schemeClr val="bg2">
                  <a:lumMod val="50000"/>
                </a:schemeClr>
              </a:buClr>
              <a:buFont typeface="Wingdings" pitchFamily="2" charset="2"/>
              <a:buChar char="Ø"/>
            </a:pPr>
            <a:endParaRPr lang="en-US" sz="2400" dirty="0" smtClean="0">
              <a:latin typeface="Arial" pitchFamily="34" charset="0"/>
              <a:cs typeface="Arial" pitchFamily="34" charset="0"/>
            </a:endParaRPr>
          </a:p>
          <a:p>
            <a:pPr>
              <a:buClr>
                <a:schemeClr val="bg2">
                  <a:lumMod val="50000"/>
                </a:schemeClr>
              </a:buClr>
              <a:buFont typeface="Wingdings" pitchFamily="2" charset="2"/>
              <a:buChar char="Ø"/>
            </a:pPr>
            <a:r>
              <a:rPr lang="en-US" sz="2400" dirty="0" smtClean="0">
                <a:latin typeface="Arial" pitchFamily="34" charset="0"/>
                <a:cs typeface="Arial" pitchFamily="34" charset="0"/>
              </a:rPr>
              <a:t>Paper work will  decrease by this system</a:t>
            </a:r>
          </a:p>
          <a:p>
            <a:pPr>
              <a:buClr>
                <a:schemeClr val="bg2">
                  <a:lumMod val="50000"/>
                </a:schemeClr>
              </a:buClr>
              <a:buFont typeface="Wingdings" pitchFamily="2" charset="2"/>
              <a:buChar char="Ø"/>
            </a:pPr>
            <a:endParaRPr lang="en-US" sz="2000" dirty="0">
              <a:latin typeface="Arial" pitchFamily="34" charset="0"/>
              <a:cs typeface="Arial" pitchFamily="34" charset="0"/>
            </a:endParaRP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746</TotalTime>
  <Words>473</Words>
  <Application>Microsoft Office PowerPoint</Application>
  <PresentationFormat>Custom</PresentationFormat>
  <Paragraphs>72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SESHADRI RAO GUDLAVALLERU  ENGINEERING COLLEGE</vt:lpstr>
      <vt:lpstr>INTELLIGENT BANK LOCKER</vt:lpstr>
      <vt:lpstr>CONTENTS:</vt:lpstr>
      <vt:lpstr>INTRODUCTON:</vt:lpstr>
      <vt:lpstr>PURPOSE OF PROJECT:</vt:lpstr>
      <vt:lpstr>MOTIVATION AND METHODOLOGY OF PROPOSED SYSTEM :</vt:lpstr>
      <vt:lpstr>TOOLS REQUIRED:</vt:lpstr>
      <vt:lpstr>BLOCK DIAGRAM</vt:lpstr>
      <vt:lpstr>ADVANTAGES:</vt:lpstr>
      <vt:lpstr>DISADVANTAGES:</vt:lpstr>
      <vt:lpstr>APPLICATIONS :</vt:lpstr>
      <vt:lpstr>APPLICATIONS:</vt:lpstr>
      <vt:lpstr>CONCLUSION:</vt:lpstr>
      <vt:lpstr>REFERENCE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GUDLAVALLERU  ENGINEERING COLLEGE</dc:title>
  <dc:creator>Windows</dc:creator>
  <cp:lastModifiedBy>Windows</cp:lastModifiedBy>
  <cp:revision>43</cp:revision>
  <dcterms:created xsi:type="dcterms:W3CDTF">2021-09-13T16:31:58Z</dcterms:created>
  <dcterms:modified xsi:type="dcterms:W3CDTF">2021-10-16T16:20:32Z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2021-09-11T00:00:00Z</vt:filetime>
  </property>
  <property fmtid="{D5CDD505-2E9C-101B-9397-08002B2CF9AE}" pid="3" name="LastSaved">
    <vt:filetime>2021-09-13T00:00:00Z</vt:filetime>
  </property>
</Properties>
</file>