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66" d="100"/>
          <a:sy n="66" d="100"/>
        </p:scale>
        <p:origin x="67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78544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19672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61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173707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9172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84275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48168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8931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58661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92037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9228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16-07-2021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74946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6892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DA541-99B0-49F7-8105-61A108F5465E}" type="datetimeFigureOut">
              <a:rPr lang="en-IN" smtClean="0"/>
              <a:t>16-07-2021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25865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7388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762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BDA541-99B0-49F7-8105-61A108F5465E}" type="datetimeFigureOut">
              <a:rPr lang="en-IN" smtClean="0"/>
              <a:t>16-07-2021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D39C4-82EF-480F-B5F7-17D733C9C61B}" type="slidenum">
              <a:rPr lang="en-IN" smtClean="0"/>
              <a:t>‹#›</a:t>
            </a:fld>
            <a:endParaRPr lang="en-IN"/>
          </a:p>
        </p:txBody>
      </p:sp>
    </p:spTree>
    <p:extLst>
      <p:ext uri="{BB962C8B-B14F-4D97-AF65-F5344CB8AC3E}">
        <p14:creationId xmlns:p14="http://schemas.microsoft.com/office/powerpoint/2010/main" val="16218371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loud.ibm.com/login?cm_sp=ibmdev-_-developer-tutorials-_-cloudreg"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3947-2776-47DA-A1C7-A8E3F283B82B}"/>
              </a:ext>
            </a:extLst>
          </p:cNvPr>
          <p:cNvSpPr>
            <a:spLocks noGrp="1"/>
          </p:cNvSpPr>
          <p:nvPr>
            <p:ph type="ctrTitle"/>
          </p:nvPr>
        </p:nvSpPr>
        <p:spPr>
          <a:xfrm rot="10800000" flipV="1">
            <a:off x="1405467" y="261258"/>
            <a:ext cx="7651447" cy="1712686"/>
          </a:xfrm>
        </p:spPr>
        <p:txBody>
          <a:bodyPr/>
          <a:lstStyle/>
          <a:p>
            <a:pPr algn="ctr"/>
            <a:r>
              <a:rPr lang="en-US" sz="2400" b="1" i="0" dirty="0">
                <a:solidFill>
                  <a:srgbClr val="2D2828"/>
                </a:solidFill>
                <a:effectLst/>
                <a:latin typeface="Open Sans" panose="020B0606030504020204" pitchFamily="34" charset="0"/>
              </a:rPr>
              <a:t>Analyze SMS Messages With Watson Knowledge Studio</a:t>
            </a:r>
            <a:br>
              <a:rPr lang="en-US" b="1" i="0" dirty="0">
                <a:solidFill>
                  <a:srgbClr val="2D2828"/>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3715657"/>
            <a:ext cx="7766936" cy="1432075"/>
          </a:xfrm>
        </p:spPr>
        <p:txBody>
          <a:bodyPr>
            <a:normAutofit fontScale="25000" lnSpcReduction="20000"/>
          </a:bodyPr>
          <a:lstStyle/>
          <a:p>
            <a:pPr algn="ctr"/>
            <a:r>
              <a:rPr lang="en-GB" sz="7200" b="1" dirty="0">
                <a:solidFill>
                  <a:schemeClr val="tx1"/>
                </a:solidFill>
                <a:effectLst/>
                <a:latin typeface="Times New Roman" panose="02020603050405020304" pitchFamily="18" charset="0"/>
                <a:ea typeface="MS Mincho" panose="020B0400000000000000" pitchFamily="49" charset="-128"/>
                <a:cs typeface="Times New Roman" panose="02020603050405020304" pitchFamily="18" charset="0"/>
              </a:rPr>
              <a:t>DEPARTMENT OF COMPUTER SCIENCE AND ENGINEERING</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7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Dr. G.V.S.N.R.V. PRASAD, MTech, M.S, PhD</a:t>
            </a:r>
            <a:r>
              <a:rPr lang="en-US" sz="72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Professor and Principal, </a:t>
            </a:r>
            <a:r>
              <a:rPr lang="en-GB" sz="7200" dirty="0">
                <a:solidFill>
                  <a:schemeClr val="tx1"/>
                </a:solidFill>
                <a:effectLst/>
                <a:latin typeface="Times New Roman" panose="02020603050405020304" pitchFamily="18" charset="0"/>
                <a:ea typeface="MS Mincho" panose="020B0400000000000000" pitchFamily="49" charset="-128"/>
                <a:cs typeface="Times New Roman" panose="02020603050405020304" pitchFamily="18" charset="0"/>
              </a:rPr>
              <a:t>Department of CSE </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BY</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Ch. Sadhana                                 18481A0537</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Ch. Subhash				     18481A0548</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B. Manju Pavani			     18481A0533</a:t>
            </a:r>
          </a:p>
          <a:p>
            <a:endParaRPr lang="en-IN" sz="56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7CFEEEC-8229-47D7-A4DC-FE8CFBF92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093" y="1710268"/>
            <a:ext cx="1824036" cy="181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1618-28F3-47DC-9EE6-D97F02D254B4}"/>
              </a:ext>
            </a:extLst>
          </p:cNvPr>
          <p:cNvSpPr>
            <a:spLocks noGrp="1"/>
          </p:cNvSpPr>
          <p:nvPr>
            <p:ph type="title"/>
          </p:nvPr>
        </p:nvSpPr>
        <p:spPr/>
        <p:txBody>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KNOWLEDGE STUDIO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6" name="Rectangle 2">
            <a:extLst>
              <a:ext uri="{FF2B5EF4-FFF2-40B4-BE49-F238E27FC236}">
                <a16:creationId xmlns:a16="http://schemas.microsoft.com/office/drawing/2014/main" id="{2D94FC03-AAF4-4652-826C-146EB18B3A06}"/>
              </a:ext>
            </a:extLst>
          </p:cNvPr>
          <p:cNvSpPr>
            <a:spLocks noChangeArrowheads="1"/>
          </p:cNvSpPr>
          <p:nvPr/>
        </p:nvSpPr>
        <p:spPr bwMode="auto">
          <a:xfrm>
            <a:off x="5836105" y="1786019"/>
            <a:ext cx="3897572" cy="1758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D2828"/>
                </a:solidFill>
                <a:effectLst/>
                <a:latin typeface="Arial" panose="020B0604020202020204" pitchFamily="34" charset="0"/>
                <a:ea typeface="Times New Roman" panose="02020603050405020304" pitchFamily="18" charset="0"/>
              </a:rPr>
              <a:t>Step1:-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Once you login into IBM account you will get redirected to the IBM dashboard page</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From top right click on catalog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8">
            <a:extLst>
              <a:ext uri="{FF2B5EF4-FFF2-40B4-BE49-F238E27FC236}">
                <a16:creationId xmlns:a16="http://schemas.microsoft.com/office/drawing/2014/main" id="{87F929CE-F11D-44A3-84FF-07D601551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60" y="1260835"/>
            <a:ext cx="5400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C1F87DF-ACE0-4C2D-A1E2-5BD75C8C7BB2}"/>
              </a:ext>
            </a:extLst>
          </p:cNvPr>
          <p:cNvSpPr>
            <a:spLocks noChangeArrowheads="1"/>
          </p:cNvSpPr>
          <p:nvPr/>
        </p:nvSpPr>
        <p:spPr bwMode="auto">
          <a:xfrm>
            <a:off x="537029" y="46767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56E2314-3324-4F89-91A2-9FB75B5C5963}"/>
              </a:ext>
            </a:extLst>
          </p:cNvPr>
          <p:cNvSpPr>
            <a:spLocks noChangeArrowheads="1"/>
          </p:cNvSpPr>
          <p:nvPr/>
        </p:nvSpPr>
        <p:spPr bwMode="auto">
          <a:xfrm>
            <a:off x="745847" y="4884777"/>
            <a:ext cx="2912336" cy="126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Step2:-</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Search for Knowledge Studio</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Select  Knowledge Studio service</a:t>
            </a:r>
            <a:endParaRPr kumimoji="0" lang="en-US" altLang="en-US" sz="16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9">
            <a:extLst>
              <a:ext uri="{FF2B5EF4-FFF2-40B4-BE49-F238E27FC236}">
                <a16:creationId xmlns:a16="http://schemas.microsoft.com/office/drawing/2014/main" id="{67272129-5840-4BA0-827D-2F3979477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104" y="3756385"/>
            <a:ext cx="5153025" cy="27241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3D14C3BF-8EA7-4A70-9A79-65EC9D597915}"/>
              </a:ext>
            </a:extLst>
          </p:cNvPr>
          <p:cNvSpPr>
            <a:spLocks noChangeArrowheads="1"/>
          </p:cNvSpPr>
          <p:nvPr/>
        </p:nvSpPr>
        <p:spPr bwMode="auto">
          <a:xfrm>
            <a:off x="677334" y="71501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784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8936F-40F0-44A1-B1E3-55E87B3B760D}"/>
              </a:ext>
            </a:extLst>
          </p:cNvPr>
          <p:cNvSpPr>
            <a:spLocks noGrp="1"/>
          </p:cNvSpPr>
          <p:nvPr>
            <p:ph idx="1"/>
          </p:nvPr>
        </p:nvSpPr>
        <p:spPr>
          <a:xfrm>
            <a:off x="677334" y="885371"/>
            <a:ext cx="8596668" cy="5155991"/>
          </a:xfrm>
        </p:spPr>
        <p:txBody>
          <a:bodyPr>
            <a:normAutofit/>
          </a:bodyPr>
          <a:lstStyle/>
          <a:p>
            <a:pPr marL="0" indent="0">
              <a:lnSpc>
                <a:spcPts val="1500"/>
              </a:lnSpc>
              <a:spcBef>
                <a:spcPts val="1200"/>
              </a:spcBef>
              <a:spcAft>
                <a:spcPts val="750"/>
              </a:spcAft>
              <a:buNone/>
            </a:pPr>
            <a:r>
              <a:rPr lang="en-US" sz="1600" b="1" dirty="0">
                <a:solidFill>
                  <a:srgbClr val="000000"/>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marL="0" indent="0">
              <a:lnSpc>
                <a:spcPct val="150000"/>
              </a:lnSpc>
              <a:spcAft>
                <a:spcPts val="800"/>
              </a:spcAft>
              <a:buNone/>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will get redirected to the creation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Region as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Dallas.Click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create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CA25A4A-CA2D-45CA-BC06-9C6EB03F2D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5668" y="478518"/>
            <a:ext cx="5731510" cy="2736850"/>
          </a:xfrm>
          <a:prstGeom prst="rect">
            <a:avLst/>
          </a:prstGeom>
          <a:noFill/>
          <a:ln>
            <a:noFill/>
          </a:ln>
        </p:spPr>
      </p:pic>
      <p:sp>
        <p:nvSpPr>
          <p:cNvPr id="6" name="TextBox 5">
            <a:extLst>
              <a:ext uri="{FF2B5EF4-FFF2-40B4-BE49-F238E27FC236}">
                <a16:creationId xmlns:a16="http://schemas.microsoft.com/office/drawing/2014/main" id="{82559865-F3DA-4035-8929-580D2AE51DAE}"/>
              </a:ext>
            </a:extLst>
          </p:cNvPr>
          <p:cNvSpPr txBox="1"/>
          <p:nvPr/>
        </p:nvSpPr>
        <p:spPr>
          <a:xfrm>
            <a:off x="824819" y="3429000"/>
            <a:ext cx="6110514" cy="1263423"/>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Your service is created and your Knowledge studio service launch page looks like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6435D9-AA28-40ED-B222-1A24E44152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76623" y="4543578"/>
            <a:ext cx="5715000" cy="2049780"/>
          </a:xfrm>
          <a:prstGeom prst="rect">
            <a:avLst/>
          </a:prstGeom>
          <a:noFill/>
          <a:ln>
            <a:noFill/>
          </a:ln>
        </p:spPr>
      </p:pic>
    </p:spTree>
    <p:extLst>
      <p:ext uri="{BB962C8B-B14F-4D97-AF65-F5344CB8AC3E}">
        <p14:creationId xmlns:p14="http://schemas.microsoft.com/office/powerpoint/2010/main" val="190120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47FE-B9D5-49A9-9D28-694AFDC0AF1D}"/>
              </a:ext>
            </a:extLst>
          </p:cNvPr>
          <p:cNvSpPr>
            <a:spLocks noGrp="1"/>
          </p:cNvSpPr>
          <p:nvPr>
            <p:ph type="title"/>
          </p:nvPr>
        </p:nvSpPr>
        <p:spPr>
          <a:xfrm>
            <a:off x="677334" y="609600"/>
            <a:ext cx="8596668" cy="682171"/>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NATURAL LANGUAGE UNDERSTANDING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14" name="TextBox 13">
            <a:extLst>
              <a:ext uri="{FF2B5EF4-FFF2-40B4-BE49-F238E27FC236}">
                <a16:creationId xmlns:a16="http://schemas.microsoft.com/office/drawing/2014/main" id="{7A961B39-E7DD-45EC-B1D7-384ADEDA125A}"/>
              </a:ext>
            </a:extLst>
          </p:cNvPr>
          <p:cNvSpPr txBox="1"/>
          <p:nvPr/>
        </p:nvSpPr>
        <p:spPr>
          <a:xfrm>
            <a:off x="677334" y="1158839"/>
            <a:ext cx="6110514" cy="136601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open IBM dash board in another tab.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top right click on the </a:t>
            </a:r>
            <a:r>
              <a:rPr lang="en-IN" sz="1600" b="1"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catalog</a:t>
            </a: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01111B05-FFE2-4A35-ACE1-DEAC5759A4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17611" y="1097846"/>
            <a:ext cx="5731510" cy="2651125"/>
          </a:xfrm>
          <a:prstGeom prst="rect">
            <a:avLst/>
          </a:prstGeom>
          <a:noFill/>
          <a:ln>
            <a:noFill/>
          </a:ln>
        </p:spPr>
      </p:pic>
      <p:sp>
        <p:nvSpPr>
          <p:cNvPr id="17" name="TextBox 16">
            <a:extLst>
              <a:ext uri="{FF2B5EF4-FFF2-40B4-BE49-F238E27FC236}">
                <a16:creationId xmlns:a16="http://schemas.microsoft.com/office/drawing/2014/main" id="{138CAFEC-315D-430A-AA64-6BD73F576BCC}"/>
              </a:ext>
            </a:extLst>
          </p:cNvPr>
          <p:cNvSpPr txBox="1"/>
          <p:nvPr/>
        </p:nvSpPr>
        <p:spPr>
          <a:xfrm>
            <a:off x="5203371" y="4797379"/>
            <a:ext cx="6110514" cy="1276440"/>
          </a:xfrm>
          <a:prstGeom prst="rect">
            <a:avLst/>
          </a:prstGeom>
          <a:noFill/>
        </p:spPr>
        <p:txBody>
          <a:bodyPr wrap="square">
            <a:spAutoFit/>
          </a:bodyPr>
          <a:lstStyle/>
          <a:p>
            <a:pPr>
              <a:lnSpc>
                <a:spcPts val="1500"/>
              </a:lnSpc>
              <a:spcBef>
                <a:spcPts val="1200"/>
              </a:spcBef>
              <a:spcAft>
                <a:spcPts val="750"/>
              </a:spcAft>
            </a:pPr>
            <a:r>
              <a:rPr lang="en-IN" sz="1800" b="1" dirty="0">
                <a:solidFill>
                  <a:srgbClr val="2D2828"/>
                </a:solidFill>
                <a:effectLst/>
                <a:latin typeface="Times New Roman" panose="02020603050405020304" pitchFamily="18" charset="0"/>
                <a:ea typeface="Times New Roman" panose="02020603050405020304" pitchFamily="18" charset="0"/>
              </a:rPr>
              <a:t>Step2:-</a:t>
            </a:r>
            <a:endParaRPr lang="en-IN" sz="20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Search for Natural language Understanding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Natural language Understanding service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1FE1F2F2-7EA2-4830-B89D-BC101855C9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046" y="3932554"/>
            <a:ext cx="4778566" cy="2651125"/>
          </a:xfrm>
          <a:prstGeom prst="rect">
            <a:avLst/>
          </a:prstGeom>
          <a:noFill/>
          <a:ln>
            <a:noFill/>
          </a:ln>
        </p:spPr>
      </p:pic>
    </p:spTree>
    <p:extLst>
      <p:ext uri="{BB962C8B-B14F-4D97-AF65-F5344CB8AC3E}">
        <p14:creationId xmlns:p14="http://schemas.microsoft.com/office/powerpoint/2010/main" val="49311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2CBA1-9591-4AAF-9FA1-548D178BE45D}"/>
              </a:ext>
            </a:extLst>
          </p:cNvPr>
          <p:cNvSpPr txBox="1"/>
          <p:nvPr/>
        </p:nvSpPr>
        <p:spPr>
          <a:xfrm>
            <a:off x="413657" y="317011"/>
            <a:ext cx="6110514" cy="1366015"/>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Your service creation pages pops up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Select the region as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Dallas.Click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create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D0DBF2D-14F9-43CE-90B8-3861116E96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1471" y="317011"/>
            <a:ext cx="5715000" cy="2545080"/>
          </a:xfrm>
          <a:prstGeom prst="rect">
            <a:avLst/>
          </a:prstGeom>
          <a:noFill/>
          <a:ln>
            <a:noFill/>
          </a:ln>
        </p:spPr>
      </p:pic>
      <p:sp>
        <p:nvSpPr>
          <p:cNvPr id="8" name="TextBox 7">
            <a:extLst>
              <a:ext uri="{FF2B5EF4-FFF2-40B4-BE49-F238E27FC236}">
                <a16:creationId xmlns:a16="http://schemas.microsoft.com/office/drawing/2014/main" id="{1606505E-5A7B-4E0C-ACEF-5F23DB066914}"/>
              </a:ext>
            </a:extLst>
          </p:cNvPr>
          <p:cNvSpPr txBox="1"/>
          <p:nvPr/>
        </p:nvSpPr>
        <p:spPr>
          <a:xfrm>
            <a:off x="6291942" y="4423507"/>
            <a:ext cx="6110514" cy="664284"/>
          </a:xfrm>
          <a:prstGeom prst="rect">
            <a:avLst/>
          </a:prstGeom>
          <a:noFill/>
        </p:spPr>
        <p:txBody>
          <a:bodyPr wrap="square">
            <a:spAutoFit/>
          </a:bodyPr>
          <a:lstStyle/>
          <a:p>
            <a:pPr>
              <a:lnSpc>
                <a:spcPts val="1500"/>
              </a:lnSpc>
              <a:spcBef>
                <a:spcPts val="1200"/>
              </a:spcBef>
              <a:spcAft>
                <a:spcPts val="750"/>
              </a:spcAft>
            </a:pPr>
            <a:r>
              <a:rPr lang="en-IN" sz="1800" b="1" dirty="0">
                <a:solidFill>
                  <a:srgbClr val="2D2828"/>
                </a:solidFill>
                <a:effectLst/>
                <a:latin typeface="Times New Roman" panose="02020603050405020304" pitchFamily="18" charset="0"/>
                <a:ea typeface="Times New Roman" panose="02020603050405020304" pitchFamily="18" charset="0"/>
              </a:rPr>
              <a:t>Step4:-</a:t>
            </a:r>
            <a:endParaRPr lang="en-IN" sz="2000" b="1"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Your service launch page looks like</a:t>
            </a:r>
            <a:endParaRPr lang="en-IN" dirty="0"/>
          </a:p>
        </p:txBody>
      </p:sp>
      <p:pic>
        <p:nvPicPr>
          <p:cNvPr id="9" name="Picture 8">
            <a:extLst>
              <a:ext uri="{FF2B5EF4-FFF2-40B4-BE49-F238E27FC236}">
                <a16:creationId xmlns:a16="http://schemas.microsoft.com/office/drawing/2014/main" id="{947777E0-55E3-4DF3-8E1B-2C0B6AEDD1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641" y="3634594"/>
            <a:ext cx="5585460" cy="2906395"/>
          </a:xfrm>
          <a:prstGeom prst="rect">
            <a:avLst/>
          </a:prstGeom>
          <a:noFill/>
          <a:ln>
            <a:noFill/>
          </a:ln>
        </p:spPr>
      </p:pic>
    </p:spTree>
    <p:extLst>
      <p:ext uri="{BB962C8B-B14F-4D97-AF65-F5344CB8AC3E}">
        <p14:creationId xmlns:p14="http://schemas.microsoft.com/office/powerpoint/2010/main" val="246605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FA3C-DD2C-4935-A152-752F011CA722}"/>
              </a:ext>
            </a:extLst>
          </p:cNvPr>
          <p:cNvSpPr>
            <a:spLocks noGrp="1"/>
          </p:cNvSpPr>
          <p:nvPr>
            <p:ph type="title"/>
          </p:nvPr>
        </p:nvSpPr>
        <p:spPr>
          <a:xfrm>
            <a:off x="677334" y="609600"/>
            <a:ext cx="8596668" cy="6096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NODE-RED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BE19D21E-09B9-46D2-853A-571279E1984A}"/>
              </a:ext>
            </a:extLst>
          </p:cNvPr>
          <p:cNvSpPr txBox="1"/>
          <p:nvPr/>
        </p:nvSpPr>
        <p:spPr>
          <a:xfrm>
            <a:off x="544285" y="1219200"/>
            <a:ext cx="6110514" cy="830997"/>
          </a:xfrm>
          <a:prstGeom prst="rect">
            <a:avLst/>
          </a:prstGeom>
          <a:noFill/>
        </p:spPr>
        <p:txBody>
          <a:bodyPr wrap="square">
            <a:spAutoFit/>
          </a:bodyPr>
          <a:lstStyle/>
          <a:p>
            <a:pPr fontAlgn="base"/>
            <a:r>
              <a:rPr lang="en-IN" sz="1600" b="1" spc="10" dirty="0">
                <a:effectLst/>
                <a:latin typeface="Times New Roman" panose="02020603050405020304" pitchFamily="18" charset="0"/>
                <a:ea typeface="Times New Roman" panose="02020603050405020304" pitchFamily="18" charset="0"/>
                <a:cs typeface="Arial" panose="020B0604020202020204" pitchFamily="34" charset="0"/>
              </a:rPr>
              <a:t>Step1:-</a:t>
            </a:r>
            <a:endParaRPr lang="en-IN" sz="1600" b="1" dirty="0">
              <a:effectLst/>
              <a:latin typeface="Times New Roman" panose="02020603050405020304" pitchFamily="18" charset="0"/>
              <a:ea typeface="Times New Roman" panose="02020603050405020304" pitchFamily="18" charset="0"/>
            </a:endParaRPr>
          </a:p>
          <a:p>
            <a:pPr fontAlgn="base"/>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Log in to </a:t>
            </a:r>
            <a:r>
              <a:rPr lang="en-IN" sz="1600" b="0" u="sng" spc="10" dirty="0">
                <a:effectLst/>
                <a:latin typeface="Times New Roman" panose="02020603050405020304" pitchFamily="18"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IBM </a:t>
            </a:r>
            <a:r>
              <a:rPr lang="en-IN" sz="1600" b="0" u="sng" spc="10" dirty="0" err="1">
                <a:effectLst/>
                <a:latin typeface="Times New Roman" panose="02020603050405020304" pitchFamily="18"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Cloud</a:t>
            </a:r>
            <a:r>
              <a:rPr lang="en-IN" sz="1600" b="0" spc="10" dirty="0" err="1">
                <a:effectLst/>
                <a:latin typeface="Times New Roman" panose="02020603050405020304" pitchFamily="18" charset="0"/>
                <a:ea typeface="Times New Roman" panose="02020603050405020304" pitchFamily="18" charset="0"/>
                <a:cs typeface="Arial" panose="020B0604020202020204" pitchFamily="34" charset="0"/>
              </a:rPr>
              <a:t>.Open</a:t>
            </a:r>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 the </a:t>
            </a:r>
            <a:r>
              <a:rPr lang="en-IN" sz="1600" b="0" spc="10" dirty="0" err="1">
                <a:effectLst/>
                <a:latin typeface="Times New Roman" panose="02020603050405020304" pitchFamily="18" charset="0"/>
                <a:ea typeface="Times New Roman" panose="02020603050405020304" pitchFamily="18" charset="0"/>
                <a:cs typeface="Arial" panose="020B0604020202020204" pitchFamily="34" charset="0"/>
              </a:rPr>
              <a:t>catalog</a:t>
            </a:r>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 and search for node-red.</a:t>
            </a:r>
            <a:endParaRPr lang="en-IN" sz="1600" b="1" dirty="0">
              <a:effectLst/>
              <a:latin typeface="Times New Roman" panose="02020603050405020304" pitchFamily="18" charset="0"/>
              <a:ea typeface="Times New Roman" panose="02020603050405020304" pitchFamily="18" charset="0"/>
            </a:endParaRPr>
          </a:p>
          <a:p>
            <a:pPr fontAlgn="base"/>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Click on the Node-RED App tile.</a:t>
            </a:r>
            <a:endParaRPr lang="en-IN" sz="1600"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3B62A449-B425-48F5-B38F-5DD54EB7683D}"/>
              </a:ext>
            </a:extLst>
          </p:cNvPr>
          <p:cNvPicPr/>
          <p:nvPr/>
        </p:nvPicPr>
        <p:blipFill>
          <a:blip r:embed="rId3"/>
          <a:stretch>
            <a:fillRect/>
          </a:stretch>
        </p:blipFill>
        <p:spPr>
          <a:xfrm>
            <a:off x="6264548" y="609600"/>
            <a:ext cx="5731510" cy="2517775"/>
          </a:xfrm>
          <a:prstGeom prst="rect">
            <a:avLst/>
          </a:prstGeom>
        </p:spPr>
      </p:pic>
      <p:sp>
        <p:nvSpPr>
          <p:cNvPr id="8" name="TextBox 7">
            <a:extLst>
              <a:ext uri="{FF2B5EF4-FFF2-40B4-BE49-F238E27FC236}">
                <a16:creationId xmlns:a16="http://schemas.microsoft.com/office/drawing/2014/main" id="{6BDF45FF-0CB4-4359-8BA9-F6D9452BD7FF}"/>
              </a:ext>
            </a:extLst>
          </p:cNvPr>
          <p:cNvSpPr txBox="1"/>
          <p:nvPr/>
        </p:nvSpPr>
        <p:spPr>
          <a:xfrm>
            <a:off x="6495143" y="4575575"/>
            <a:ext cx="4855029" cy="1218282"/>
          </a:xfrm>
          <a:prstGeom prst="rect">
            <a:avLst/>
          </a:prstGeom>
          <a:noFill/>
        </p:spPr>
        <p:txBody>
          <a:bodyPr wrap="square">
            <a:spAutoFit/>
          </a:bodyPr>
          <a:lstStyle/>
          <a:p>
            <a:pPr>
              <a:lnSpc>
                <a:spcPts val="15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Step2:-</a:t>
            </a:r>
            <a:endParaRPr lang="en-IN" sz="2400" b="1" dirty="0">
              <a:effectLst/>
              <a:latin typeface="Times New Roman" panose="02020603050405020304" pitchFamily="18" charset="0"/>
              <a:ea typeface="Times New Roman" panose="02020603050405020304" pitchFamily="18" charset="0"/>
            </a:endParaRPr>
          </a:p>
          <a:p>
            <a:r>
              <a:rPr lang="en-IN" sz="18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Click the </a:t>
            </a:r>
            <a:r>
              <a:rPr lang="en-IN" sz="18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Create</a:t>
            </a:r>
            <a:r>
              <a:rPr lang="en-IN" sz="18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button to continue. This will create your application, but it is not yet deployed to IBM Cloud</a:t>
            </a:r>
            <a:endParaRPr lang="en-IN" dirty="0"/>
          </a:p>
        </p:txBody>
      </p:sp>
      <p:pic>
        <p:nvPicPr>
          <p:cNvPr id="9" name="Picture 8">
            <a:extLst>
              <a:ext uri="{FF2B5EF4-FFF2-40B4-BE49-F238E27FC236}">
                <a16:creationId xmlns:a16="http://schemas.microsoft.com/office/drawing/2014/main" id="{15F5CD0A-16EC-4EEA-9EA6-4B5D00C02EB8}"/>
              </a:ext>
            </a:extLst>
          </p:cNvPr>
          <p:cNvPicPr/>
          <p:nvPr/>
        </p:nvPicPr>
        <p:blipFill>
          <a:blip r:embed="rId4"/>
          <a:stretch>
            <a:fillRect/>
          </a:stretch>
        </p:blipFill>
        <p:spPr>
          <a:xfrm>
            <a:off x="1158049" y="3625850"/>
            <a:ext cx="4579620" cy="2622550"/>
          </a:xfrm>
          <a:prstGeom prst="rect">
            <a:avLst/>
          </a:prstGeom>
        </p:spPr>
      </p:pic>
    </p:spTree>
    <p:extLst>
      <p:ext uri="{BB962C8B-B14F-4D97-AF65-F5344CB8AC3E}">
        <p14:creationId xmlns:p14="http://schemas.microsoft.com/office/powerpoint/2010/main" val="3076063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86FC0-B3FE-4796-8923-6C2F422D5C8E}"/>
              </a:ext>
            </a:extLst>
          </p:cNvPr>
          <p:cNvSpPr txBox="1"/>
          <p:nvPr/>
        </p:nvSpPr>
        <p:spPr>
          <a:xfrm>
            <a:off x="442685" y="997020"/>
            <a:ext cx="6110514" cy="830997"/>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Times New Roman" panose="02020603050405020304" pitchFamily="18" charset="0"/>
              <a:ea typeface="Times New Roman" panose="02020603050405020304" pitchFamily="18" charset="0"/>
            </a:endParaRPr>
          </a:p>
          <a:p>
            <a:pPr marL="342900" lvl="0" indent="-342900" fontAlgn="base">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On the next screen,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Deploy your app</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enable the </a:t>
            </a:r>
            <a:r>
              <a:rPr lang="en-IN" sz="1600" i="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Continuous Delivery</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feature for your application.</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7811BF1-1C8E-4605-A199-9E786AE77E2F}"/>
              </a:ext>
            </a:extLst>
          </p:cNvPr>
          <p:cNvPicPr/>
          <p:nvPr/>
        </p:nvPicPr>
        <p:blipFill>
          <a:blip r:embed="rId2"/>
          <a:stretch>
            <a:fillRect/>
          </a:stretch>
        </p:blipFill>
        <p:spPr>
          <a:xfrm>
            <a:off x="6712857" y="329363"/>
            <a:ext cx="4491355" cy="2689860"/>
          </a:xfrm>
          <a:prstGeom prst="rect">
            <a:avLst/>
          </a:prstGeom>
        </p:spPr>
      </p:pic>
      <p:sp>
        <p:nvSpPr>
          <p:cNvPr id="8" name="TextBox 7">
            <a:extLst>
              <a:ext uri="{FF2B5EF4-FFF2-40B4-BE49-F238E27FC236}">
                <a16:creationId xmlns:a16="http://schemas.microsoft.com/office/drawing/2014/main" id="{60E94E1F-78CD-4F4B-9B31-750FEDBE5E3F}"/>
              </a:ext>
            </a:extLst>
          </p:cNvPr>
          <p:cNvSpPr txBox="1"/>
          <p:nvPr/>
        </p:nvSpPr>
        <p:spPr>
          <a:xfrm>
            <a:off x="602343" y="3019223"/>
            <a:ext cx="6110514" cy="3720890"/>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Aft>
                <a:spcPts val="800"/>
              </a:spcAft>
              <a:buFont typeface="+mj-lt"/>
              <a:buAutoNum type="arabicPeriod"/>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You will need to create an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IBM Cloud API</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key to allow the deployment process to access your resources.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New</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create the key. A message dialog will appear. You can accept the default values and confirm to close the dialog.</a:t>
            </a:r>
            <a:endParaRPr lang="en-IN" sz="16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The Node-RED Starter kit only supports deployment to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Cloud Foundry</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space of IBM Cloud. Select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region</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to deploy your application to. This should match the region you created your </a:t>
            </a:r>
            <a:r>
              <a:rPr lang="en-IN" sz="1600" spc="10" dirty="0" err="1">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Cloudant</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instance in. Lite users might only be able to deploy to your default region.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740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AB0845-D025-438F-B5A3-50B62D2E879A}"/>
              </a:ext>
            </a:extLst>
          </p:cNvPr>
          <p:cNvSpPr txBox="1"/>
          <p:nvPr/>
        </p:nvSpPr>
        <p:spPr>
          <a:xfrm>
            <a:off x="805542" y="170105"/>
            <a:ext cx="6110514" cy="458074"/>
          </a:xfrm>
          <a:prstGeom prst="rect">
            <a:avLst/>
          </a:prstGeom>
          <a:noFill/>
        </p:spPr>
        <p:txBody>
          <a:bodyPr wrap="square">
            <a:spAutoFit/>
          </a:bodyPr>
          <a:lstStyle/>
          <a:p>
            <a:pPr marL="457200" fontAlgn="base">
              <a:lnSpc>
                <a:spcPct val="150000"/>
              </a:lnSpc>
            </a:pPr>
            <a:r>
              <a:rPr lang="en-IN" sz="18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Click </a:t>
            </a:r>
            <a:r>
              <a:rPr lang="en-IN" sz="18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Next</a:t>
            </a:r>
            <a:r>
              <a:rPr lang="en-IN" sz="18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to continue.</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D9DDE77-E085-40AD-84CA-B5AE00F41E32}"/>
              </a:ext>
            </a:extLst>
          </p:cNvPr>
          <p:cNvPicPr/>
          <p:nvPr/>
        </p:nvPicPr>
        <p:blipFill>
          <a:blip r:embed="rId2"/>
          <a:stretch>
            <a:fillRect/>
          </a:stretch>
        </p:blipFill>
        <p:spPr>
          <a:xfrm>
            <a:off x="805542" y="841511"/>
            <a:ext cx="4785360" cy="2794635"/>
          </a:xfrm>
          <a:prstGeom prst="rect">
            <a:avLst/>
          </a:prstGeom>
        </p:spPr>
      </p:pic>
      <p:pic>
        <p:nvPicPr>
          <p:cNvPr id="7" name="Picture 6">
            <a:extLst>
              <a:ext uri="{FF2B5EF4-FFF2-40B4-BE49-F238E27FC236}">
                <a16:creationId xmlns:a16="http://schemas.microsoft.com/office/drawing/2014/main" id="{84FCAE22-DFC0-4781-89AD-36B43CB599B9}"/>
              </a:ext>
            </a:extLst>
          </p:cNvPr>
          <p:cNvPicPr/>
          <p:nvPr/>
        </p:nvPicPr>
        <p:blipFill>
          <a:blip r:embed="rId3"/>
          <a:stretch>
            <a:fillRect/>
          </a:stretch>
        </p:blipFill>
        <p:spPr>
          <a:xfrm>
            <a:off x="1060449" y="4137524"/>
            <a:ext cx="5600700" cy="2385695"/>
          </a:xfrm>
          <a:prstGeom prst="rect">
            <a:avLst/>
          </a:prstGeom>
        </p:spPr>
      </p:pic>
    </p:spTree>
    <p:extLst>
      <p:ext uri="{BB962C8B-B14F-4D97-AF65-F5344CB8AC3E}">
        <p14:creationId xmlns:p14="http://schemas.microsoft.com/office/powerpoint/2010/main" val="364014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37E95-FCBB-49CA-A289-703C15FDCEE5}"/>
              </a:ext>
            </a:extLst>
          </p:cNvPr>
          <p:cNvSpPr txBox="1"/>
          <p:nvPr/>
        </p:nvSpPr>
        <p:spPr>
          <a:xfrm>
            <a:off x="283029" y="839979"/>
            <a:ext cx="6110514" cy="1606594"/>
          </a:xfrm>
          <a:prstGeom prst="rect">
            <a:avLst/>
          </a:prstGeom>
          <a:noFill/>
        </p:spPr>
        <p:txBody>
          <a:bodyPr wrap="square">
            <a:spAutoFit/>
          </a:bodyPr>
          <a:lstStyle/>
          <a:p>
            <a:pPr fontAlgn="base">
              <a:lnSpc>
                <a:spcPct val="115000"/>
              </a:lnSpc>
            </a:pP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Step5:-</a:t>
            </a:r>
            <a:endParaRPr lang="en-IN" sz="1600" dirty="0">
              <a:effectLst/>
              <a:latin typeface="Times New Roman" panose="02020603050405020304" pitchFamily="18" charset="0"/>
              <a:ea typeface="Times New Roman" panose="02020603050405020304" pitchFamily="18" charset="0"/>
            </a:endParaRPr>
          </a:p>
          <a:p>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After a few moments, the </a:t>
            </a:r>
            <a:r>
              <a:rPr lang="en-IN" sz="16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Deployment Automation</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section will refresh with the details of your newly created Delivery Pipeline. The Status field of the pipeline will eventually show </a:t>
            </a:r>
            <a:r>
              <a:rPr lang="en-IN" sz="16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In progress</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That means your application is being built and </a:t>
            </a:r>
            <a:r>
              <a:rPr lang="en-IN" sz="1600" spc="10" dirty="0" err="1">
                <a:solidFill>
                  <a:srgbClr val="171717"/>
                </a:solidFill>
                <a:effectLst/>
                <a:latin typeface="Calibri" panose="020F0502020204030204" pitchFamily="34" charset="0"/>
                <a:ea typeface="Calibri" panose="020F0502020204030204" pitchFamily="34" charset="0"/>
                <a:cs typeface="Arial" panose="020B0604020202020204" pitchFamily="34" charset="0"/>
              </a:rPr>
              <a:t>deployed.Now</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that you’ve deployed your Node-RED application, let’s open it up!</a:t>
            </a:r>
            <a:endParaRPr lang="en-IN" sz="1600" dirty="0"/>
          </a:p>
        </p:txBody>
      </p:sp>
      <p:pic>
        <p:nvPicPr>
          <p:cNvPr id="6" name="Picture 5" descr="Application details page for Node-RED">
            <a:extLst>
              <a:ext uri="{FF2B5EF4-FFF2-40B4-BE49-F238E27FC236}">
                <a16:creationId xmlns:a16="http://schemas.microsoft.com/office/drawing/2014/main" id="{3BC0EC2D-7E29-4557-96F2-135B39096C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171" y="331979"/>
            <a:ext cx="4579620" cy="3064364"/>
          </a:xfrm>
          <a:prstGeom prst="rect">
            <a:avLst/>
          </a:prstGeom>
          <a:noFill/>
          <a:ln>
            <a:noFill/>
          </a:ln>
        </p:spPr>
      </p:pic>
      <p:pic>
        <p:nvPicPr>
          <p:cNvPr id="7" name="Picture 6" descr="Button to launch the Node-RED flow editor">
            <a:extLst>
              <a:ext uri="{FF2B5EF4-FFF2-40B4-BE49-F238E27FC236}">
                <a16:creationId xmlns:a16="http://schemas.microsoft.com/office/drawing/2014/main" id="{E535B24A-0B45-4F08-B240-A1EC67A7102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90" y="3857307"/>
            <a:ext cx="4808220" cy="2597785"/>
          </a:xfrm>
          <a:prstGeom prst="rect">
            <a:avLst/>
          </a:prstGeom>
          <a:noFill/>
          <a:ln>
            <a:noFill/>
          </a:ln>
        </p:spPr>
      </p:pic>
      <p:sp>
        <p:nvSpPr>
          <p:cNvPr id="9" name="TextBox 8">
            <a:extLst>
              <a:ext uri="{FF2B5EF4-FFF2-40B4-BE49-F238E27FC236}">
                <a16:creationId xmlns:a16="http://schemas.microsoft.com/office/drawing/2014/main" id="{F093829E-27FF-438C-921E-EC9038E7AAE2}"/>
              </a:ext>
            </a:extLst>
          </p:cNvPr>
          <p:cNvSpPr txBox="1"/>
          <p:nvPr/>
        </p:nvSpPr>
        <p:spPr>
          <a:xfrm>
            <a:off x="5914571" y="4411428"/>
            <a:ext cx="5189220" cy="1077218"/>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Step6:-</a:t>
            </a:r>
            <a:endParaRPr lang="en-IN" sz="1600" dirty="0">
              <a:effectLst/>
              <a:latin typeface="Times New Roman" panose="02020603050405020304" pitchFamily="18" charset="0"/>
              <a:ea typeface="Times New Roman" panose="02020603050405020304" pitchFamily="18" charset="0"/>
            </a:endParaRPr>
          </a:p>
          <a:p>
            <a:pPr fontAlgn="base"/>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Node-RED will save your changes and then load the main application. From here you can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Go to your Node-RED flow editor</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open the editor.</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634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530950-EB15-4A1D-B980-456276D5C48E}"/>
              </a:ext>
            </a:extLst>
          </p:cNvPr>
          <p:cNvSpPr txBox="1"/>
          <p:nvPr/>
        </p:nvSpPr>
        <p:spPr>
          <a:xfrm>
            <a:off x="399143" y="210266"/>
            <a:ext cx="6110514" cy="3684598"/>
          </a:xfrm>
          <a:prstGeom prst="rect">
            <a:avLst/>
          </a:prstGeom>
          <a:noFill/>
        </p:spPr>
        <p:txBody>
          <a:bodyPr wrap="square">
            <a:spAutoFit/>
          </a:bodyPr>
          <a:lstStyle/>
          <a:p>
            <a:pPr fontAlgn="base"/>
            <a:r>
              <a:rPr lang="en-IN" sz="20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BUILD CUSTOM MODEL</a:t>
            </a:r>
            <a:endParaRPr lang="en-IN" sz="2000" dirty="0">
              <a:effectLst/>
              <a:latin typeface="Times New Roman" panose="02020603050405020304" pitchFamily="18" charset="0"/>
              <a:ea typeface="Times New Roman" panose="02020603050405020304" pitchFamily="18" charset="0"/>
            </a:endParaRPr>
          </a:p>
          <a:p>
            <a:pPr fontAlgn="base">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this activity, you will be building a custom model for domain-specific entities.</a:t>
            </a:r>
            <a:br>
              <a:rPr lang="en-IN" sz="1600" dirty="0">
                <a:solidFill>
                  <a:srgbClr val="000000"/>
                </a:solidFill>
                <a:effectLst/>
                <a:latin typeface="Arial" panose="020B0604020202020204" pitchFamily="34" charset="0"/>
                <a:ea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this milestone you should complete the following tasks: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Create a workspace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Upload entity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Upload training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Annotate the documents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Train and evaluate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Deploy model in NLU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6F01E69-CEC9-4ECE-B1D8-2B457537AC7B}"/>
              </a:ext>
            </a:extLst>
          </p:cNvPr>
          <p:cNvSpPr txBox="1"/>
          <p:nvPr/>
        </p:nvSpPr>
        <p:spPr>
          <a:xfrm>
            <a:off x="515256" y="3758177"/>
            <a:ext cx="6408058" cy="3099823"/>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1.</a:t>
            </a:r>
            <a:r>
              <a:rPr lang="en-IN" sz="1600" b="1" i="1" dirty="0">
                <a:solidFill>
                  <a:srgbClr val="2D2828"/>
                </a:solidFill>
                <a:effectLst/>
                <a:latin typeface="Times New Roman" panose="02020603050405020304" pitchFamily="18" charset="0"/>
                <a:ea typeface="Times New Roman" panose="02020603050405020304" pitchFamily="18" charset="0"/>
              </a:rPr>
              <a:t>CREATE A WORKSPACE</a:t>
            </a:r>
            <a:endParaRPr lang="en-IN" sz="1600" b="1"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 workspace defines all the resources that are required to create a machine learning model, including training documents, the type system, dictionaries, and annotations that are added by human annotators.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Knowledge, studio service page click on Launch Watson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Kanowledge</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9AC60E9-5580-402E-BD23-1FE6617EDA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39427" y="4537710"/>
            <a:ext cx="5021943" cy="2049780"/>
          </a:xfrm>
          <a:prstGeom prst="rect">
            <a:avLst/>
          </a:prstGeom>
          <a:noFill/>
          <a:ln>
            <a:noFill/>
          </a:ln>
        </p:spPr>
      </p:pic>
    </p:spTree>
    <p:extLst>
      <p:ext uri="{BB962C8B-B14F-4D97-AF65-F5344CB8AC3E}">
        <p14:creationId xmlns:p14="http://schemas.microsoft.com/office/powerpoint/2010/main" val="303061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EACEBA-3B16-4514-887F-BF2828D115AD}"/>
              </a:ext>
            </a:extLst>
          </p:cNvPr>
          <p:cNvSpPr txBox="1"/>
          <p:nvPr/>
        </p:nvSpPr>
        <p:spPr>
          <a:xfrm>
            <a:off x="587828" y="340399"/>
            <a:ext cx="6110514" cy="637739"/>
          </a:xfrm>
          <a:prstGeom prst="rect">
            <a:avLst/>
          </a:prstGeom>
          <a:noFill/>
        </p:spPr>
        <p:txBody>
          <a:bodyPr wrap="square">
            <a:spAutoFit/>
          </a:bodyPr>
          <a:lstStyle/>
          <a:p>
            <a:pPr>
              <a:lnSpc>
                <a:spcPts val="15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Click on create entities and relation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C38EEB3-0939-4C78-8BC9-EF03822DAD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61792" y="75565"/>
            <a:ext cx="4251960" cy="3353435"/>
          </a:xfrm>
          <a:prstGeom prst="rect">
            <a:avLst/>
          </a:prstGeom>
          <a:noFill/>
          <a:ln>
            <a:noFill/>
          </a:ln>
        </p:spPr>
      </p:pic>
      <p:pic>
        <p:nvPicPr>
          <p:cNvPr id="7" name="Picture 6">
            <a:extLst>
              <a:ext uri="{FF2B5EF4-FFF2-40B4-BE49-F238E27FC236}">
                <a16:creationId xmlns:a16="http://schemas.microsoft.com/office/drawing/2014/main" id="{F2D2722B-135B-4073-85D1-FDAE6F59E1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6472" y="3768686"/>
            <a:ext cx="4465320" cy="2748915"/>
          </a:xfrm>
          <a:prstGeom prst="rect">
            <a:avLst/>
          </a:prstGeom>
          <a:noFill/>
          <a:ln>
            <a:noFill/>
          </a:ln>
        </p:spPr>
      </p:pic>
      <p:sp>
        <p:nvSpPr>
          <p:cNvPr id="9" name="TextBox 8">
            <a:extLst>
              <a:ext uri="{FF2B5EF4-FFF2-40B4-BE49-F238E27FC236}">
                <a16:creationId xmlns:a16="http://schemas.microsoft.com/office/drawing/2014/main" id="{90B278AC-F821-4587-885F-CB4D6648118A}"/>
              </a:ext>
            </a:extLst>
          </p:cNvPr>
          <p:cNvSpPr txBox="1"/>
          <p:nvPr/>
        </p:nvSpPr>
        <p:spPr>
          <a:xfrm>
            <a:off x="5653314" y="4601363"/>
            <a:ext cx="6110514" cy="739561"/>
          </a:xfrm>
          <a:prstGeom prst="rect">
            <a:avLst/>
          </a:prstGeom>
          <a:noFill/>
        </p:spPr>
        <p:txBody>
          <a:bodyPr wrap="square">
            <a:spAutoFit/>
          </a:bodyPr>
          <a:lstStyle/>
          <a:p>
            <a:pPr>
              <a:lnSpc>
                <a:spcPts val="15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a:lnSpc>
                <a:spcPts val="1500"/>
              </a:lnSpc>
              <a:spcBef>
                <a:spcPts val="1200"/>
              </a:spcBef>
              <a:spcAft>
                <a:spcPts val="750"/>
              </a:spcAft>
            </a:pPr>
            <a:r>
              <a:rPr lang="en-IN" sz="1600" b="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Give a name for ex: </a:t>
            </a:r>
            <a:r>
              <a:rPr lang="en-IN" sz="1600" b="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Sms</a:t>
            </a:r>
            <a:r>
              <a:rPr lang="en-IN" sz="1600" b="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-analysis and click on create</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645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677334" y="1669143"/>
            <a:ext cx="8596668" cy="4372219"/>
          </a:xfrm>
        </p:spPr>
        <p:txBody>
          <a:bodyPr>
            <a:normAutofit fontScale="85000" lnSpcReduction="10000"/>
          </a:bodyPr>
          <a:lstStyle/>
          <a:p>
            <a:pPr marL="0" indent="0" fontAlgn="base">
              <a:lnSpc>
                <a:spcPct val="150000"/>
              </a:lnSpc>
              <a:spcAft>
                <a:spcPts val="800"/>
              </a:spcAft>
              <a:buNone/>
            </a:pP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This code pattern describes how to </a:t>
            </a:r>
            <a:r>
              <a:rPr lang="en-IN" sz="1900" spc="10" dirty="0" err="1">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analyze</a:t>
            </a: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SMS messages using Watson Knowledge Studio and Watson Natural Language Understanding to extract entities in the data. Specifically, the code pattern explains how to use Watson Knowledge Studio to create and train a machine learning model using human annotated documents, integrating the machine model into an NLU service, and extracting domain-specific entities using this NLU service.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800"/>
              </a:spcAft>
              <a:buNone/>
            </a:pP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The SMS messages in this code pattern are related to merchants offering special offers to their customers. With NLU, you can extract some general information from each text, but you might want to add the capability to extract additional specific data, such as what the offer is, who the merchant is, how long the offer is valid, and what the merchant’s phone number and website is. You can accomplish this by loading sample messages into WKS and training it to recognize entities within each text. The result is a model that you can then use to process additional messages.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661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832E6-CA5F-4DDD-8027-747262CF8702}"/>
              </a:ext>
            </a:extLst>
          </p:cNvPr>
          <p:cNvSpPr txBox="1"/>
          <p:nvPr/>
        </p:nvSpPr>
        <p:spPr>
          <a:xfrm>
            <a:off x="413656" y="319314"/>
            <a:ext cx="6110514" cy="894091"/>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be redirected to a page which looks  like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DBB0CC5-E1E0-4D85-9B26-3DD75F758F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8223" y="319314"/>
            <a:ext cx="5273040" cy="2890520"/>
          </a:xfrm>
          <a:prstGeom prst="rect">
            <a:avLst/>
          </a:prstGeom>
          <a:noFill/>
          <a:ln>
            <a:noFill/>
          </a:ln>
        </p:spPr>
      </p:pic>
      <p:sp>
        <p:nvSpPr>
          <p:cNvPr id="8" name="TextBox 7">
            <a:extLst>
              <a:ext uri="{FF2B5EF4-FFF2-40B4-BE49-F238E27FC236}">
                <a16:creationId xmlns:a16="http://schemas.microsoft.com/office/drawing/2014/main" id="{9F8ACDAC-B8CD-4BDD-BDF3-0D622C9ED485}"/>
              </a:ext>
            </a:extLst>
          </p:cNvPr>
          <p:cNvSpPr txBox="1"/>
          <p:nvPr/>
        </p:nvSpPr>
        <p:spPr>
          <a:xfrm>
            <a:off x="979714" y="3120634"/>
            <a:ext cx="6110514" cy="2822824"/>
          </a:xfrm>
          <a:prstGeom prst="rect">
            <a:avLst/>
          </a:prstGeom>
          <a:noFill/>
        </p:spPr>
        <p:txBody>
          <a:bodyPr wrap="square">
            <a:spAutoFit/>
          </a:bodyPr>
          <a:lstStyle/>
          <a:p>
            <a:pPr>
              <a:lnSpc>
                <a:spcPct val="1500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2 </a:t>
            </a:r>
            <a:r>
              <a:rPr lang="en-IN" sz="2000" b="1" i="1" dirty="0">
                <a:solidFill>
                  <a:srgbClr val="2D2828"/>
                </a:solidFill>
                <a:effectLst/>
                <a:latin typeface="Times New Roman" panose="02020603050405020304" pitchFamily="18" charset="0"/>
                <a:ea typeface="Times New Roman" panose="02020603050405020304" pitchFamily="18" charset="0"/>
              </a:rPr>
              <a:t>UPLOAD ENTITY TYPES</a:t>
            </a:r>
            <a:endParaRPr lang="en-IN" sz="2000" b="1"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For this project, we have created a JSON file named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Entitytypes</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file which has all the entities that can be extracted from an SMS for example (offer, merchant, coupon code,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the Entity types option from the left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pane.Click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upload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BAB546-E810-4E22-AED9-3581FF338B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90228" y="3815171"/>
            <a:ext cx="4968240" cy="2723515"/>
          </a:xfrm>
          <a:prstGeom prst="rect">
            <a:avLst/>
          </a:prstGeom>
          <a:noFill/>
          <a:ln>
            <a:noFill/>
          </a:ln>
        </p:spPr>
      </p:pic>
    </p:spTree>
    <p:extLst>
      <p:ext uri="{BB962C8B-B14F-4D97-AF65-F5344CB8AC3E}">
        <p14:creationId xmlns:p14="http://schemas.microsoft.com/office/powerpoint/2010/main" val="119021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8ADECF-1513-475C-A7F4-3D2BD48F7780}"/>
              </a:ext>
            </a:extLst>
          </p:cNvPr>
          <p:cNvSpPr txBox="1"/>
          <p:nvPr/>
        </p:nvSpPr>
        <p:spPr>
          <a:xfrm>
            <a:off x="471714" y="254405"/>
            <a:ext cx="6110514" cy="1407245"/>
          </a:xfrm>
          <a:prstGeom prst="rect">
            <a:avLst/>
          </a:prstGeom>
          <a:noFill/>
        </p:spPr>
        <p:txBody>
          <a:bodyPr wrap="square">
            <a:spAutoFit/>
          </a:bodyPr>
          <a:lstStyle/>
          <a:p>
            <a:pPr algn="just">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Pop-up displays, browse for </a:t>
            </a:r>
            <a:r>
              <a:rPr lang="en-I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entytypes.json</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file and click on upload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308AB2D-EE6D-44BE-B931-7AE32CEFF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28757" y="254405"/>
            <a:ext cx="3733800" cy="2847975"/>
          </a:xfrm>
          <a:prstGeom prst="rect">
            <a:avLst/>
          </a:prstGeom>
          <a:noFill/>
          <a:ln>
            <a:noFill/>
          </a:ln>
        </p:spPr>
      </p:pic>
      <p:sp>
        <p:nvSpPr>
          <p:cNvPr id="8" name="TextBox 7">
            <a:extLst>
              <a:ext uri="{FF2B5EF4-FFF2-40B4-BE49-F238E27FC236}">
                <a16:creationId xmlns:a16="http://schemas.microsoft.com/office/drawing/2014/main" id="{AD3523F0-A254-4761-84A1-286658913AEB}"/>
              </a:ext>
            </a:extLst>
          </p:cNvPr>
          <p:cNvSpPr txBox="1"/>
          <p:nvPr/>
        </p:nvSpPr>
        <p:spPr>
          <a:xfrm>
            <a:off x="5990771" y="4093029"/>
            <a:ext cx="5609771" cy="1735347"/>
          </a:xfrm>
          <a:prstGeom prst="rect">
            <a:avLst/>
          </a:prstGeom>
          <a:noFill/>
        </p:spPr>
        <p:txBody>
          <a:bodyPr wrap="square">
            <a:spAutoFit/>
          </a:bodyPr>
          <a:lstStyle/>
          <a:p>
            <a:pPr algn="just">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all the entities are uploaded to type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you finish uploading entity types to the type system, you can begin adding documents(training data) to your workspace.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6EE9926-20F4-488E-BE59-061E1C520A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00" y="4056743"/>
            <a:ext cx="5715000" cy="2057400"/>
          </a:xfrm>
          <a:prstGeom prst="rect">
            <a:avLst/>
          </a:prstGeom>
          <a:noFill/>
          <a:ln>
            <a:noFill/>
          </a:ln>
        </p:spPr>
      </p:pic>
    </p:spTree>
    <p:extLst>
      <p:ext uri="{BB962C8B-B14F-4D97-AF65-F5344CB8AC3E}">
        <p14:creationId xmlns:p14="http://schemas.microsoft.com/office/powerpoint/2010/main" val="378465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5DF-7675-40D6-85CD-ECEC38306847}"/>
              </a:ext>
            </a:extLst>
          </p:cNvPr>
          <p:cNvSpPr>
            <a:spLocks noGrp="1"/>
          </p:cNvSpPr>
          <p:nvPr>
            <p:ph type="title"/>
          </p:nvPr>
        </p:nvSpPr>
        <p:spPr>
          <a:xfrm>
            <a:off x="677334" y="609600"/>
            <a:ext cx="8596668" cy="537029"/>
          </a:xfrm>
        </p:spPr>
        <p:txBody>
          <a:bodyPr>
            <a:normAutofit fontScale="90000"/>
          </a:bodyPr>
          <a:lstStyle/>
          <a:p>
            <a:r>
              <a:rPr lang="en-IN" sz="2000" b="1" dirty="0">
                <a:solidFill>
                  <a:srgbClr val="000000"/>
                </a:solidFill>
                <a:effectLst/>
                <a:latin typeface="Arial" panose="020B0604020202020204" pitchFamily="34" charset="0"/>
                <a:ea typeface="Times New Roman" panose="02020603050405020304" pitchFamily="18" charset="0"/>
              </a:rPr>
              <a:t>3.</a:t>
            </a:r>
            <a:r>
              <a:rPr lang="en-IN" sz="2000" b="1" i="1" dirty="0">
                <a:solidFill>
                  <a:srgbClr val="2D2828"/>
                </a:solidFill>
                <a:effectLst/>
                <a:latin typeface="Times New Roman" panose="02020603050405020304" pitchFamily="18" charset="0"/>
                <a:ea typeface="Times New Roman" panose="02020603050405020304" pitchFamily="18" charset="0"/>
              </a:rPr>
              <a:t> UPLOAD TRAINING DATA</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8F3CB533-5F33-448F-B2C4-1FABBA99388B}"/>
              </a:ext>
            </a:extLst>
          </p:cNvPr>
          <p:cNvSpPr txBox="1"/>
          <p:nvPr/>
        </p:nvSpPr>
        <p:spPr>
          <a:xfrm>
            <a:off x="820057" y="1332419"/>
            <a:ext cx="5275943" cy="1866601"/>
          </a:xfrm>
          <a:prstGeom prst="rect">
            <a:avLst/>
          </a:prstGeom>
          <a:noFill/>
        </p:spPr>
        <p:txBody>
          <a:bodyPr wrap="square">
            <a:spAutoFit/>
          </a:bodyPr>
          <a:lstStyle/>
          <a:p>
            <a:pPr algn="just">
              <a:lnSpc>
                <a:spcPct val="107000"/>
              </a:lnSpc>
              <a:spcAft>
                <a:spcPts val="800"/>
              </a:spcAft>
            </a:pPr>
            <a:r>
              <a:rPr lang="en-IN"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Step1:-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click on Documents from the left pane  you can see there is no training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click on upload document sets</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11B676B-4460-4311-99F7-F9DDD8E308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78114"/>
            <a:ext cx="5715000" cy="2476500"/>
          </a:xfrm>
          <a:prstGeom prst="rect">
            <a:avLst/>
          </a:prstGeom>
          <a:noFill/>
          <a:ln>
            <a:noFill/>
          </a:ln>
        </p:spPr>
      </p:pic>
      <p:sp>
        <p:nvSpPr>
          <p:cNvPr id="8" name="TextBox 7">
            <a:extLst>
              <a:ext uri="{FF2B5EF4-FFF2-40B4-BE49-F238E27FC236}">
                <a16:creationId xmlns:a16="http://schemas.microsoft.com/office/drawing/2014/main" id="{85104D82-088D-41DE-AB73-592845F150A9}"/>
              </a:ext>
            </a:extLst>
          </p:cNvPr>
          <p:cNvSpPr txBox="1"/>
          <p:nvPr/>
        </p:nvSpPr>
        <p:spPr>
          <a:xfrm>
            <a:off x="6218745" y="4513201"/>
            <a:ext cx="6110514" cy="1258614"/>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Step2:-</a:t>
            </a:r>
            <a:endParaRPr lang="en-IN" sz="16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Browse for training data.zip file and click on upload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Times New Roman" panose="02020603050405020304" pitchFamily="18" charset="0"/>
                <a:cs typeface="Arial" panose="020B0604020202020204" pitchFamily="34" charset="0"/>
              </a:rPr>
            </a:br>
            <a:endParaRPr lang="en-IN" dirty="0"/>
          </a:p>
        </p:txBody>
      </p:sp>
      <p:pic>
        <p:nvPicPr>
          <p:cNvPr id="9" name="Picture 8">
            <a:extLst>
              <a:ext uri="{FF2B5EF4-FFF2-40B4-BE49-F238E27FC236}">
                <a16:creationId xmlns:a16="http://schemas.microsoft.com/office/drawing/2014/main" id="{048B60D2-92FA-498D-A85B-6E89A8396A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1208" y="3658981"/>
            <a:ext cx="4152900" cy="3071973"/>
          </a:xfrm>
          <a:prstGeom prst="rect">
            <a:avLst/>
          </a:prstGeom>
          <a:noFill/>
          <a:ln>
            <a:noFill/>
          </a:ln>
        </p:spPr>
      </p:pic>
    </p:spTree>
    <p:extLst>
      <p:ext uri="{BB962C8B-B14F-4D97-AF65-F5344CB8AC3E}">
        <p14:creationId xmlns:p14="http://schemas.microsoft.com/office/powerpoint/2010/main" val="12574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B4501-76A0-4BBB-9EBA-F46C20FCAE04}"/>
              </a:ext>
            </a:extLst>
          </p:cNvPr>
          <p:cNvSpPr txBox="1"/>
          <p:nvPr/>
        </p:nvSpPr>
        <p:spPr>
          <a:xfrm>
            <a:off x="703943" y="350177"/>
            <a:ext cx="6110514" cy="1074910"/>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all the training data is been uploaded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5E504D6-F67A-4D2C-A0B8-C1A3EF5DA0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73057" y="381147"/>
            <a:ext cx="5715000" cy="2087880"/>
          </a:xfrm>
          <a:prstGeom prst="rect">
            <a:avLst/>
          </a:prstGeom>
          <a:noFill/>
          <a:ln>
            <a:noFill/>
          </a:ln>
        </p:spPr>
      </p:pic>
      <p:sp>
        <p:nvSpPr>
          <p:cNvPr id="8" name="TextBox 7">
            <a:extLst>
              <a:ext uri="{FF2B5EF4-FFF2-40B4-BE49-F238E27FC236}">
                <a16:creationId xmlns:a16="http://schemas.microsoft.com/office/drawing/2014/main" id="{C7D2F718-E310-4766-B5EC-3808B3B97C4E}"/>
              </a:ext>
            </a:extLst>
          </p:cNvPr>
          <p:cNvSpPr txBox="1"/>
          <p:nvPr/>
        </p:nvSpPr>
        <p:spPr>
          <a:xfrm>
            <a:off x="849085" y="3230599"/>
            <a:ext cx="6110514" cy="1898084"/>
          </a:xfrm>
          <a:prstGeom prst="rect">
            <a:avLst/>
          </a:prstGeom>
          <a:noFill/>
        </p:spPr>
        <p:txBody>
          <a:bodyPr wrap="square">
            <a:spAutoFit/>
          </a:bodyPr>
          <a:lstStyle/>
          <a:p>
            <a:pPr>
              <a:lnSpc>
                <a:spcPts val="1500"/>
              </a:lnSpc>
              <a:spcBef>
                <a:spcPts val="1200"/>
              </a:spcBef>
              <a:spcAft>
                <a:spcPts val="750"/>
              </a:spcAft>
            </a:pPr>
            <a:r>
              <a:rPr lang="en-IN" sz="2000" b="1" dirty="0">
                <a:solidFill>
                  <a:srgbClr val="000000"/>
                </a:solidFill>
                <a:effectLst/>
                <a:latin typeface="Arial" panose="020B0604020202020204" pitchFamily="34" charset="0"/>
                <a:ea typeface="Times New Roman" panose="02020603050405020304" pitchFamily="18" charset="0"/>
              </a:rPr>
              <a:t>4.</a:t>
            </a:r>
            <a:r>
              <a:rPr lang="en-IN" sz="2000" b="1" i="1" dirty="0">
                <a:solidFill>
                  <a:srgbClr val="2D2828"/>
                </a:solidFill>
                <a:effectLst/>
                <a:latin typeface="Times New Roman" panose="02020603050405020304" pitchFamily="18" charset="0"/>
                <a:ea typeface="Times New Roman" panose="02020603050405020304" pitchFamily="18" charset="0"/>
              </a:rPr>
              <a:t> CREATE ANNOTATION TASK</a:t>
            </a:r>
            <a:endParaRPr lang="en-IN" sz="20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Now let us annotate the documents (train data)  with the uploaded entities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click on the annotation page as shown below</a:t>
            </a:r>
            <a:b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A5FF81D-411C-40AE-B81E-CC02BC63AF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816" y="4388974"/>
            <a:ext cx="5731510" cy="2068830"/>
          </a:xfrm>
          <a:prstGeom prst="rect">
            <a:avLst/>
          </a:prstGeom>
          <a:noFill/>
          <a:ln>
            <a:noFill/>
          </a:ln>
        </p:spPr>
      </p:pic>
    </p:spTree>
    <p:extLst>
      <p:ext uri="{BB962C8B-B14F-4D97-AF65-F5344CB8AC3E}">
        <p14:creationId xmlns:p14="http://schemas.microsoft.com/office/powerpoint/2010/main" val="267800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712C6-C417-43B2-A67C-583250476344}"/>
              </a:ext>
            </a:extLst>
          </p:cNvPr>
          <p:cNvSpPr txBox="1"/>
          <p:nvPr/>
        </p:nvSpPr>
        <p:spPr>
          <a:xfrm>
            <a:off x="326571" y="764821"/>
            <a:ext cx="6110514" cy="1316899"/>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Automation tasks and select Add Task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600" dirty="0">
                <a:effectLst/>
                <a:latin typeface="Times New Roman" panose="02020603050405020304" pitchFamily="18" charset="0"/>
                <a:ea typeface="Times New Roman" panose="02020603050405020304" pitchFamily="18" charset="0"/>
                <a:cs typeface="Arial" panose="020B0604020202020204" pitchFamily="34" charset="0"/>
              </a:rPr>
            </a:br>
            <a:endParaRPr lang="en-IN" sz="1600" dirty="0"/>
          </a:p>
        </p:txBody>
      </p:sp>
      <p:pic>
        <p:nvPicPr>
          <p:cNvPr id="6" name="Picture 5">
            <a:extLst>
              <a:ext uri="{FF2B5EF4-FFF2-40B4-BE49-F238E27FC236}">
                <a16:creationId xmlns:a16="http://schemas.microsoft.com/office/drawing/2014/main" id="{4ED02371-4266-4D5C-9D9A-6C5EEA98BE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7856" y="185021"/>
            <a:ext cx="3528060" cy="2476500"/>
          </a:xfrm>
          <a:prstGeom prst="rect">
            <a:avLst/>
          </a:prstGeom>
          <a:noFill/>
          <a:ln>
            <a:noFill/>
          </a:ln>
        </p:spPr>
      </p:pic>
      <p:sp>
        <p:nvSpPr>
          <p:cNvPr id="8" name="TextBox 7">
            <a:extLst>
              <a:ext uri="{FF2B5EF4-FFF2-40B4-BE49-F238E27FC236}">
                <a16:creationId xmlns:a16="http://schemas.microsoft.com/office/drawing/2014/main" id="{2366CF8F-EC33-4E7F-8485-4CECD2E50CA3}"/>
              </a:ext>
            </a:extLst>
          </p:cNvPr>
          <p:cNvSpPr txBox="1"/>
          <p:nvPr/>
        </p:nvSpPr>
        <p:spPr>
          <a:xfrm>
            <a:off x="6247856" y="4196480"/>
            <a:ext cx="5726430" cy="1636025"/>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Now Give a name to the task as shown in the figure and click on create annotation 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E9E5E82-3FED-49F6-94C1-DAEC9F304F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5312" y="3693190"/>
            <a:ext cx="3375660" cy="2232660"/>
          </a:xfrm>
          <a:prstGeom prst="rect">
            <a:avLst/>
          </a:prstGeom>
          <a:noFill/>
          <a:ln>
            <a:noFill/>
          </a:ln>
        </p:spPr>
      </p:pic>
    </p:spTree>
    <p:extLst>
      <p:ext uri="{BB962C8B-B14F-4D97-AF65-F5344CB8AC3E}">
        <p14:creationId xmlns:p14="http://schemas.microsoft.com/office/powerpoint/2010/main" val="1673535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DFC33E-9E2D-4963-9AEB-1E55A5CB619C}"/>
              </a:ext>
            </a:extLst>
          </p:cNvPr>
          <p:cNvSpPr txBox="1"/>
          <p:nvPr/>
        </p:nvSpPr>
        <p:spPr>
          <a:xfrm>
            <a:off x="181428" y="677138"/>
            <a:ext cx="6110514" cy="2035044"/>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window pops up select All as an option  in Base set, select the owner and give a name as </a:t>
            </a:r>
            <a:r>
              <a:rPr lang="en-IN"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NewAnnotation</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your  annotations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Click on generate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CBA85E2-90E0-42FB-A6EF-EE7F20E509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7117" y="328775"/>
            <a:ext cx="3154680" cy="2731770"/>
          </a:xfrm>
          <a:prstGeom prst="rect">
            <a:avLst/>
          </a:prstGeom>
          <a:noFill/>
          <a:ln>
            <a:noFill/>
          </a:ln>
        </p:spPr>
      </p:pic>
      <p:sp>
        <p:nvSpPr>
          <p:cNvPr id="8" name="TextBox 7">
            <a:extLst>
              <a:ext uri="{FF2B5EF4-FFF2-40B4-BE49-F238E27FC236}">
                <a16:creationId xmlns:a16="http://schemas.microsoft.com/office/drawing/2014/main" id="{C2B78742-3B0A-474E-B991-325AB0AAE996}"/>
              </a:ext>
            </a:extLst>
          </p:cNvPr>
          <p:cNvSpPr txBox="1"/>
          <p:nvPr/>
        </p:nvSpPr>
        <p:spPr>
          <a:xfrm>
            <a:off x="4848499" y="4044219"/>
            <a:ext cx="6110514" cy="2374048"/>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Step5:-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Now click on </a:t>
            </a: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save </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the top right corner,  you will redirect to a page which looks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progress is zero  , now lets annotate the document 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Times New Roman" panose="02020603050405020304" pitchFamily="18" charset="0"/>
                <a:cs typeface="Arial" panose="020B0604020202020204" pitchFamily="34" charset="0"/>
              </a:rPr>
            </a:br>
            <a:endParaRPr lang="en-IN" dirty="0"/>
          </a:p>
        </p:txBody>
      </p:sp>
      <p:pic>
        <p:nvPicPr>
          <p:cNvPr id="9" name="Picture 8">
            <a:extLst>
              <a:ext uri="{FF2B5EF4-FFF2-40B4-BE49-F238E27FC236}">
                <a16:creationId xmlns:a16="http://schemas.microsoft.com/office/drawing/2014/main" id="{F2E100E3-E732-42EA-AABC-D3498B2F60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326" y="3390900"/>
            <a:ext cx="3931920" cy="3467100"/>
          </a:xfrm>
          <a:prstGeom prst="rect">
            <a:avLst/>
          </a:prstGeom>
          <a:noFill/>
          <a:ln>
            <a:noFill/>
          </a:ln>
        </p:spPr>
      </p:pic>
    </p:spTree>
    <p:extLst>
      <p:ext uri="{BB962C8B-B14F-4D97-AF65-F5344CB8AC3E}">
        <p14:creationId xmlns:p14="http://schemas.microsoft.com/office/powerpoint/2010/main" val="1556520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F557-921E-4175-9A89-0230A380FA5C}"/>
              </a:ext>
            </a:extLst>
          </p:cNvPr>
          <p:cNvSpPr>
            <a:spLocks noGrp="1"/>
          </p:cNvSpPr>
          <p:nvPr>
            <p:ph type="title"/>
          </p:nvPr>
        </p:nvSpPr>
        <p:spPr>
          <a:xfrm>
            <a:off x="677334" y="609600"/>
            <a:ext cx="8596668" cy="551543"/>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5.</a:t>
            </a:r>
            <a:r>
              <a:rPr lang="en-IN" sz="2000" b="1" i="1" dirty="0">
                <a:solidFill>
                  <a:srgbClr val="2D2828"/>
                </a:solidFill>
                <a:effectLst/>
                <a:latin typeface="Times New Roman" panose="02020603050405020304" pitchFamily="18" charset="0"/>
                <a:ea typeface="Times New Roman" panose="02020603050405020304" pitchFamily="18" charset="0"/>
              </a:rPr>
              <a:t>ANNOTATE DOCUMENT SETS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4682080-1C7C-469D-ACDA-57F7FDA92C67}"/>
              </a:ext>
            </a:extLst>
          </p:cNvPr>
          <p:cNvSpPr txBox="1"/>
          <p:nvPr/>
        </p:nvSpPr>
        <p:spPr>
          <a:xfrm>
            <a:off x="820057" y="1016000"/>
            <a:ext cx="6110514" cy="136601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Double click on the Human automation task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redirect to a page where click on the annotate option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9DE4EC2-FB03-47C2-B961-DD6331723F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1028" y="2579410"/>
            <a:ext cx="5669280" cy="724950"/>
          </a:xfrm>
          <a:prstGeom prst="rect">
            <a:avLst/>
          </a:prstGeom>
          <a:noFill/>
          <a:ln>
            <a:noFill/>
          </a:ln>
        </p:spPr>
      </p:pic>
      <p:sp>
        <p:nvSpPr>
          <p:cNvPr id="8" name="TextBox 7">
            <a:extLst>
              <a:ext uri="{FF2B5EF4-FFF2-40B4-BE49-F238E27FC236}">
                <a16:creationId xmlns:a16="http://schemas.microsoft.com/office/drawing/2014/main" id="{CF4E2F13-09D8-4BC4-AC37-104107E7BFFE}"/>
              </a:ext>
            </a:extLst>
          </p:cNvPr>
          <p:cNvSpPr txBox="1"/>
          <p:nvPr/>
        </p:nvSpPr>
        <p:spPr>
          <a:xfrm>
            <a:off x="544285" y="3497240"/>
            <a:ext cx="6110514" cy="894091"/>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redirect to a page which looks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A649990-C290-4B8F-AD2E-11597D7DA3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11213" y="3944285"/>
            <a:ext cx="6488430" cy="2667000"/>
          </a:xfrm>
          <a:prstGeom prst="rect">
            <a:avLst/>
          </a:prstGeom>
          <a:noFill/>
          <a:ln>
            <a:noFill/>
          </a:ln>
        </p:spPr>
      </p:pic>
    </p:spTree>
    <p:extLst>
      <p:ext uri="{BB962C8B-B14F-4D97-AF65-F5344CB8AC3E}">
        <p14:creationId xmlns:p14="http://schemas.microsoft.com/office/powerpoint/2010/main" val="331171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BD2975-4AE9-45D6-834E-CFBA1E63988D}"/>
              </a:ext>
            </a:extLst>
          </p:cNvPr>
          <p:cNvSpPr txBox="1"/>
          <p:nvPr/>
        </p:nvSpPr>
        <p:spPr>
          <a:xfrm>
            <a:off x="471714" y="299555"/>
            <a:ext cx="9978572" cy="3417859"/>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can see the status as ready for all the documents, the reason is IBM has an internal annotator which will make all the annotations ready for us. But if you want to create your own annotations click on any of the documents for example click on daily object.txt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get redirected to a page where you will find some text for annotation and entity types lies towards the right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text and give the appropriate annotation to the selected text , once annotation is done click on save repeat this for all the documents.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once annotation is done click on  Open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Doccumentlist</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you will get redirected to the previous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191FA66-BD73-47F3-83AD-D1D85DFC8C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8017" y="3893639"/>
            <a:ext cx="5731510" cy="2790190"/>
          </a:xfrm>
          <a:prstGeom prst="rect">
            <a:avLst/>
          </a:prstGeom>
          <a:noFill/>
          <a:ln>
            <a:noFill/>
          </a:ln>
        </p:spPr>
      </p:pic>
    </p:spTree>
    <p:extLst>
      <p:ext uri="{BB962C8B-B14F-4D97-AF65-F5344CB8AC3E}">
        <p14:creationId xmlns:p14="http://schemas.microsoft.com/office/powerpoint/2010/main" val="1918624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563FAD-4E0D-4FE5-B119-F6A08C8D435B}"/>
              </a:ext>
            </a:extLst>
          </p:cNvPr>
          <p:cNvSpPr txBox="1"/>
          <p:nvPr/>
        </p:nvSpPr>
        <p:spPr>
          <a:xfrm>
            <a:off x="254000" y="1006936"/>
            <a:ext cx="5290457" cy="1263423"/>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Step4:-</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Click on submit All documents and  you will get redirected to this page, click on close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22905D2-3845-4433-8208-0DF37B8889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76257" y="0"/>
            <a:ext cx="5715000" cy="3810000"/>
          </a:xfrm>
          <a:prstGeom prst="rect">
            <a:avLst/>
          </a:prstGeom>
          <a:noFill/>
          <a:ln>
            <a:noFill/>
          </a:ln>
        </p:spPr>
      </p:pic>
      <p:sp>
        <p:nvSpPr>
          <p:cNvPr id="8" name="TextBox 7">
            <a:extLst>
              <a:ext uri="{FF2B5EF4-FFF2-40B4-BE49-F238E27FC236}">
                <a16:creationId xmlns:a16="http://schemas.microsoft.com/office/drawing/2014/main" id="{848B0259-9C6E-4A0E-9406-509F738A838C}"/>
              </a:ext>
            </a:extLst>
          </p:cNvPr>
          <p:cNvSpPr txBox="1"/>
          <p:nvPr/>
        </p:nvSpPr>
        <p:spPr>
          <a:xfrm>
            <a:off x="5976257" y="3810000"/>
            <a:ext cx="5715000" cy="294593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Step5:-</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click on the back to task option from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top.You</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will get redirect to a page looks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checkbox and click on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accept.The</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submitted status changes to completed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you have completed your Annotations lets train these annotations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D972373-D309-4317-9A5D-82995218CA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000" y="4274638"/>
            <a:ext cx="5699760" cy="1211580"/>
          </a:xfrm>
          <a:prstGeom prst="rect">
            <a:avLst/>
          </a:prstGeom>
          <a:noFill/>
          <a:ln>
            <a:noFill/>
          </a:ln>
        </p:spPr>
      </p:pic>
    </p:spTree>
    <p:extLst>
      <p:ext uri="{BB962C8B-B14F-4D97-AF65-F5344CB8AC3E}">
        <p14:creationId xmlns:p14="http://schemas.microsoft.com/office/powerpoint/2010/main" val="3648230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90752B-80D8-4229-B04E-6B06D45D440A}"/>
              </a:ext>
            </a:extLst>
          </p:cNvPr>
          <p:cNvSpPr txBox="1"/>
          <p:nvPr/>
        </p:nvSpPr>
        <p:spPr>
          <a:xfrm>
            <a:off x="573314" y="141077"/>
            <a:ext cx="6110514" cy="498663"/>
          </a:xfrm>
          <a:prstGeom prst="rect">
            <a:avLst/>
          </a:prstGeom>
          <a:noFill/>
        </p:spPr>
        <p:txBody>
          <a:bodyPr wrap="square">
            <a:spAutoFit/>
          </a:bodyPr>
          <a:lstStyle/>
          <a:p>
            <a:pPr>
              <a:lnSpc>
                <a:spcPct val="1500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6.</a:t>
            </a:r>
            <a:r>
              <a:rPr lang="en-IN" sz="2000" b="1" i="1" dirty="0">
                <a:solidFill>
                  <a:srgbClr val="2D2828"/>
                </a:solidFill>
                <a:effectLst/>
                <a:latin typeface="Times New Roman" panose="02020603050405020304" pitchFamily="18" charset="0"/>
                <a:ea typeface="Times New Roman" panose="02020603050405020304" pitchFamily="18" charset="0"/>
              </a:rPr>
              <a:t>TRAIN THE ANNOTAATIONS</a:t>
            </a:r>
            <a:endParaRPr lang="en-IN" sz="20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3051DA8-4915-49A8-B271-9BDC8996742E}"/>
              </a:ext>
            </a:extLst>
          </p:cNvPr>
          <p:cNvSpPr txBox="1"/>
          <p:nvPr/>
        </p:nvSpPr>
        <p:spPr>
          <a:xfrm>
            <a:off x="312057" y="932195"/>
            <a:ext cx="5699760" cy="189795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Click on Performances then you will find an option called to train and evaluate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Arial" panose="020B0604020202020204" pitchFamily="34" charset="0"/>
              </a:rPr>
              <a:t>Click on train and Train and evaluate</a:t>
            </a:r>
            <a:br>
              <a:rPr lang="en-IN" sz="1600" dirty="0">
                <a:effectLst/>
                <a:latin typeface="Times New Roman" panose="02020603050405020304" pitchFamily="18" charset="0"/>
                <a:ea typeface="Calibri" panose="020F0502020204030204" pitchFamily="34" charset="0"/>
                <a:cs typeface="Arial" panose="020B0604020202020204" pitchFamily="34" charset="0"/>
              </a:rPr>
            </a:br>
            <a:endParaRPr lang="en-IN" sz="1600" dirty="0"/>
          </a:p>
        </p:txBody>
      </p:sp>
      <p:pic>
        <p:nvPicPr>
          <p:cNvPr id="8" name="Picture 7">
            <a:extLst>
              <a:ext uri="{FF2B5EF4-FFF2-40B4-BE49-F238E27FC236}">
                <a16:creationId xmlns:a16="http://schemas.microsoft.com/office/drawing/2014/main" id="{609D150E-8DC8-4F93-A7C1-2AD3632012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2754" y="452094"/>
            <a:ext cx="5699760" cy="2232660"/>
          </a:xfrm>
          <a:prstGeom prst="rect">
            <a:avLst/>
          </a:prstGeom>
          <a:noFill/>
          <a:ln>
            <a:noFill/>
          </a:ln>
        </p:spPr>
      </p:pic>
      <p:sp>
        <p:nvSpPr>
          <p:cNvPr id="10" name="TextBox 9">
            <a:extLst>
              <a:ext uri="{FF2B5EF4-FFF2-40B4-BE49-F238E27FC236}">
                <a16:creationId xmlns:a16="http://schemas.microsoft.com/office/drawing/2014/main" id="{B6DC804A-CF68-41CC-AC7C-DADEC9A1785B}"/>
              </a:ext>
            </a:extLst>
          </p:cNvPr>
          <p:cNvSpPr txBox="1"/>
          <p:nvPr/>
        </p:nvSpPr>
        <p:spPr>
          <a:xfrm>
            <a:off x="6392091" y="3890729"/>
            <a:ext cx="4898572" cy="163275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annotation set that you have submitted and click on the train and evaluate button. it will take about 10 to 15 minutes for training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314477A-3193-44D0-A81A-6E1DC15A17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80672" y="3122605"/>
            <a:ext cx="3886200" cy="3436620"/>
          </a:xfrm>
          <a:prstGeom prst="rect">
            <a:avLst/>
          </a:prstGeom>
          <a:noFill/>
          <a:ln>
            <a:noFill/>
          </a:ln>
        </p:spPr>
      </p:pic>
    </p:spTree>
    <p:extLst>
      <p:ext uri="{BB962C8B-B14F-4D97-AF65-F5344CB8AC3E}">
        <p14:creationId xmlns:p14="http://schemas.microsoft.com/office/powerpoint/2010/main" val="218215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85B87-CC0B-4215-AC03-D887D507D8B5}"/>
              </a:ext>
            </a:extLst>
          </p:cNvPr>
          <p:cNvSpPr>
            <a:spLocks noGrp="1"/>
          </p:cNvSpPr>
          <p:nvPr>
            <p:ph idx="1"/>
          </p:nvPr>
        </p:nvSpPr>
        <p:spPr>
          <a:xfrm>
            <a:off x="677334" y="217715"/>
            <a:ext cx="8596668" cy="5823648"/>
          </a:xfrm>
        </p:spPr>
        <p:txBody>
          <a:bodyPr>
            <a:normAutofit fontScale="25000" lnSpcReduction="20000"/>
          </a:bodyPr>
          <a:lstStyle/>
          <a:p>
            <a:pPr marL="0" indent="0">
              <a:lnSpc>
                <a:spcPct val="150000"/>
              </a:lnSpc>
              <a:spcAft>
                <a:spcPts val="800"/>
              </a:spcAft>
              <a:buNone/>
            </a:pPr>
            <a:r>
              <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For example:</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PIZZA! Don't Cook Wednesdays are here! Get 50% off a Medium Pizza.</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Offer available for single Pizza in-store and two for Home Delivery.</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Walk-In/Call @ 555-555-5555</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1200"/>
              </a:spcAft>
              <a:buNone/>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The example above has a few interesting entities which could not be extracted with conventional NLP techniques, but by using Watson services we can find out the following:</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Who is the merchant?</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 name?</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offer's validity period?</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merchant's phone number?</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merchant's website?</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509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8362-93EE-4252-A265-527919376C3B}"/>
              </a:ext>
            </a:extLst>
          </p:cNvPr>
          <p:cNvSpPr>
            <a:spLocks noGrp="1"/>
          </p:cNvSpPr>
          <p:nvPr>
            <p:ph type="title"/>
          </p:nvPr>
        </p:nvSpPr>
        <p:spPr>
          <a:xfrm>
            <a:off x="677334" y="609600"/>
            <a:ext cx="8596668" cy="653143"/>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7.</a:t>
            </a:r>
            <a:r>
              <a:rPr lang="en-IN" sz="2000" b="1" i="1" dirty="0">
                <a:solidFill>
                  <a:srgbClr val="2D2828"/>
                </a:solidFill>
                <a:effectLst/>
                <a:latin typeface="Times New Roman" panose="02020603050405020304" pitchFamily="18" charset="0"/>
                <a:ea typeface="Times New Roman" panose="02020603050405020304" pitchFamily="18" charset="0"/>
              </a:rPr>
              <a:t>DEPLOY THE IN NLU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F6C8362-36DC-4628-B1FF-0997BA833911}"/>
              </a:ext>
            </a:extLst>
          </p:cNvPr>
          <p:cNvSpPr txBox="1"/>
          <p:nvPr/>
        </p:nvSpPr>
        <p:spPr>
          <a:xfrm>
            <a:off x="515257" y="1082919"/>
            <a:ext cx="6110514" cy="2207271"/>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Click on machine Learning --&gt; select version --&gt; click on create version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a window pops up, click on ok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Version is created. Click on deploy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02C0780-18C1-4548-8A08-12215C5E4E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20188" y="1092880"/>
            <a:ext cx="5731510" cy="1588770"/>
          </a:xfrm>
          <a:prstGeom prst="rect">
            <a:avLst/>
          </a:prstGeom>
          <a:noFill/>
          <a:ln>
            <a:noFill/>
          </a:ln>
        </p:spPr>
      </p:pic>
      <p:sp>
        <p:nvSpPr>
          <p:cNvPr id="8" name="TextBox 7">
            <a:extLst>
              <a:ext uri="{FF2B5EF4-FFF2-40B4-BE49-F238E27FC236}">
                <a16:creationId xmlns:a16="http://schemas.microsoft.com/office/drawing/2014/main" id="{0977DC8B-102E-47CF-BC0A-73831E1C7CC2}"/>
              </a:ext>
            </a:extLst>
          </p:cNvPr>
          <p:cNvSpPr txBox="1"/>
          <p:nvPr/>
        </p:nvSpPr>
        <p:spPr>
          <a:xfrm>
            <a:off x="6386286" y="4176351"/>
            <a:ext cx="6110514" cy="1366015"/>
          </a:xfrm>
          <a:prstGeom prst="rect">
            <a:avLst/>
          </a:prstGeom>
          <a:noFill/>
        </p:spPr>
        <p:txBody>
          <a:bodyPr wrap="square">
            <a:spAutoFit/>
          </a:bodyPr>
          <a:lstStyle/>
          <a:p>
            <a:pPr>
              <a:lnSpc>
                <a:spcPct val="150000"/>
              </a:lnSpc>
              <a:spcAft>
                <a:spcPts val="800"/>
              </a:spcAft>
            </a:pPr>
            <a:r>
              <a:rPr lang="en-IN" sz="1600" b="1"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once the model is deployed a model ID is generated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we can use this model id in we or android applications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0449E78-EFB9-4F4B-AA31-372FA27846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490" y="4627063"/>
            <a:ext cx="5731510" cy="1319530"/>
          </a:xfrm>
          <a:prstGeom prst="rect">
            <a:avLst/>
          </a:prstGeom>
          <a:noFill/>
          <a:ln>
            <a:noFill/>
          </a:ln>
        </p:spPr>
      </p:pic>
    </p:spTree>
    <p:extLst>
      <p:ext uri="{BB962C8B-B14F-4D97-AF65-F5344CB8AC3E}">
        <p14:creationId xmlns:p14="http://schemas.microsoft.com/office/powerpoint/2010/main" val="7394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173-2F61-46B2-8F2C-E9DBFAE5350F}"/>
              </a:ext>
            </a:extLst>
          </p:cNvPr>
          <p:cNvSpPr>
            <a:spLocks noGrp="1"/>
          </p:cNvSpPr>
          <p:nvPr>
            <p:ph type="title"/>
          </p:nvPr>
        </p:nvSpPr>
        <p:spPr>
          <a:xfrm>
            <a:off x="677334" y="609600"/>
            <a:ext cx="8596668" cy="595086"/>
          </a:xfrm>
        </p:spPr>
        <p:txBody>
          <a:bodyPr>
            <a:normAutofit fontScale="90000"/>
          </a:bodyPr>
          <a:lstStyle/>
          <a:p>
            <a:pPr>
              <a:lnSpc>
                <a:spcPct val="150000"/>
              </a:lnSpc>
              <a:spcAft>
                <a:spcPts val="800"/>
              </a:spcAft>
            </a:pPr>
            <a:r>
              <a:rPr lang="en-IN" sz="2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TECHNICAL ARCHITECTURE: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flow">
            <a:extLst>
              <a:ext uri="{FF2B5EF4-FFF2-40B4-BE49-F238E27FC236}">
                <a16:creationId xmlns:a16="http://schemas.microsoft.com/office/drawing/2014/main" id="{F69E1379-27DE-4F6B-82FB-64C8818817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444"/>
            <a:ext cx="7944152" cy="2158555"/>
          </a:xfrm>
          <a:prstGeom prst="rect">
            <a:avLst/>
          </a:prstGeom>
          <a:noFill/>
          <a:ln>
            <a:noFill/>
          </a:ln>
        </p:spPr>
      </p:pic>
      <p:sp>
        <p:nvSpPr>
          <p:cNvPr id="6" name="TextBox 5">
            <a:extLst>
              <a:ext uri="{FF2B5EF4-FFF2-40B4-BE49-F238E27FC236}">
                <a16:creationId xmlns:a16="http://schemas.microsoft.com/office/drawing/2014/main" id="{4ED799E7-973E-431C-9F80-73B001AE24A8}"/>
              </a:ext>
            </a:extLst>
          </p:cNvPr>
          <p:cNvSpPr txBox="1"/>
          <p:nvPr/>
        </p:nvSpPr>
        <p:spPr>
          <a:xfrm>
            <a:off x="1376702" y="3429000"/>
            <a:ext cx="6110514" cy="3202415"/>
          </a:xfrm>
          <a:prstGeom prst="rect">
            <a:avLst/>
          </a:prstGeom>
          <a:noFill/>
        </p:spPr>
        <p:txBody>
          <a:bodyPr wrap="square">
            <a:spAutoFit/>
          </a:bodyPr>
          <a:lstStyle/>
          <a:p>
            <a:pPr marL="342900" lvl="0" indent="-342900">
              <a:lnSpc>
                <a:spcPct val="150000"/>
              </a:lnSpc>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Load type system and corpus files into Watson Knowledge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 user generates a model by training and evaluating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The WKS model is deployed to Watson NLU.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 user provides an SMS message to the app for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The SMS message is </a:t>
            </a:r>
            <a:r>
              <a:rPr lang="en-IN" sz="1600" dirty="0" err="1">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analyzed</a:t>
            </a: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 by Watson NLS for processing and returns extracted domain specific entities based on the WKS model are returned.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1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D42-0355-48F8-854A-5CC63FDC0C1C}"/>
              </a:ext>
            </a:extLst>
          </p:cNvPr>
          <p:cNvSpPr>
            <a:spLocks noGrp="1"/>
          </p:cNvSpPr>
          <p:nvPr>
            <p:ph type="title"/>
          </p:nvPr>
        </p:nvSpPr>
        <p:spPr/>
        <p:txBody>
          <a:bodyPr/>
          <a:lstStyle/>
          <a:p>
            <a:r>
              <a:rPr lang="en-IN" sz="1800" b="1" dirty="0">
                <a:solidFill>
                  <a:srgbClr val="24292E"/>
                </a:solidFill>
                <a:effectLst/>
                <a:latin typeface="Times New Roman" panose="02020603050405020304" pitchFamily="18" charset="0"/>
                <a:ea typeface="Times New Roman" panose="02020603050405020304" pitchFamily="18" charset="0"/>
                <a:cs typeface="Segoe UI" panose="020B0502040204020203" pitchFamily="34" charset="0"/>
              </a:rPr>
              <a:t>HOW DOES WATSON KNOWLEDGE STUDIO WORK?</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8EFE67C-92FA-40B1-B07F-6BFEFB8113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3440" y="1244600"/>
            <a:ext cx="5731902" cy="3100797"/>
          </a:xfrm>
          <a:prstGeom prst="rect">
            <a:avLst/>
          </a:prstGeom>
          <a:noFill/>
          <a:ln>
            <a:noFill/>
          </a:ln>
        </p:spPr>
      </p:pic>
      <p:sp>
        <p:nvSpPr>
          <p:cNvPr id="6" name="TextBox 5">
            <a:extLst>
              <a:ext uri="{FF2B5EF4-FFF2-40B4-BE49-F238E27FC236}">
                <a16:creationId xmlns:a16="http://schemas.microsoft.com/office/drawing/2014/main" id="{C7400CC4-361D-4140-B6BF-1B86AD8AE3AF}"/>
              </a:ext>
            </a:extLst>
          </p:cNvPr>
          <p:cNvSpPr txBox="1"/>
          <p:nvPr/>
        </p:nvSpPr>
        <p:spPr>
          <a:xfrm>
            <a:off x="1429657" y="4317112"/>
            <a:ext cx="6110514" cy="2268826"/>
          </a:xfrm>
          <a:prstGeom prst="rect">
            <a:avLst/>
          </a:prstGeom>
          <a:noFill/>
        </p:spPr>
        <p:txBody>
          <a:bodyPr wrap="square">
            <a:spAutoFit/>
          </a:bodyPr>
          <a:lstStyle/>
          <a:p>
            <a:pPr>
              <a:lnSpc>
                <a:spcPct val="150000"/>
              </a:lnSpc>
              <a:spcAft>
                <a:spcPts val="800"/>
              </a:spcAft>
            </a:pP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In short, a type system is built and supporting documents are uploaded that have domain specific wording. From here a model must be built to properly understand the documents, this is where the annotations come in. Once the corpus and annotations are set you are free to create a model and deploy it to a Watson Natural Language Understanding instance.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7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DDFC-3C2F-42B4-82B1-F50FFF132C98}"/>
              </a:ext>
            </a:extLst>
          </p:cNvPr>
          <p:cNvSpPr>
            <a:spLocks noGrp="1"/>
          </p:cNvSpPr>
          <p:nvPr>
            <p:ph type="title"/>
          </p:nvPr>
        </p:nvSpPr>
        <p:spPr>
          <a:xfrm>
            <a:off x="677334" y="609600"/>
            <a:ext cx="8596668" cy="841829"/>
          </a:xfrm>
        </p:spPr>
        <p:txBody>
          <a:bodyPr>
            <a:normAutofit fontScale="90000"/>
          </a:bodyPr>
          <a:lstStyle/>
          <a:p>
            <a:r>
              <a:rPr lang="en-IN" sz="2200" b="1" dirty="0">
                <a:solidFill>
                  <a:srgbClr val="2D2828"/>
                </a:solidFill>
                <a:effectLst/>
                <a:latin typeface="Times New Roman" panose="02020603050405020304" pitchFamily="18" charset="0"/>
                <a:ea typeface="Times New Roman" panose="02020603050405020304" pitchFamily="18" charset="0"/>
                <a:cs typeface="Times New Roman" panose="02020603050405020304" pitchFamily="18" charset="0"/>
              </a:rPr>
              <a:t>PROJECT FLOW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67597C3-F3D7-4680-848A-9B189FE31E60}"/>
              </a:ext>
            </a:extLst>
          </p:cNvPr>
          <p:cNvSpPr>
            <a:spLocks noGrp="1"/>
          </p:cNvSpPr>
          <p:nvPr>
            <p:ph idx="1"/>
          </p:nvPr>
        </p:nvSpPr>
        <p:spPr>
          <a:xfrm>
            <a:off x="895048" y="1030514"/>
            <a:ext cx="8596668" cy="3880773"/>
          </a:xfrm>
        </p:spPr>
        <p:txBody>
          <a:bodyPr>
            <a:normAutofit fontScale="25000" lnSpcReduction="20000"/>
          </a:bodyPr>
          <a:lstStyle/>
          <a:p>
            <a:pPr marL="0" indent="0">
              <a:lnSpc>
                <a:spcPct val="150000"/>
              </a:lnSpc>
              <a:spcAft>
                <a:spcPts val="800"/>
              </a:spcAft>
              <a:buNone/>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flow contains the following steps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IBM account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 in to IBM Account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Watson Knowledge Studio and Watson Natural language Understanding Services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entity type system and Training data files into Watson Knowledge Studio.</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 model by training and evaluating data.</a:t>
            </a: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WKS model is deployed to Watson NLU.</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 Node-RED application (UI)</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user provides an SMS message to the app for analysis.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SMS message is </a:t>
            </a:r>
            <a:r>
              <a:rPr lang="en-IN" sz="6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Watson NLS for processing and returns extracted domain-specific entities </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88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936A-5534-475A-A9F8-45BE43F552ED}"/>
              </a:ext>
            </a:extLst>
          </p:cNvPr>
          <p:cNvSpPr>
            <a:spLocks noGrp="1"/>
          </p:cNvSpPr>
          <p:nvPr>
            <p:ph type="title"/>
          </p:nvPr>
        </p:nvSpPr>
        <p:spPr>
          <a:xfrm>
            <a:off x="677334" y="609600"/>
            <a:ext cx="8596668" cy="7112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PREREQUISITES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10" name="Rectangle 12">
            <a:extLst>
              <a:ext uri="{FF2B5EF4-FFF2-40B4-BE49-F238E27FC236}">
                <a16:creationId xmlns:a16="http://schemas.microsoft.com/office/drawing/2014/main" id="{5E88C8F4-9B3C-4529-9878-CE42C922A39E}"/>
              </a:ext>
            </a:extLst>
          </p:cNvPr>
          <p:cNvSpPr>
            <a:spLocks noChangeArrowheads="1"/>
          </p:cNvSpPr>
          <p:nvPr/>
        </p:nvSpPr>
        <p:spPr bwMode="auto">
          <a:xfrm>
            <a:off x="928914" y="1123310"/>
            <a:ext cx="484953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complete this project you must have an IBM account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 IBM cloud and register with your respective email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5" name="Picture 3">
            <a:extLst>
              <a:ext uri="{FF2B5EF4-FFF2-40B4-BE49-F238E27FC236}">
                <a16:creationId xmlns:a16="http://schemas.microsoft.com/office/drawing/2014/main" id="{AD34F15F-4FC0-4C56-ABB6-C74AB8431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2231306"/>
            <a:ext cx="5418666" cy="21946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28914"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TextBox 17">
            <a:extLst>
              <a:ext uri="{FF2B5EF4-FFF2-40B4-BE49-F238E27FC236}">
                <a16:creationId xmlns:a16="http://schemas.microsoft.com/office/drawing/2014/main" id="{E78A3438-EF55-4971-9057-9256B2F03ACA}"/>
              </a:ext>
            </a:extLst>
          </p:cNvPr>
          <p:cNvSpPr txBox="1"/>
          <p:nvPr/>
        </p:nvSpPr>
        <p:spPr>
          <a:xfrm>
            <a:off x="1103085" y="4851415"/>
            <a:ext cx="6110514" cy="894091"/>
          </a:xfrm>
          <a:prstGeom prst="rect">
            <a:avLst/>
          </a:prstGeom>
          <a:noFill/>
        </p:spPr>
        <p:txBody>
          <a:bodyPr wrap="square">
            <a:spAutoFit/>
          </a:bodyPr>
          <a:lstStyle/>
          <a:p>
            <a:pP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the password as per the given instruction in the password 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37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3AC72B-3F80-4165-9129-117FB8DB3E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38587" y="203699"/>
            <a:ext cx="6421755" cy="2437902"/>
          </a:xfrm>
          <a:prstGeom prst="rect">
            <a:avLst/>
          </a:prstGeom>
        </p:spPr>
      </p:pic>
      <p:sp>
        <p:nvSpPr>
          <p:cNvPr id="7" name="Rectangle 7">
            <a:extLst>
              <a:ext uri="{FF2B5EF4-FFF2-40B4-BE49-F238E27FC236}">
                <a16:creationId xmlns:a16="http://schemas.microsoft.com/office/drawing/2014/main" id="{978A8BDA-08DA-4960-BF6A-B8567057FF4B}"/>
              </a:ext>
            </a:extLst>
          </p:cNvPr>
          <p:cNvSpPr>
            <a:spLocks noChangeArrowheads="1"/>
          </p:cNvSpPr>
          <p:nvPr/>
        </p:nvSpPr>
        <p:spPr bwMode="auto">
          <a:xfrm>
            <a:off x="348343" y="2641601"/>
            <a:ext cx="102114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a verification mail sent to your respective registered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email.Open</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mail and verify with the given code in the mail.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ECD9B706-AC9C-4899-9928-1FA1B87E2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8" y="3429000"/>
            <a:ext cx="6879772" cy="18433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3FB39E52-73E5-48C7-838B-ED9D5A5A6D20}"/>
              </a:ext>
            </a:extLst>
          </p:cNvPr>
          <p:cNvSpPr>
            <a:spLocks noChangeArrowheads="1"/>
          </p:cNvSpPr>
          <p:nvPr/>
        </p:nvSpPr>
        <p:spPr bwMode="auto">
          <a:xfrm>
            <a:off x="740228" y="6134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3857D531-5798-405B-826D-9EEFBFF4716E}"/>
              </a:ext>
            </a:extLst>
          </p:cNvPr>
          <p:cNvSpPr txBox="1"/>
          <p:nvPr/>
        </p:nvSpPr>
        <p:spPr>
          <a:xfrm>
            <a:off x="740228" y="5435607"/>
            <a:ext cx="6110514" cy="1263423"/>
          </a:xfrm>
          <a:prstGeom prst="rect">
            <a:avLst/>
          </a:prstGeom>
          <a:noFill/>
        </p:spPr>
        <p:txBody>
          <a:bodyPr wrap="square">
            <a:spAutoFit/>
          </a:bodyPr>
          <a:lstStyle/>
          <a:p>
            <a:pP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Enter your personal information according to your choice and finish your registration.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71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B56F-181F-4F4B-AC1B-053F69B4B84E}"/>
              </a:ext>
            </a:extLst>
          </p:cNvPr>
          <p:cNvSpPr>
            <a:spLocks noGrp="1"/>
          </p:cNvSpPr>
          <p:nvPr>
            <p:ph type="title"/>
          </p:nvPr>
        </p:nvSpPr>
        <p:spPr>
          <a:xfrm>
            <a:off x="677334" y="609600"/>
            <a:ext cx="8596668" cy="6096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IBM SERVICES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DAD8DE69-935E-4487-A56D-3601673064EA}"/>
              </a:ext>
            </a:extLst>
          </p:cNvPr>
          <p:cNvSpPr txBox="1"/>
          <p:nvPr/>
        </p:nvSpPr>
        <p:spPr>
          <a:xfrm>
            <a:off x="878114" y="917912"/>
            <a:ext cx="6110514" cy="5940088"/>
          </a:xfrm>
          <a:prstGeom prst="rect">
            <a:avLst/>
          </a:prstGeom>
          <a:noFill/>
        </p:spPr>
        <p:txBody>
          <a:bodyPr wrap="square">
            <a:spAutoFit/>
          </a:bodyPr>
          <a:lstStyle/>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this project, you should create the following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Watson Knowledge studio:-</a:t>
            </a:r>
            <a:r>
              <a:rPr lang="en-IN" sz="16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Teach Watson the language of your domain with custom models that identify entities and relationships unique to your industry, in unstructured text. Use the models in Watson Discovery, Watson Natural Language Understanding, and Watson Explorer.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Watson Natural Language Understanding:-</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 An IBM Cloud service that can </a:t>
            </a:r>
            <a:r>
              <a:rPr lang="en-IN" sz="1600" dirty="0" err="1">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analyze</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 text to extract meta-data from content such as concepts, entities, keywords, categories, sentiment, emotion, relations, semantic roles, using natural language understanding.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150000"/>
              </a:lnSpc>
              <a:spcAft>
                <a:spcPts val="3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Node-RED :-</a:t>
            </a:r>
            <a:r>
              <a:rPr lang="en-IN" sz="1600" dirty="0">
                <a:solidFill>
                  <a:srgbClr val="000000"/>
                </a:solidFill>
                <a:effectLst/>
                <a:latin typeface="Helvetica" panose="020B0604020202020204" pitchFamily="34"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Helvetica" panose="020B0604020202020204" pitchFamily="34" charset="0"/>
              </a:rPr>
              <a:t>Node-RED is a flow-based development tool for visual programming developed originally by IBM for wiring together hardware devices, APIs and online services as part of the Internet of Things. Node-RED provides a web browser -based flow editor, which can be used to create JavaScript functions.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27002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2009</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Helvetica</vt:lpstr>
      <vt:lpstr>Open Sans</vt:lpstr>
      <vt:lpstr>Segoe UI</vt:lpstr>
      <vt:lpstr>Symbol</vt:lpstr>
      <vt:lpstr>Times New Roman</vt:lpstr>
      <vt:lpstr>Trebuchet MS</vt:lpstr>
      <vt:lpstr>Wingdings</vt:lpstr>
      <vt:lpstr>Wingdings 3</vt:lpstr>
      <vt:lpstr>Facet</vt:lpstr>
      <vt:lpstr>Analyze SMS Messages With Watson Knowledge Studio </vt:lpstr>
      <vt:lpstr>INTRODUCTION</vt:lpstr>
      <vt:lpstr>PowerPoint Presentation</vt:lpstr>
      <vt:lpstr>TECHNICAL ARCHITECTURE:   </vt:lpstr>
      <vt:lpstr>HOW DOES WATSON KNOWLEDGE STUDIO WORK? </vt:lpstr>
      <vt:lpstr>PROJECT FLOW </vt:lpstr>
      <vt:lpstr>PREREQUISITES </vt:lpstr>
      <vt:lpstr>PowerPoint Presentation</vt:lpstr>
      <vt:lpstr>CREATE IBM SERVICES </vt:lpstr>
      <vt:lpstr>CREATE KNOWLEDGE STUDIO SERVICE </vt:lpstr>
      <vt:lpstr>PowerPoint Presentation</vt:lpstr>
      <vt:lpstr>CREATE NATURAL LANGUAGE UNDERSTANDING SERVICE </vt:lpstr>
      <vt:lpstr>PowerPoint Presentation</vt:lpstr>
      <vt:lpstr>CREATE NODE-RED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UPLOAD TRAINING DATA </vt:lpstr>
      <vt:lpstr>PowerPoint Presentation</vt:lpstr>
      <vt:lpstr>PowerPoint Presentation</vt:lpstr>
      <vt:lpstr>PowerPoint Presentation</vt:lpstr>
      <vt:lpstr>5.ANNOTATE DOCUMENT SETS </vt:lpstr>
      <vt:lpstr>PowerPoint Presentation</vt:lpstr>
      <vt:lpstr>PowerPoint Presentation</vt:lpstr>
      <vt:lpstr>PowerPoint Presentation</vt:lpstr>
      <vt:lpstr>7.DEPLOY THE IN NLU SERVICE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18481A0537</cp:lastModifiedBy>
  <cp:revision>15</cp:revision>
  <dcterms:created xsi:type="dcterms:W3CDTF">2021-07-16T06:58:02Z</dcterms:created>
  <dcterms:modified xsi:type="dcterms:W3CDTF">2021-07-16T08:20:44Z</dcterms:modified>
</cp:coreProperties>
</file>