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sldIdLst>
    <p:sldId id="256" r:id="rId2"/>
    <p:sldId id="262" r:id="rId3"/>
    <p:sldId id="257" r:id="rId4"/>
    <p:sldId id="275" r:id="rId5"/>
    <p:sldId id="277" r:id="rId6"/>
    <p:sldId id="266" r:id="rId7"/>
    <p:sldId id="274" r:id="rId8"/>
    <p:sldId id="276" r:id="rId9"/>
    <p:sldId id="260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2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0063E82-9CA7-4E19-A4D2-BA60A5DA60C9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2782DC-E1D8-4324-BDA1-9B7A846FAB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64CE04-A5F5-43E7-A113-696CCE7D1DC9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6FCB3C-7F3D-4E62-9743-569867CD829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0D7C14E-B827-4A7C-AB62-6643F8484A23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6500AA-C7A4-466C-A8A3-5F7CA0A8F0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BAC396-8A63-4E32-9D04-70A441D9E084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0C9F9C-C4E4-412C-A61D-8F7596B65D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008938D-DE7A-4DA6-987C-2CF62878695E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8B6D0F-9AC7-41A2-89F1-782639F58A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A9A429-D452-4B98-A612-CD0FDE92526F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F26A8D-0A07-4043-A9E8-EBA6E9A725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81C2AB9-1F4A-4754-942E-A68E9CD8D77F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55C5B5-0C5D-4701-8088-48E7B474CE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64ED50-C707-42FC-B4FD-025F84690F39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9D0FD6-4AD0-46DD-81A8-F400BFBE97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8EA1FB4-E498-4915-81A8-2961F8B3B555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46296-FAB3-4F63-BDE3-22671E70BB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220A6D4-ECC2-454E-9F7B-0F9306E8767E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166096-6C0B-4C4C-BC2E-D6E4D3A7775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C1D534-3DDA-481B-8C79-18421C81C76A}" type="datetime1">
              <a:rPr lang="en-GB" smtClean="0"/>
              <a:pPr lvl="0"/>
              <a:t>16/07/2021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0CA6D48-AAE5-4687-B6EA-8F6ACA01FDD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F15BB595-D172-45FF-8B60-ECC342E8D5A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lvl="0"/>
            <a:fld id="{0F86829E-417A-483E-9B59-B549F57222ED}" type="datetime1">
              <a:rPr lang="en-GB" smtClean="0"/>
              <a:pPr lvl="0"/>
              <a:t>16/07/2021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BCD44341-CDD7-4074-9417-30D25DF8D64C}"/>
              </a:ext>
            </a:extLst>
          </p:cNvPr>
          <p:cNvSpPr txBox="1"/>
          <p:nvPr/>
        </p:nvSpPr>
        <p:spPr>
          <a:xfrm>
            <a:off x="947057" y="190498"/>
            <a:ext cx="10107386" cy="132343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kern="0" dirty="0" smtClean="0">
                <a:solidFill>
                  <a:srgbClr val="D64A3B"/>
                </a:solidFill>
                <a:latin typeface="Times New Roman" pitchFamily="18"/>
                <a:cs typeface="Times New Roman" pitchFamily="18"/>
              </a:rPr>
              <a:t>GROCERY RECOMMENDATION SYSTEM FOR RETAIL MARKERTS</a:t>
            </a:r>
            <a:endParaRPr lang="en-GB" sz="4000" b="0" i="0" u="none" strike="noStrike" kern="1200" cap="none" spc="0" baseline="0" dirty="0">
              <a:solidFill>
                <a:srgbClr val="D64A3B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="" xmlns:a16="http://schemas.microsoft.com/office/drawing/2014/main" id="{15FB4FC6-CCE0-4A0C-B7D4-0FEE8DB9A068}"/>
              </a:ext>
            </a:extLst>
          </p:cNvPr>
          <p:cNvSpPr txBox="1"/>
          <p:nvPr/>
        </p:nvSpPr>
        <p:spPr>
          <a:xfrm>
            <a:off x="2354606" y="2855045"/>
            <a:ext cx="6873192" cy="64633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5F9934"/>
                </a:solidFill>
                <a:uFillTx/>
                <a:latin typeface="Times New Roman" pitchFamily="18"/>
                <a:cs typeface="Times New Roman" pitchFamily="18"/>
              </a:rPr>
              <a:t>DEPARTMENT OF COMPUTER SCIENCE AND ENGINEERING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="" xmlns:a16="http://schemas.microsoft.com/office/drawing/2014/main" id="{CB4FFA8F-7AA9-495A-B905-8BC3B78D3171}"/>
              </a:ext>
            </a:extLst>
          </p:cNvPr>
          <p:cNvSpPr txBox="1"/>
          <p:nvPr/>
        </p:nvSpPr>
        <p:spPr>
          <a:xfrm>
            <a:off x="2574470" y="1737653"/>
            <a:ext cx="6433457" cy="95410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ARTIFICIAL INTELLIGENCE AND MACHINE LEARNING</a:t>
            </a:r>
            <a:endParaRPr lang="en-GB" sz="28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="" xmlns:a16="http://schemas.microsoft.com/office/drawing/2014/main" id="{37A11230-A659-4ACD-8F21-39CCDF965B23}"/>
              </a:ext>
            </a:extLst>
          </p:cNvPr>
          <p:cNvSpPr txBox="1"/>
          <p:nvPr/>
        </p:nvSpPr>
        <p:spPr>
          <a:xfrm>
            <a:off x="8081966" y="3039831"/>
            <a:ext cx="3629025" cy="352917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BY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CH .NARESH                   (18481A0539) 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CH.PAVAN KUMAR         (18481A0541)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B.VASANTHI                   (18481A0530)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CH.NIKHITHA                (18481A0551)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orbe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06" y="3744929"/>
            <a:ext cx="2705389" cy="26375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="" xmlns:a16="http://schemas.microsoft.com/office/drawing/2014/main" id="{EE349F03-B35B-415B-9784-7E07B38DE667}"/>
              </a:ext>
            </a:extLst>
          </p:cNvPr>
          <p:cNvSpPr txBox="1"/>
          <p:nvPr/>
        </p:nvSpPr>
        <p:spPr>
          <a:xfrm>
            <a:off x="1454727" y="1018133"/>
            <a:ext cx="5264728" cy="58477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u="sng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GB" sz="3200" b="1" i="0" u="sng" strike="noStrike" kern="1200" cap="none" spc="0" baseline="0" dirty="0">
              <a:solidFill>
                <a:srgbClr val="0070C0"/>
              </a:solidFill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E20E4076-E4FA-4E74-B586-B25B3B03A176}"/>
              </a:ext>
            </a:extLst>
          </p:cNvPr>
          <p:cNvSpPr txBox="1"/>
          <p:nvPr/>
        </p:nvSpPr>
        <p:spPr>
          <a:xfrm>
            <a:off x="3037114" y="2351314"/>
            <a:ext cx="7772400" cy="203132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IBM cloud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IBM </a:t>
            </a:r>
            <a:r>
              <a:rPr lang="en-GB" sz="2800" kern="0" dirty="0" err="1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watson</a:t>
            </a: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studio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Node-red app</a:t>
            </a:r>
            <a:endParaRPr lang="en-GB" sz="1600" kern="0" dirty="0" smtClean="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2045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="" xmlns:a16="http://schemas.microsoft.com/office/drawing/2014/main" id="{3ABA7308-AA1C-4324-AE7A-7894945AFD48}"/>
              </a:ext>
            </a:extLst>
          </p:cNvPr>
          <p:cNvSpPr txBox="1"/>
          <p:nvPr/>
        </p:nvSpPr>
        <p:spPr>
          <a:xfrm>
            <a:off x="4031672" y="2708564"/>
            <a:ext cx="6594763" cy="76944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lgerian" pitchFamily="82" charset="0"/>
                <a:cs typeface="Times New Roman" pitchFamily="18"/>
              </a:rPr>
              <a:t>Thank you!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Algerian" pitchFamily="82" charset="0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71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1E7E33-E1E4-4279-B51A-377D705B1FF4}"/>
              </a:ext>
            </a:extLst>
          </p:cNvPr>
          <p:cNvSpPr txBox="1"/>
          <p:nvPr/>
        </p:nvSpPr>
        <p:spPr>
          <a:xfrm>
            <a:off x="1077686" y="914401"/>
            <a:ext cx="4646833" cy="64633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kern="0" dirty="0" smtClean="0">
                <a:solidFill>
                  <a:srgbClr val="D64A3B"/>
                </a:solidFill>
                <a:latin typeface="Times New Roman" pitchFamily="18"/>
                <a:cs typeface="Times New Roman" pitchFamily="18"/>
              </a:rPr>
              <a:t>Introduction:</a:t>
            </a:r>
            <a:endParaRPr lang="en-GB" sz="3600" b="0" i="0" u="none" strike="noStrike" kern="1200" cap="none" spc="0" baseline="0" dirty="0">
              <a:solidFill>
                <a:srgbClr val="D64A3B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DA3D87-566D-4E21-9F01-26AC8D1C7A97}"/>
              </a:ext>
            </a:extLst>
          </p:cNvPr>
          <p:cNvSpPr txBox="1"/>
          <p:nvPr/>
        </p:nvSpPr>
        <p:spPr>
          <a:xfrm>
            <a:off x="1796143" y="2024743"/>
            <a:ext cx="9454243" cy="323165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Recommender Systems are intelligent engines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gather information relevant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product a customer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seen or bought previously, with the objective of providing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suggestions on unobserved items that are likely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interest.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analyses the needs of customers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suggest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best possible shopping list. Most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customers would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to have recommendation system because they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access to know about the feedback given by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R="0" lvl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</a:t>
            </a:r>
            <a:endParaRPr lang="en-GB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930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1E7E33-E1E4-4279-B51A-377D705B1FF4}"/>
              </a:ext>
            </a:extLst>
          </p:cNvPr>
          <p:cNvSpPr txBox="1"/>
          <p:nvPr/>
        </p:nvSpPr>
        <p:spPr>
          <a:xfrm>
            <a:off x="1355271" y="1028700"/>
            <a:ext cx="4369247" cy="64633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b="0" i="0" u="none" strike="noStrike" kern="1200" cap="none" spc="0" baseline="0" dirty="0">
                <a:solidFill>
                  <a:srgbClr val="D64A3B"/>
                </a:solidFill>
                <a:uFillTx/>
                <a:latin typeface="Times New Roman" pitchFamily="18"/>
                <a:cs typeface="Times New Roman" pitchFamily="18"/>
              </a:rPr>
              <a:t>ABSTRACT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DA3D87-566D-4E21-9F01-26AC8D1C7A97}"/>
              </a:ext>
            </a:extLst>
          </p:cNvPr>
          <p:cNvSpPr txBox="1"/>
          <p:nvPr/>
        </p:nvSpPr>
        <p:spPr>
          <a:xfrm>
            <a:off x="1730828" y="2285999"/>
            <a:ext cx="9535885" cy="341632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Grocery recommendation system for retail markets focuses on building a system where cameras at entry recognize the customer and link his previous purchases history stored in the database. Based on the purchased history he will get a recommendation of offers on the product which he wishes to buy. And also displays on the screen at the entrance as soon as he steps into the store.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R="0" lvl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0" algn="just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1E7E33-E1E4-4279-B51A-377D705B1FF4}"/>
              </a:ext>
            </a:extLst>
          </p:cNvPr>
          <p:cNvSpPr txBox="1"/>
          <p:nvPr/>
        </p:nvSpPr>
        <p:spPr>
          <a:xfrm>
            <a:off x="1240971" y="1155923"/>
            <a:ext cx="4483547" cy="64633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kern="0" dirty="0" smtClean="0">
                <a:solidFill>
                  <a:srgbClr val="D64A3B"/>
                </a:solidFill>
                <a:latin typeface="Times New Roman" pitchFamily="18"/>
                <a:cs typeface="Times New Roman" pitchFamily="18"/>
              </a:rPr>
              <a:t>Problem statement</a:t>
            </a:r>
            <a:r>
              <a:rPr lang="en-GB" sz="3600" b="0" i="0" u="none" strike="noStrike" kern="1200" cap="none" spc="0" baseline="0" dirty="0" smtClean="0">
                <a:solidFill>
                  <a:srgbClr val="D64A3B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GB" sz="3600" b="0" i="0" u="none" strike="noStrike" kern="1200" cap="none" spc="0" baseline="0" dirty="0">
                <a:solidFill>
                  <a:srgbClr val="D64A3B"/>
                </a:solidFill>
                <a:uFillTx/>
                <a:latin typeface="Times New Roman" pitchFamily="18"/>
                <a:cs typeface="Times New Roman" pitchFamily="18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DA3D87-566D-4E21-9F01-26AC8D1C7A97}"/>
              </a:ext>
            </a:extLst>
          </p:cNvPr>
          <p:cNvSpPr txBox="1"/>
          <p:nvPr/>
        </p:nvSpPr>
        <p:spPr>
          <a:xfrm>
            <a:off x="1992086" y="2437930"/>
            <a:ext cx="9160328" cy="193899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Customers who seek the services at supermarkets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subjected to inconsistencies &amp; ambiguities over choosing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desired products from a wide range of products with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closest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quality. Meanwhile, supermarkets find it very difficult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satiate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customers’ demand.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11E7E33-E1E4-4279-B51A-377D705B1FF4}"/>
              </a:ext>
            </a:extLst>
          </p:cNvPr>
          <p:cNvSpPr txBox="1"/>
          <p:nvPr/>
        </p:nvSpPr>
        <p:spPr>
          <a:xfrm>
            <a:off x="1028699" y="1075144"/>
            <a:ext cx="4048118" cy="64633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600" kern="0" dirty="0" smtClean="0">
                <a:solidFill>
                  <a:srgbClr val="D64A3B"/>
                </a:solidFill>
                <a:latin typeface="Times New Roman" pitchFamily="18"/>
                <a:cs typeface="Times New Roman" pitchFamily="18"/>
              </a:rPr>
              <a:t>Scope</a:t>
            </a:r>
            <a:r>
              <a:rPr lang="en-GB" sz="3600" b="0" i="0" u="none" strike="noStrike" kern="1200" cap="none" spc="0" baseline="0" dirty="0" smtClean="0">
                <a:solidFill>
                  <a:srgbClr val="D64A3B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GB" sz="3600" b="0" i="0" u="none" strike="noStrike" kern="1200" cap="none" spc="0" baseline="0" dirty="0">
                <a:solidFill>
                  <a:srgbClr val="D64A3B"/>
                </a:solidFill>
                <a:uFillTx/>
                <a:latin typeface="Times New Roman" pitchFamily="18"/>
                <a:cs typeface="Times New Roman" pitchFamily="18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2472" y="2391728"/>
            <a:ext cx="92174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Therefore, proposing a method to analyze the customers’ need plays an important role in attracting new and regular customers. The purpose of this study is to formulate a product recommendation system which analyze customers’ needs and thus recommend the best products.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OneDrive\Desktop\ai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06" y="0"/>
            <a:ext cx="87004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7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B2E8BDD-BD34-447D-A3B5-629E8078C6F0}"/>
              </a:ext>
            </a:extLst>
          </p:cNvPr>
          <p:cNvSpPr txBox="1"/>
          <p:nvPr/>
        </p:nvSpPr>
        <p:spPr>
          <a:xfrm>
            <a:off x="1028700" y="228600"/>
            <a:ext cx="4238618" cy="58477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Flow chart:</a:t>
            </a:r>
            <a:endParaRPr lang="en-GB" sz="32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pic>
        <p:nvPicPr>
          <p:cNvPr id="3074" name="Picture 2" descr="C:\Users\ADMIN\OneDrive\Desktop\ai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621" y="0"/>
            <a:ext cx="5572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="" xmlns:a16="http://schemas.microsoft.com/office/drawing/2014/main" id="{EE349F03-B35B-415B-9784-7E07B38DE667}"/>
              </a:ext>
            </a:extLst>
          </p:cNvPr>
          <p:cNvSpPr txBox="1"/>
          <p:nvPr/>
        </p:nvSpPr>
        <p:spPr>
          <a:xfrm>
            <a:off x="1077686" y="538843"/>
            <a:ext cx="5641769" cy="58477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u="sng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  <a:endParaRPr lang="en-GB" sz="3200" b="1" i="0" u="sng" strike="noStrike" kern="1200" cap="none" spc="0" baseline="0" dirty="0">
              <a:solidFill>
                <a:srgbClr val="0070C0"/>
              </a:solidFill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E20E4076-E4FA-4E74-B586-B25B3B03A176}"/>
              </a:ext>
            </a:extLst>
          </p:cNvPr>
          <p:cNvSpPr txBox="1"/>
          <p:nvPr/>
        </p:nvSpPr>
        <p:spPr>
          <a:xfrm>
            <a:off x="2090058" y="1387929"/>
            <a:ext cx="8515598" cy="3970318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Increasing customer loyalty with interesting offers.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Growth of purchase and therefore business profit.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Opportunity to meet customers and understand their needs better.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Broadening customer minds due to offering items that are </a:t>
            </a:r>
            <a:r>
              <a:rPr lang="en-GB" sz="2800" kern="0" dirty="0" err="1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relevent</a:t>
            </a: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to their shopping basket.</a:t>
            </a:r>
          </a:p>
        </p:txBody>
      </p:sp>
    </p:spTree>
    <p:extLst>
      <p:ext uri="{BB962C8B-B14F-4D97-AF65-F5344CB8AC3E}">
        <p14:creationId xmlns:p14="http://schemas.microsoft.com/office/powerpoint/2010/main" val="20744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="" xmlns:a16="http://schemas.microsoft.com/office/drawing/2014/main" id="{EE349F03-B35B-415B-9784-7E07B38DE667}"/>
              </a:ext>
            </a:extLst>
          </p:cNvPr>
          <p:cNvSpPr txBox="1"/>
          <p:nvPr/>
        </p:nvSpPr>
        <p:spPr>
          <a:xfrm>
            <a:off x="1454727" y="1018133"/>
            <a:ext cx="5264728" cy="58477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u="sng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requirements:</a:t>
            </a:r>
            <a:endParaRPr lang="en-GB" sz="3200" b="1" i="0" u="sng" strike="noStrike" kern="1200" cap="none" spc="0" baseline="0" dirty="0">
              <a:solidFill>
                <a:srgbClr val="0070C0"/>
              </a:solidFill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E20E4076-E4FA-4E74-B586-B25B3B03A176}"/>
              </a:ext>
            </a:extLst>
          </p:cNvPr>
          <p:cNvSpPr txBox="1"/>
          <p:nvPr/>
        </p:nvSpPr>
        <p:spPr>
          <a:xfrm>
            <a:off x="1926772" y="2122714"/>
            <a:ext cx="8768442" cy="2677656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 classification algorithm with maximum accuracy to be trained and tested on the dataset.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ü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The dataset consists of 8 </a:t>
            </a:r>
            <a:r>
              <a:rPr lang="en-GB" sz="2800" kern="0" dirty="0" err="1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clumns</a:t>
            </a:r>
            <a:r>
              <a:rPr lang="en-GB" sz="2800" kern="0" dirty="0" smtClean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excluding the predicting column</a:t>
            </a:r>
            <a:r>
              <a:rPr lang="en-GB" sz="1600" kern="0" dirty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.</a:t>
            </a:r>
            <a:endParaRPr lang="en-GB" sz="1600" kern="0" dirty="0" smtClean="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443</TotalTime>
  <Words>369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Sk</dc:creator>
  <cp:lastModifiedBy>ADMIN</cp:lastModifiedBy>
  <cp:revision>46</cp:revision>
  <dcterms:created xsi:type="dcterms:W3CDTF">2021-02-17T08:14:29Z</dcterms:created>
  <dcterms:modified xsi:type="dcterms:W3CDTF">2021-07-16T12:23:05Z</dcterms:modified>
</cp:coreProperties>
</file>