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59" r:id="rId4"/>
    <p:sldId id="260" r:id="rId5"/>
    <p:sldId id="265" r:id="rId6"/>
    <p:sldId id="266" r:id="rId7"/>
    <p:sldId id="267" r:id="rId8"/>
    <p:sldId id="261" r:id="rId9"/>
    <p:sldId id="262"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72824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Friday, July 30, 2021</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8848764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5322596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52377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9959329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4"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0945676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4"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2221157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9710320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0623195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9257276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1776661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CB39B-5F4C-4A7E-9BE3-AAFD45576D16}" type="datetime2">
              <a:rPr lang="en-US" smtClean="0"/>
              <a:t>Friday, July 30, 2021</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7815152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CB39B-5F4C-4A7E-9BE3-AAFD45576D16}" type="datetime2">
              <a:rPr lang="en-US" smtClean="0"/>
              <a:t>Friday, July 30, 2021</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1461521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3"/>
          <p:cNvSpPr>
            <a:spLocks noGrp="1"/>
          </p:cNvSpPr>
          <p:nvPr>
            <p:ph type="ftr" sz="quarter" idx="11"/>
          </p:nvPr>
        </p:nvSpPr>
        <p:spPr/>
        <p:txBody>
          <a:bodyPr/>
          <a:lstStyle/>
          <a:p>
            <a:r>
              <a:rPr lang="en-US"/>
              <a:t>Sample Footer</a:t>
            </a:r>
          </a:p>
        </p:txBody>
      </p:sp>
      <p:sp>
        <p:nvSpPr>
          <p:cNvPr id="6"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8873880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2"/>
          <p:cNvSpPr>
            <a:spLocks noGrp="1"/>
          </p:cNvSpPr>
          <p:nvPr>
            <p:ph type="ftr" sz="quarter" idx="11"/>
          </p:nvPr>
        </p:nvSpPr>
        <p:spPr/>
        <p:txBody>
          <a:bodyPr/>
          <a:lstStyle/>
          <a:p>
            <a:r>
              <a:rPr lang="en-US"/>
              <a:t>Sample Footer</a:t>
            </a:r>
          </a:p>
        </p:txBody>
      </p:sp>
      <p:sp>
        <p:nvSpPr>
          <p:cNvPr id="6" name="Slide Number Placeholder 3"/>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03076548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5"/>
          <p:cNvSpPr>
            <a:spLocks noGrp="1"/>
          </p:cNvSpPr>
          <p:nvPr>
            <p:ph type="ftr" sz="quarter" idx="11"/>
          </p:nvPr>
        </p:nvSpPr>
        <p:spPr/>
        <p:txBody>
          <a:bodyPr/>
          <a:lstStyle/>
          <a:p>
            <a:r>
              <a:rPr lang="en-US"/>
              <a:t>Sample Footer</a:t>
            </a:r>
          </a:p>
        </p:txBody>
      </p:sp>
      <p:sp>
        <p:nvSpPr>
          <p:cNvPr id="6"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36091074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Friday, July 30, 2021</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2065698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6CB39B-5F4C-4A7E-9BE3-AAFD45576D16}" type="datetime2">
              <a:rPr lang="en-US" smtClean="0"/>
              <a:t>Friday, July 30, 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389360539"/>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mamaslegacycookbooks.com/guidelines-for-a-healthy-diet/" TargetMode="External"/><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juniperpublishers.com/nfsij/index.php" TargetMode="External"/><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nancydregan/5023325968" TargetMode="External"/><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0862" y="580363"/>
            <a:ext cx="11235014" cy="1333055"/>
          </a:xfrm>
        </p:spPr>
        <p:txBody>
          <a:bodyPr vert="horz" wrap="square" lIns="0" tIns="0" rIns="0" bIns="0" rtlCol="0" anchor="t" anchorCtr="0">
            <a:normAutofit/>
          </a:bodyPr>
          <a:lstStyle/>
          <a:p>
            <a:pPr algn="ctr">
              <a:lnSpc>
                <a:spcPct val="90000"/>
              </a:lnSpc>
            </a:pPr>
            <a:r>
              <a:rPr lang="en-US" sz="4400" u="sng" kern="1200" dirty="0">
                <a:solidFill>
                  <a:schemeClr val="accent1">
                    <a:lumMod val="60000"/>
                    <a:lumOff val="40000"/>
                  </a:schemeClr>
                </a:solidFill>
                <a:latin typeface="Comic Sans MS"/>
              </a:rPr>
              <a:t>NUTRITION CONTENT</a:t>
            </a:r>
            <a:br>
              <a:rPr lang="en-US" sz="4400" u="sng" kern="1200" dirty="0">
                <a:latin typeface="Comic Sans MS"/>
              </a:rPr>
            </a:br>
            <a:r>
              <a:rPr lang="en-US" sz="4400" u="sng" kern="1200" dirty="0">
                <a:solidFill>
                  <a:schemeClr val="accent1">
                    <a:lumMod val="60000"/>
                    <a:lumOff val="40000"/>
                  </a:schemeClr>
                </a:solidFill>
                <a:latin typeface="Comic Sans MS"/>
              </a:rPr>
              <a:t>DASHBOARD</a:t>
            </a:r>
          </a:p>
        </p:txBody>
      </p:sp>
      <p:sp>
        <p:nvSpPr>
          <p:cNvPr id="3" name="Subtitle 2"/>
          <p:cNvSpPr>
            <a:spLocks noGrp="1"/>
          </p:cNvSpPr>
          <p:nvPr>
            <p:ph type="subTitle" idx="1"/>
          </p:nvPr>
        </p:nvSpPr>
        <p:spPr>
          <a:xfrm>
            <a:off x="8752922" y="2790824"/>
            <a:ext cx="2888215" cy="3324087"/>
          </a:xfrm>
        </p:spPr>
        <p:txBody>
          <a:bodyPr vert="horz" wrap="square" lIns="0" tIns="0" rIns="0" bIns="0" rtlCol="0" anchor="t">
            <a:normAutofit/>
          </a:bodyPr>
          <a:lstStyle/>
          <a:p>
            <a:pPr>
              <a:lnSpc>
                <a:spcPct val="110000"/>
              </a:lnSpc>
            </a:pPr>
            <a:r>
              <a:rPr lang="en-US" u="sng" dirty="0">
                <a:solidFill>
                  <a:schemeClr val="accent2">
                    <a:lumMod val="60000"/>
                    <a:lumOff val="40000"/>
                  </a:schemeClr>
                </a:solidFill>
                <a:latin typeface="Comic Sans MS"/>
              </a:rPr>
              <a:t>TEAM MEMBERS:</a:t>
            </a:r>
            <a:endParaRPr lang="en-US" dirty="0">
              <a:solidFill>
                <a:schemeClr val="accent2">
                  <a:lumMod val="60000"/>
                  <a:lumOff val="40000"/>
                </a:schemeClr>
              </a:solidFill>
              <a:latin typeface="Comic Sans MS"/>
              <a:ea typeface="Source Sans Pro"/>
            </a:endParaRPr>
          </a:p>
          <a:p>
            <a:pPr marL="114300" indent="-342900">
              <a:lnSpc>
                <a:spcPct val="110000"/>
              </a:lnSpc>
              <a:buFont typeface="Courier New" panose="020B0604020202020204" pitchFamily="34" charset="0"/>
              <a:buChar char="o"/>
            </a:pPr>
            <a:r>
              <a:rPr lang="en-US" dirty="0" err="1">
                <a:solidFill>
                  <a:schemeClr val="accent2">
                    <a:lumMod val="60000"/>
                    <a:lumOff val="40000"/>
                  </a:schemeClr>
                </a:solidFill>
                <a:latin typeface="TW Cen MT"/>
                <a:ea typeface="Source Sans Pro"/>
              </a:rPr>
              <a:t>Ch.Rushitha</a:t>
            </a:r>
            <a:endParaRPr lang="en-US" dirty="0">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err="1">
                <a:solidFill>
                  <a:schemeClr val="accent2">
                    <a:lumMod val="60000"/>
                    <a:lumOff val="40000"/>
                  </a:schemeClr>
                </a:solidFill>
                <a:latin typeface="TW Cen MT"/>
                <a:ea typeface="Source Sans Pro"/>
              </a:rPr>
              <a:t>D.RajaKumari</a:t>
            </a:r>
            <a:endParaRPr lang="en-US" dirty="0">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err="1">
                <a:solidFill>
                  <a:schemeClr val="accent2">
                    <a:lumMod val="60000"/>
                    <a:lumOff val="40000"/>
                  </a:schemeClr>
                </a:solidFill>
                <a:latin typeface="TW Cen MT"/>
                <a:ea typeface="Source Sans Pro"/>
              </a:rPr>
              <a:t>Ch.Sundeep</a:t>
            </a:r>
            <a:endParaRPr lang="en-US" dirty="0">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err="1">
                <a:solidFill>
                  <a:schemeClr val="accent2">
                    <a:lumMod val="60000"/>
                    <a:lumOff val="40000"/>
                  </a:schemeClr>
                </a:solidFill>
                <a:latin typeface="TW Cen MT"/>
                <a:ea typeface="Source Sans Pro"/>
              </a:rPr>
              <a:t>Ch.Prathima</a:t>
            </a:r>
            <a:endParaRPr lang="en-US" dirty="0">
              <a:solidFill>
                <a:schemeClr val="accent2">
                  <a:lumMod val="60000"/>
                  <a:lumOff val="40000"/>
                </a:schemeClr>
              </a:solidFill>
              <a:latin typeface="TW Cen MT"/>
              <a:ea typeface="Source Sans Pro"/>
            </a:endParaRPr>
          </a:p>
          <a:p>
            <a:pPr indent="-228600">
              <a:lnSpc>
                <a:spcPct val="110000"/>
              </a:lnSpc>
              <a:buFont typeface="Arial" panose="020B0604020202020204" pitchFamily="34" charset="0"/>
              <a:buChar char="•"/>
            </a:pPr>
            <a:endParaRPr lang="en-US" dirty="0">
              <a:solidFill>
                <a:schemeClr val="tx1">
                  <a:alpha val="60000"/>
                </a:schemeClr>
              </a:solidFill>
            </a:endParaRPr>
          </a:p>
        </p:txBody>
      </p:sp>
      <p:pic>
        <p:nvPicPr>
          <p:cNvPr id="6" name="Picture 3">
            <a:extLst>
              <a:ext uri="{FF2B5EF4-FFF2-40B4-BE49-F238E27FC236}">
                <a16:creationId xmlns:a16="http://schemas.microsoft.com/office/drawing/2014/main" id="{795D9FD0-B9A7-4333-8BD7-9493734BF40F}"/>
              </a:ext>
            </a:extLst>
          </p:cNvPr>
          <p:cNvPicPr>
            <a:picLocks noChangeAspect="1"/>
          </p:cNvPicPr>
          <p:nvPr/>
        </p:nvPicPr>
        <p:blipFill rotWithShape="1">
          <a:blip r:embed="rId2"/>
          <a:srcRect t="899" r="-2" b="11519"/>
          <a:stretch/>
        </p:blipFill>
        <p:spPr>
          <a:xfrm>
            <a:off x="550863" y="2530474"/>
            <a:ext cx="7551737" cy="3581056"/>
          </a:xfrm>
          <a:custGeom>
            <a:avLst/>
            <a:gdLst/>
            <a:ahLst/>
            <a:cxnLst/>
            <a:rect l="l" t="t" r="r" b="b"/>
            <a:pathLst>
              <a:path w="5773738" h="3779838">
                <a:moveTo>
                  <a:pt x="0" y="0"/>
                </a:moveTo>
                <a:lnTo>
                  <a:pt x="5773738" y="0"/>
                </a:lnTo>
                <a:lnTo>
                  <a:pt x="5773738" y="3779838"/>
                </a:lnTo>
                <a:lnTo>
                  <a:pt x="0" y="3779838"/>
                </a:lnTo>
                <a:close/>
              </a:path>
            </a:pathLst>
          </a:custGeom>
          <a:solidFill>
            <a:srgbClr val="FFFFFF"/>
          </a:solidFill>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808F-3BDF-4315-89FD-B0FBE9BD2451}"/>
              </a:ext>
            </a:extLst>
          </p:cNvPr>
          <p:cNvSpPr>
            <a:spLocks noGrp="1"/>
          </p:cNvSpPr>
          <p:nvPr>
            <p:ph type="ctrTitle"/>
          </p:nvPr>
        </p:nvSpPr>
        <p:spPr>
          <a:xfrm>
            <a:off x="42865" y="394667"/>
            <a:ext cx="12149549" cy="1470797"/>
          </a:xfrm>
        </p:spPr>
        <p:txBody>
          <a:bodyPr wrap="square" anchor="ctr">
            <a:normAutofit fontScale="90000"/>
          </a:bodyPr>
          <a:lstStyle/>
          <a:p>
            <a:pPr algn="ctr"/>
            <a:r>
              <a:rPr lang="en-US" sz="3200" u="sng" dirty="0">
                <a:solidFill>
                  <a:schemeClr val="accent1">
                    <a:lumMod val="60000"/>
                    <a:lumOff val="40000"/>
                  </a:schemeClr>
                </a:solidFill>
              </a:rPr>
              <a:t>NUTRITIONAL ANALYSIS DASHBOARD-FOR A NON-FOOD IMAGE:</a:t>
            </a:r>
            <a:br>
              <a:rPr lang="en-US" sz="3200" u="sng" dirty="0">
                <a:solidFill>
                  <a:schemeClr val="accent1">
                    <a:lumMod val="60000"/>
                    <a:lumOff val="40000"/>
                  </a:schemeClr>
                </a:solidFill>
              </a:rPr>
            </a:br>
            <a:br>
              <a:rPr lang="en-US" sz="3200" u="sng" dirty="0"/>
            </a:br>
            <a:r>
              <a:rPr lang="en-US" sz="2400" dirty="0">
                <a:solidFill>
                  <a:schemeClr val="accent1">
                    <a:lumMod val="60000"/>
                    <a:lumOff val="40000"/>
                  </a:schemeClr>
                </a:solidFill>
              </a:rPr>
              <a:t>When we give an image which contains non-food, it identifies the image and reads out that the image contains a non-food item and also asks us to provide an valid food image.</a:t>
            </a:r>
            <a:br>
              <a:rPr lang="en-US" sz="2400" u="sng" dirty="0"/>
            </a:br>
            <a:endParaRPr lang="en-US" sz="2400" u="sng">
              <a:solidFill>
                <a:schemeClr val="accent2">
                  <a:lumMod val="60000"/>
                  <a:lumOff val="40000"/>
                </a:schemeClr>
              </a:solidFill>
            </a:endParaRPr>
          </a:p>
        </p:txBody>
      </p:sp>
      <p:pic>
        <p:nvPicPr>
          <p:cNvPr id="5" name="Picture 4" descr="A picture containing chart&#10;&#10;Description automatically generated">
            <a:extLst>
              <a:ext uri="{FF2B5EF4-FFF2-40B4-BE49-F238E27FC236}">
                <a16:creationId xmlns:a16="http://schemas.microsoft.com/office/drawing/2014/main" id="{5438594F-744C-47DE-B02E-C442BEFB4631}"/>
              </a:ext>
            </a:extLst>
          </p:cNvPr>
          <p:cNvPicPr>
            <a:picLocks noChangeAspect="1"/>
          </p:cNvPicPr>
          <p:nvPr/>
        </p:nvPicPr>
        <p:blipFill rotWithShape="1">
          <a:blip r:embed="rId2"/>
          <a:srcRect t="1991" b="1991"/>
          <a:stretch/>
        </p:blipFill>
        <p:spPr>
          <a:xfrm>
            <a:off x="187986" y="2006131"/>
            <a:ext cx="11849156" cy="4600767"/>
          </a:xfrm>
          <a:custGeom>
            <a:avLst/>
            <a:gdLst/>
            <a:ahLst/>
            <a:cxnLst/>
            <a:rect l="l" t="t" r="r" b="b"/>
            <a:pathLst>
              <a:path w="12192000" h="4225290">
                <a:moveTo>
                  <a:pt x="0" y="0"/>
                </a:moveTo>
                <a:lnTo>
                  <a:pt x="12192000" y="0"/>
                </a:lnTo>
                <a:lnTo>
                  <a:pt x="12192000" y="4225290"/>
                </a:lnTo>
                <a:lnTo>
                  <a:pt x="0" y="4225290"/>
                </a:lnTo>
                <a:close/>
              </a:path>
            </a:pathLst>
          </a:custGeom>
        </p:spPr>
      </p:pic>
    </p:spTree>
    <p:extLst>
      <p:ext uri="{BB962C8B-B14F-4D97-AF65-F5344CB8AC3E}">
        <p14:creationId xmlns:p14="http://schemas.microsoft.com/office/powerpoint/2010/main" val="423635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6F89-81F8-4547-BC8D-90DCE2579E13}"/>
              </a:ext>
            </a:extLst>
          </p:cNvPr>
          <p:cNvSpPr>
            <a:spLocks noGrp="1"/>
          </p:cNvSpPr>
          <p:nvPr>
            <p:ph type="ctrTitle"/>
          </p:nvPr>
        </p:nvSpPr>
        <p:spPr>
          <a:xfrm>
            <a:off x="263734" y="1073637"/>
            <a:ext cx="3852654" cy="3434029"/>
          </a:xfrm>
        </p:spPr>
        <p:txBody>
          <a:bodyPr anchor="b">
            <a:normAutofit/>
          </a:bodyPr>
          <a:lstStyle/>
          <a:p>
            <a:pPr algn="ctr"/>
            <a:r>
              <a:rPr lang="en-US" sz="4800">
                <a:solidFill>
                  <a:schemeClr val="accent2">
                    <a:lumMod val="60000"/>
                    <a:lumOff val="40000"/>
                  </a:schemeClr>
                </a:solidFill>
                <a:latin typeface="Comic Sans MS"/>
              </a:rPr>
              <a:t>Thank you</a:t>
            </a:r>
            <a:r>
              <a:rPr lang="en-US" sz="4800">
                <a:solidFill>
                  <a:schemeClr val="accent2">
                    <a:lumMod val="60000"/>
                    <a:lumOff val="40000"/>
                  </a:schemeClr>
                </a:solidFill>
              </a:rPr>
              <a:t>...</a:t>
            </a:r>
            <a:br>
              <a:rPr lang="en-US" sz="4800">
                <a:solidFill>
                  <a:schemeClr val="accent2">
                    <a:lumMod val="60000"/>
                    <a:lumOff val="40000"/>
                  </a:schemeClr>
                </a:solidFill>
              </a:rPr>
            </a:br>
            <a:endParaRPr lang="en-US" sz="4800">
              <a:solidFill>
                <a:schemeClr val="accent2">
                  <a:lumMod val="60000"/>
                  <a:lumOff val="40000"/>
                </a:schemeClr>
              </a:solidFill>
            </a:endParaRPr>
          </a:p>
        </p:txBody>
      </p:sp>
      <p:pic>
        <p:nvPicPr>
          <p:cNvPr id="4" name="Picture 5">
            <a:extLst>
              <a:ext uri="{FF2B5EF4-FFF2-40B4-BE49-F238E27FC236}">
                <a16:creationId xmlns:a16="http://schemas.microsoft.com/office/drawing/2014/main" id="{F1A5132D-F6D9-4A2B-8C9E-31F03C2D2C6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897" t="2020" r="-1504" b="1515"/>
          <a:stretch/>
        </p:blipFill>
        <p:spPr>
          <a:xfrm>
            <a:off x="4001275" y="111893"/>
            <a:ext cx="8188087" cy="6338435"/>
          </a:xfrm>
          <a:custGeom>
            <a:avLst/>
            <a:gdLst/>
            <a:ahLst/>
            <a:cxnLst/>
            <a:rect l="l" t="t" r="r" b="b"/>
            <a:pathLst>
              <a:path w="7448551" h="6858000">
                <a:moveTo>
                  <a:pt x="0" y="0"/>
                </a:moveTo>
                <a:lnTo>
                  <a:pt x="7448551" y="0"/>
                </a:lnTo>
                <a:lnTo>
                  <a:pt x="7448551" y="6858000"/>
                </a:lnTo>
                <a:lnTo>
                  <a:pt x="0" y="6858000"/>
                </a:lnTo>
                <a:close/>
              </a:path>
            </a:pathLst>
          </a:custGeom>
        </p:spPr>
      </p:pic>
    </p:spTree>
    <p:extLst>
      <p:ext uri="{BB962C8B-B14F-4D97-AF65-F5344CB8AC3E}">
        <p14:creationId xmlns:p14="http://schemas.microsoft.com/office/powerpoint/2010/main" val="366080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B4D6-281B-4F05-BF53-ED3F8FC73309}"/>
              </a:ext>
            </a:extLst>
          </p:cNvPr>
          <p:cNvSpPr>
            <a:spLocks noGrp="1"/>
          </p:cNvSpPr>
          <p:nvPr>
            <p:ph type="ctrTitle"/>
          </p:nvPr>
        </p:nvSpPr>
        <p:spPr>
          <a:xfrm>
            <a:off x="554399" y="440099"/>
            <a:ext cx="10894444" cy="5349583"/>
          </a:xfrm>
        </p:spPr>
        <p:txBody>
          <a:bodyPr vert="horz" lIns="0" tIns="0" rIns="0" bIns="0" rtlCol="0" anchor="ctr" anchorCtr="0">
            <a:normAutofit/>
          </a:bodyPr>
          <a:lstStyle/>
          <a:p>
            <a:pPr marL="457200" indent="-457200">
              <a:lnSpc>
                <a:spcPct val="90000"/>
              </a:lnSpc>
              <a:buFont typeface="Wingdings"/>
              <a:buChar char="v"/>
            </a:pPr>
            <a:r>
              <a:rPr lang="en-US" sz="3800">
                <a:solidFill>
                  <a:srgbClr val="5AEEC0"/>
                </a:solidFill>
                <a:ea typeface="+mj-lt"/>
                <a:cs typeface="+mj-lt"/>
              </a:rPr>
              <a:t>Nutrition plays a great role in our daily life. The food or liquids affect our body and health because each food or liquid contain particular nutrition which is very necessary for our physical and mental growth. A particular level of any particular nutrition is essential for our body.</a:t>
            </a:r>
            <a:endParaRPr lang="en-US" sz="3800">
              <a:solidFill>
                <a:srgbClr val="5AEEC0"/>
              </a:solidFill>
            </a:endParaRPr>
          </a:p>
        </p:txBody>
      </p:sp>
    </p:spTree>
    <p:extLst>
      <p:ext uri="{BB962C8B-B14F-4D97-AF65-F5344CB8AC3E}">
        <p14:creationId xmlns:p14="http://schemas.microsoft.com/office/powerpoint/2010/main" val="377206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5E8E7C-6838-47D3-ACC5-175AEE6FCA6D}"/>
              </a:ext>
            </a:extLst>
          </p:cNvPr>
          <p:cNvSpPr>
            <a:spLocks noGrp="1"/>
          </p:cNvSpPr>
          <p:nvPr>
            <p:ph type="subTitle" idx="1"/>
          </p:nvPr>
        </p:nvSpPr>
        <p:spPr>
          <a:xfrm>
            <a:off x="1323446" y="3637110"/>
            <a:ext cx="9924521" cy="2265216"/>
          </a:xfrm>
        </p:spPr>
        <p:txBody>
          <a:bodyPr vert="horz" wrap="square" lIns="0" tIns="0" rIns="0" bIns="0" rtlCol="0" anchor="t">
            <a:noAutofit/>
          </a:bodyPr>
          <a:lstStyle/>
          <a:p>
            <a:pPr marL="342900" indent="-342900">
              <a:lnSpc>
                <a:spcPct val="90000"/>
              </a:lnSpc>
              <a:buFont typeface="Wingdings" panose="020B0604020202020204" pitchFamily="34" charset="0"/>
              <a:buChar char="v"/>
            </a:pPr>
            <a:r>
              <a:rPr lang="en-US" sz="3200" kern="1200" dirty="0">
                <a:solidFill>
                  <a:schemeClr val="accent2">
                    <a:lumMod val="60000"/>
                    <a:lumOff val="40000"/>
                  </a:schemeClr>
                </a:solidFill>
                <a:latin typeface="Sitka Heading"/>
              </a:rPr>
              <a:t>In this covid pandemic situation people are more inclined towards healthy food and concentrating more on their food intake and maintaining healthy habits to lead a healthy life.</a:t>
            </a:r>
            <a:br>
              <a:rPr lang="en-US" sz="3200" kern="1200" dirty="0">
                <a:latin typeface="Sitka Heading"/>
              </a:rPr>
            </a:br>
            <a:br>
              <a:rPr lang="en-US" sz="3200" kern="1200" dirty="0">
                <a:latin typeface="Sitka Heading"/>
              </a:rPr>
            </a:br>
            <a:endParaRPr lang="en-US" sz="3200" kern="1200">
              <a:solidFill>
                <a:srgbClr val="FFFFFF">
                  <a:alpha val="60000"/>
                </a:srgbClr>
              </a:solidFill>
              <a:latin typeface="+mn-lt"/>
              <a:ea typeface="Source Sans Pro"/>
            </a:endParaRPr>
          </a:p>
        </p:txBody>
      </p:sp>
      <p:sp>
        <p:nvSpPr>
          <p:cNvPr id="4" name="Title 1">
            <a:extLst>
              <a:ext uri="{FF2B5EF4-FFF2-40B4-BE49-F238E27FC236}">
                <a16:creationId xmlns:a16="http://schemas.microsoft.com/office/drawing/2014/main" id="{3CB62798-C3E6-46E2-AD11-6766CC70145C}"/>
              </a:ext>
            </a:extLst>
          </p:cNvPr>
          <p:cNvSpPr>
            <a:spLocks noGrp="1"/>
          </p:cNvSpPr>
          <p:nvPr/>
        </p:nvSpPr>
        <p:spPr>
          <a:xfrm>
            <a:off x="1327148" y="548591"/>
            <a:ext cx="9530821" cy="2880571"/>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marL="457200" indent="-457200">
              <a:lnSpc>
                <a:spcPct val="90000"/>
              </a:lnSpc>
              <a:spcAft>
                <a:spcPts val="600"/>
              </a:spcAft>
              <a:buFont typeface="Wingdings"/>
              <a:buChar char="v"/>
            </a:pPr>
            <a:r>
              <a:rPr lang="en-US" sz="3200" dirty="0">
                <a:solidFill>
                  <a:schemeClr val="accent2">
                    <a:lumMod val="60000"/>
                    <a:lumOff val="40000"/>
                  </a:schemeClr>
                </a:solidFill>
              </a:rPr>
              <a:t>Due to the improvement in people's standards of living, obesity rates are increasing at an alarming speed and this is reflective to the risks in people's health. People need to control their daily calorie intake by eating healthier foods,</a:t>
            </a:r>
            <a:br>
              <a:rPr lang="en-US" sz="3200" dirty="0"/>
            </a:br>
            <a:r>
              <a:rPr lang="en-US" sz="3200" dirty="0">
                <a:solidFill>
                  <a:schemeClr val="accent2">
                    <a:lumMod val="60000"/>
                    <a:lumOff val="40000"/>
                  </a:schemeClr>
                </a:solidFill>
              </a:rPr>
              <a:t>which is the most basic method to avoid obesity.</a:t>
            </a:r>
            <a:br>
              <a:rPr lang="en-US" sz="3200" dirty="0"/>
            </a:br>
            <a:br>
              <a:rPr lang="en-US" sz="3200" dirty="0"/>
            </a:br>
            <a:br>
              <a:rPr lang="en-US" sz="3200" dirty="0"/>
            </a:br>
            <a:endParaRPr lang="en-US" sz="2500">
              <a:solidFill>
                <a:schemeClr val="accent2">
                  <a:lumMod val="60000"/>
                  <a:lumOff val="40000"/>
                </a:schemeClr>
              </a:solidFill>
            </a:endParaRPr>
          </a:p>
        </p:txBody>
      </p:sp>
    </p:spTree>
    <p:extLst>
      <p:ext uri="{BB962C8B-B14F-4D97-AF65-F5344CB8AC3E}">
        <p14:creationId xmlns:p14="http://schemas.microsoft.com/office/powerpoint/2010/main" val="398788233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DA8D-3818-4180-A3F4-F875A982FC8B}"/>
              </a:ext>
            </a:extLst>
          </p:cNvPr>
          <p:cNvSpPr>
            <a:spLocks noGrp="1"/>
          </p:cNvSpPr>
          <p:nvPr>
            <p:ph type="ctrTitle"/>
          </p:nvPr>
        </p:nvSpPr>
        <p:spPr>
          <a:xfrm>
            <a:off x="550864" y="549275"/>
            <a:ext cx="4437958" cy="5110832"/>
          </a:xfrm>
        </p:spPr>
        <p:txBody>
          <a:bodyPr vert="horz" lIns="0" tIns="0" rIns="0" bIns="0" rtlCol="0" anchor="b" anchorCtr="0">
            <a:normAutofit fontScale="90000"/>
          </a:bodyPr>
          <a:lstStyle/>
          <a:p>
            <a:pPr marL="457200" indent="-457200">
              <a:lnSpc>
                <a:spcPct val="90000"/>
              </a:lnSpc>
              <a:buFont typeface="Wingdings"/>
              <a:buChar char="v"/>
            </a:pPr>
            <a:r>
              <a:rPr lang="en-US" sz="2800" dirty="0">
                <a:solidFill>
                  <a:schemeClr val="accent1">
                    <a:lumMod val="60000"/>
                    <a:lumOff val="40000"/>
                  </a:schemeClr>
                </a:solidFill>
                <a:ea typeface="+mj-lt"/>
                <a:cs typeface="+mj-lt"/>
              </a:rPr>
              <a:t>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a:t>
            </a:r>
            <a:r>
              <a:rPr lang="en-US" sz="1600" dirty="0">
                <a:solidFill>
                  <a:schemeClr val="accent1">
                    <a:lumMod val="60000"/>
                    <a:lumOff val="40000"/>
                  </a:schemeClr>
                </a:solidFill>
                <a:ea typeface="+mj-lt"/>
                <a:cs typeface="+mj-lt"/>
              </a:rPr>
              <a:t>.</a:t>
            </a:r>
            <a:br>
              <a:rPr lang="en-US" sz="1600" dirty="0">
                <a:solidFill>
                  <a:schemeClr val="accent1">
                    <a:lumMod val="60000"/>
                    <a:lumOff val="40000"/>
                  </a:schemeClr>
                </a:solidFill>
                <a:ea typeface="+mj-lt"/>
                <a:cs typeface="+mj-lt"/>
              </a:rPr>
            </a:br>
            <a:br>
              <a:rPr lang="en-US" sz="1600" dirty="0">
                <a:ea typeface="+mj-lt"/>
                <a:cs typeface="+mj-lt"/>
              </a:rPr>
            </a:br>
            <a:endParaRPr lang="en-US" sz="1600"/>
          </a:p>
          <a:p>
            <a:pPr>
              <a:lnSpc>
                <a:spcPct val="90000"/>
              </a:lnSpc>
            </a:pPr>
            <a:endParaRPr lang="en-US" sz="1600"/>
          </a:p>
        </p:txBody>
      </p:sp>
      <p:pic>
        <p:nvPicPr>
          <p:cNvPr id="4" name="Picture 5">
            <a:extLst>
              <a:ext uri="{FF2B5EF4-FFF2-40B4-BE49-F238E27FC236}">
                <a16:creationId xmlns:a16="http://schemas.microsoft.com/office/drawing/2014/main" id="{EE3D559B-797D-4020-BE34-06A588DCC07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610" r="24523"/>
          <a:stretch/>
        </p:blipFill>
        <p:spPr>
          <a:xfrm>
            <a:off x="5289689" y="1193881"/>
            <a:ext cx="6351450" cy="447182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2806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EF25-7FFE-41A6-A635-D6C0E92F796F}"/>
              </a:ext>
            </a:extLst>
          </p:cNvPr>
          <p:cNvSpPr>
            <a:spLocks noGrp="1"/>
          </p:cNvSpPr>
          <p:nvPr>
            <p:ph type="ctrTitle"/>
          </p:nvPr>
        </p:nvSpPr>
        <p:spPr>
          <a:xfrm>
            <a:off x="484602" y="306319"/>
            <a:ext cx="8286403" cy="2058583"/>
          </a:xfrm>
        </p:spPr>
        <p:txBody>
          <a:bodyPr vert="horz" lIns="0" tIns="0" rIns="0" bIns="0" rtlCol="0" anchor="b" anchorCtr="0">
            <a:normAutofit fontScale="90000"/>
          </a:bodyPr>
          <a:lstStyle/>
          <a:p>
            <a:pPr algn="ctr">
              <a:lnSpc>
                <a:spcPct val="90000"/>
              </a:lnSpc>
            </a:pPr>
            <a:br>
              <a:rPr lang="en-US" sz="5000" u="sng" dirty="0">
                <a:solidFill>
                  <a:schemeClr val="accent2">
                    <a:lumMod val="60000"/>
                    <a:lumOff val="40000"/>
                  </a:schemeClr>
                </a:solidFill>
                <a:ea typeface="+mj-lt"/>
                <a:cs typeface="+mj-lt"/>
              </a:rPr>
            </a:br>
            <a:r>
              <a:rPr lang="en-US" sz="5000" u="sng" dirty="0">
                <a:solidFill>
                  <a:schemeClr val="accent2">
                    <a:lumMod val="60000"/>
                    <a:lumOff val="40000"/>
                  </a:schemeClr>
                </a:solidFill>
                <a:ea typeface="+mj-lt"/>
                <a:cs typeface="+mj-lt"/>
              </a:rPr>
              <a:t>Creating an Nutrition Image Analysis Dashboard:</a:t>
            </a:r>
            <a:endParaRPr lang="en-US" sz="5000" u="sng" dirty="0">
              <a:solidFill>
                <a:schemeClr val="accent2">
                  <a:lumMod val="60000"/>
                  <a:lumOff val="40000"/>
                </a:schemeClr>
              </a:solidFill>
            </a:endParaRPr>
          </a:p>
          <a:p>
            <a:pPr>
              <a:lnSpc>
                <a:spcPct val="90000"/>
              </a:lnSpc>
            </a:pPr>
            <a:endParaRPr lang="en-US" sz="5000"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1DBAEFE3-BDDA-4EC9-9D8B-1C0406ADF64F}"/>
              </a:ext>
            </a:extLst>
          </p:cNvPr>
          <p:cNvSpPr>
            <a:spLocks noGrp="1"/>
          </p:cNvSpPr>
          <p:nvPr>
            <p:ph type="subTitle" idx="1"/>
          </p:nvPr>
        </p:nvSpPr>
        <p:spPr>
          <a:xfrm>
            <a:off x="285820" y="2270481"/>
            <a:ext cx="6298577" cy="4032171"/>
          </a:xfrm>
        </p:spPr>
        <p:txBody>
          <a:bodyPr vert="horz" wrap="square" lIns="0" tIns="0" rIns="0" bIns="0" rtlCol="0" anchor="t">
            <a:normAutofit/>
          </a:bodyPr>
          <a:lstStyle/>
          <a:p>
            <a:pPr marL="342900" indent="-342900">
              <a:lnSpc>
                <a:spcPct val="90000"/>
              </a:lnSpc>
              <a:buFont typeface="Wingdings" panose="020B0604020202020204" pitchFamily="34" charset="0"/>
              <a:buChar char="v"/>
            </a:pPr>
            <a:r>
              <a:rPr lang="en-US" dirty="0">
                <a:solidFill>
                  <a:schemeClr val="accent2">
                    <a:lumMod val="60000"/>
                    <a:lumOff val="40000"/>
                  </a:schemeClr>
                </a:solidFill>
                <a:ea typeface="+mn-lt"/>
                <a:cs typeface="+mn-lt"/>
              </a:rPr>
              <a:t>Now there are lot of sources available in internet where we can browse the nutrition content in the food. But there is no such website which can actually give the nutrition by analyzing the food image. For this we have created an app which automatically estimates food attributes such as ingredients and nutritional value by classifying the input image of food.</a:t>
            </a:r>
            <a:endParaRPr lang="en-US" dirty="0">
              <a:solidFill>
                <a:schemeClr val="accent2">
                  <a:lumMod val="60000"/>
                  <a:lumOff val="40000"/>
                </a:schemeClr>
              </a:solidFill>
              <a:ea typeface="Source Sans Pro"/>
            </a:endParaRPr>
          </a:p>
          <a:p>
            <a:pPr>
              <a:lnSpc>
                <a:spcPct val="90000"/>
              </a:lnSpc>
            </a:pPr>
            <a:endParaRPr lang="en-US" sz="1900" dirty="0">
              <a:solidFill>
                <a:schemeClr val="accent2">
                  <a:lumMod val="60000"/>
                  <a:lumOff val="40000"/>
                </a:schemeClr>
              </a:solidFill>
              <a:ea typeface="Source Sans Pro"/>
            </a:endParaRPr>
          </a:p>
        </p:txBody>
      </p:sp>
      <p:pic>
        <p:nvPicPr>
          <p:cNvPr id="13" name="Picture 13" descr="A picture containing different, vegetable, bunch, various&#10;&#10;Description automatically generated">
            <a:extLst>
              <a:ext uri="{FF2B5EF4-FFF2-40B4-BE49-F238E27FC236}">
                <a16:creationId xmlns:a16="http://schemas.microsoft.com/office/drawing/2014/main" id="{CCAC20A5-FC6D-42D8-9B47-F6634DF7956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4224" r="6027" b="2"/>
          <a:stretch/>
        </p:blipFill>
        <p:spPr>
          <a:xfrm>
            <a:off x="6840054" y="918023"/>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3256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995A-2357-4D7F-B49E-6C138C66475D}"/>
              </a:ext>
            </a:extLst>
          </p:cNvPr>
          <p:cNvSpPr>
            <a:spLocks noGrp="1"/>
          </p:cNvSpPr>
          <p:nvPr>
            <p:ph type="ctrTitle"/>
          </p:nvPr>
        </p:nvSpPr>
        <p:spPr>
          <a:xfrm>
            <a:off x="5033342" y="361536"/>
            <a:ext cx="6607795" cy="1462236"/>
          </a:xfrm>
        </p:spPr>
        <p:txBody>
          <a:bodyPr anchor="b">
            <a:normAutofit fontScale="90000"/>
          </a:bodyPr>
          <a:lstStyle/>
          <a:p>
            <a:pPr algn="ctr">
              <a:lnSpc>
                <a:spcPct val="90000"/>
              </a:lnSpc>
            </a:pPr>
            <a:r>
              <a:rPr lang="en-US" sz="4000" u="sng" dirty="0">
                <a:solidFill>
                  <a:srgbClr val="5AEEC0"/>
                </a:solidFill>
              </a:rPr>
              <a:t>Aim:</a:t>
            </a:r>
            <a:r>
              <a:rPr lang="en-US" sz="4000" dirty="0">
                <a:solidFill>
                  <a:srgbClr val="5AEEC0"/>
                </a:solidFill>
              </a:rPr>
              <a:t> To build a web app to find and analyze the Nutrition Content of a food image.</a:t>
            </a:r>
          </a:p>
        </p:txBody>
      </p:sp>
      <p:sp>
        <p:nvSpPr>
          <p:cNvPr id="3" name="Subtitle 2">
            <a:extLst>
              <a:ext uri="{FF2B5EF4-FFF2-40B4-BE49-F238E27FC236}">
                <a16:creationId xmlns:a16="http://schemas.microsoft.com/office/drawing/2014/main" id="{F4A22DF3-B4FA-4448-86D9-125E9B05B0E5}"/>
              </a:ext>
            </a:extLst>
          </p:cNvPr>
          <p:cNvSpPr>
            <a:spLocks noGrp="1"/>
          </p:cNvSpPr>
          <p:nvPr>
            <p:ph type="subTitle" idx="1"/>
          </p:nvPr>
        </p:nvSpPr>
        <p:spPr>
          <a:xfrm>
            <a:off x="4768300" y="1917090"/>
            <a:ext cx="7137879" cy="4264084"/>
          </a:xfrm>
        </p:spPr>
        <p:txBody>
          <a:bodyPr vert="horz" wrap="square" lIns="0" tIns="0" rIns="0" bIns="0" rtlCol="0" anchor="t">
            <a:normAutofit lnSpcReduction="10000"/>
          </a:bodyPr>
          <a:lstStyle/>
          <a:p>
            <a:pPr marL="342900" indent="-342900" algn="just">
              <a:buFont typeface="Wingdings"/>
              <a:buChar char="v"/>
            </a:pPr>
            <a:r>
              <a:rPr lang="en-US" dirty="0">
                <a:solidFill>
                  <a:schemeClr val="accent1">
                    <a:lumMod val="60000"/>
                    <a:lumOff val="40000"/>
                  </a:schemeClr>
                </a:solidFill>
                <a:ea typeface="+mn-lt"/>
                <a:cs typeface="+mn-lt"/>
              </a:rPr>
              <a:t>Due to the improvement in people’s standards of living, obesity rates are increasing at an alarming speed, and this is reflective to the risks in people’s health. People need to control their daily calorie intake by eating healthier foods, which is the most basic method to avoid obesity. However, 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a:t>
            </a:r>
            <a:endParaRPr lang="en-US" dirty="0">
              <a:solidFill>
                <a:schemeClr val="accent1">
                  <a:lumMod val="60000"/>
                  <a:lumOff val="40000"/>
                </a:schemeClr>
              </a:solidFill>
              <a:ea typeface="Source Sans Pro"/>
            </a:endParaRPr>
          </a:p>
        </p:txBody>
      </p:sp>
      <p:pic>
        <p:nvPicPr>
          <p:cNvPr id="4" name="Picture 4" descr="Table&#10;&#10;Description automatically generated">
            <a:extLst>
              <a:ext uri="{FF2B5EF4-FFF2-40B4-BE49-F238E27FC236}">
                <a16:creationId xmlns:a16="http://schemas.microsoft.com/office/drawing/2014/main" id="{FD628A88-B4CC-4624-B64C-CA8D88B0C842}"/>
              </a:ext>
            </a:extLst>
          </p:cNvPr>
          <p:cNvPicPr>
            <a:picLocks noChangeAspect="1"/>
          </p:cNvPicPr>
          <p:nvPr/>
        </p:nvPicPr>
        <p:blipFill>
          <a:blip r:embed="rId2"/>
          <a:stretch>
            <a:fillRect/>
          </a:stretch>
        </p:blipFill>
        <p:spPr>
          <a:xfrm>
            <a:off x="518070" y="361536"/>
            <a:ext cx="3975115" cy="5761037"/>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260006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3599-78FA-431E-BDAF-2E8CEAA68335}"/>
              </a:ext>
            </a:extLst>
          </p:cNvPr>
          <p:cNvSpPr>
            <a:spLocks noGrp="1"/>
          </p:cNvSpPr>
          <p:nvPr>
            <p:ph type="ctrTitle"/>
          </p:nvPr>
        </p:nvSpPr>
        <p:spPr>
          <a:xfrm>
            <a:off x="2715386" y="471971"/>
            <a:ext cx="6373812" cy="984885"/>
          </a:xfrm>
        </p:spPr>
        <p:txBody>
          <a:bodyPr wrap="square" anchor="ctr">
            <a:normAutofit fontScale="90000"/>
          </a:bodyPr>
          <a:lstStyle/>
          <a:p>
            <a:pPr algn="ctr"/>
            <a:r>
              <a:rPr lang="en-US" sz="4800" b="1" u="sng" dirty="0">
                <a:solidFill>
                  <a:schemeClr val="accent2">
                    <a:lumMod val="60000"/>
                    <a:lumOff val="40000"/>
                  </a:schemeClr>
                </a:solidFill>
                <a:ea typeface="+mj-lt"/>
                <a:cs typeface="+mj-lt"/>
              </a:rPr>
              <a:t>Technical Architecture:</a:t>
            </a:r>
            <a:endParaRPr lang="en-US" sz="4800" u="sng" dirty="0">
              <a:solidFill>
                <a:schemeClr val="accent2">
                  <a:lumMod val="60000"/>
                  <a:lumOff val="40000"/>
                </a:schemeClr>
              </a:solidFill>
            </a:endParaRPr>
          </a:p>
        </p:txBody>
      </p:sp>
      <p:pic>
        <p:nvPicPr>
          <p:cNvPr id="4" name="Picture 4" descr="Diagram&#10;&#10;Description automatically generated">
            <a:extLst>
              <a:ext uri="{FF2B5EF4-FFF2-40B4-BE49-F238E27FC236}">
                <a16:creationId xmlns:a16="http://schemas.microsoft.com/office/drawing/2014/main" id="{AEE9F8E3-3AD5-464A-A78D-040FA94AD4FA}"/>
              </a:ext>
            </a:extLst>
          </p:cNvPr>
          <p:cNvPicPr>
            <a:picLocks noChangeAspect="1"/>
          </p:cNvPicPr>
          <p:nvPr/>
        </p:nvPicPr>
        <p:blipFill>
          <a:blip r:embed="rId2"/>
          <a:stretch>
            <a:fillRect/>
          </a:stretch>
        </p:blipFill>
        <p:spPr>
          <a:xfrm>
            <a:off x="992549" y="1928827"/>
            <a:ext cx="10273163" cy="4390941"/>
          </a:xfrm>
          <a:custGeom>
            <a:avLst/>
            <a:gdLst/>
            <a:ahLst/>
            <a:cxnLst/>
            <a:rect l="l" t="t" r="r" b="b"/>
            <a:pathLst>
              <a:path w="12192000" h="4225290">
                <a:moveTo>
                  <a:pt x="0" y="0"/>
                </a:moveTo>
                <a:lnTo>
                  <a:pt x="12192000" y="0"/>
                </a:lnTo>
                <a:lnTo>
                  <a:pt x="12192000" y="4225290"/>
                </a:lnTo>
                <a:lnTo>
                  <a:pt x="0" y="4225290"/>
                </a:lnTo>
                <a:close/>
              </a:path>
            </a:pathLst>
          </a:custGeom>
        </p:spPr>
      </p:pic>
    </p:spTree>
    <p:extLst>
      <p:ext uri="{BB962C8B-B14F-4D97-AF65-F5344CB8AC3E}">
        <p14:creationId xmlns:p14="http://schemas.microsoft.com/office/powerpoint/2010/main" val="373291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44B5-C48B-48F0-B672-9EBAB34483E7}"/>
              </a:ext>
            </a:extLst>
          </p:cNvPr>
          <p:cNvSpPr>
            <a:spLocks noGrp="1"/>
          </p:cNvSpPr>
          <p:nvPr>
            <p:ph type="ctrTitle"/>
          </p:nvPr>
        </p:nvSpPr>
        <p:spPr>
          <a:xfrm>
            <a:off x="550864" y="549275"/>
            <a:ext cx="6373812" cy="984885"/>
          </a:xfrm>
        </p:spPr>
        <p:txBody>
          <a:bodyPr wrap="square" anchor="ctr">
            <a:normAutofit/>
          </a:bodyPr>
          <a:lstStyle/>
          <a:p>
            <a:r>
              <a:rPr lang="en-US" sz="4800" u="sng" dirty="0">
                <a:solidFill>
                  <a:schemeClr val="accent1">
                    <a:lumMod val="60000"/>
                    <a:lumOff val="40000"/>
                  </a:schemeClr>
                </a:solidFill>
                <a:latin typeface="Comic Sans MS"/>
              </a:rPr>
              <a:t>This is Node-RED:</a:t>
            </a:r>
          </a:p>
        </p:txBody>
      </p:sp>
      <p:pic>
        <p:nvPicPr>
          <p:cNvPr id="5" name="Picture 4" descr="Diagram&#10;&#10;Description automatically generated">
            <a:extLst>
              <a:ext uri="{FF2B5EF4-FFF2-40B4-BE49-F238E27FC236}">
                <a16:creationId xmlns:a16="http://schemas.microsoft.com/office/drawing/2014/main" id="{C24D0078-E62E-4CA7-9F20-B87ED9CD0A46}"/>
              </a:ext>
            </a:extLst>
          </p:cNvPr>
          <p:cNvPicPr>
            <a:picLocks noChangeAspect="1"/>
          </p:cNvPicPr>
          <p:nvPr/>
        </p:nvPicPr>
        <p:blipFill rotWithShape="1">
          <a:blip r:embed="rId2"/>
          <a:srcRect t="945" b="10957"/>
          <a:stretch/>
        </p:blipFill>
        <p:spPr>
          <a:xfrm>
            <a:off x="20" y="1714220"/>
            <a:ext cx="12191980" cy="5048186"/>
          </a:xfrm>
          <a:custGeom>
            <a:avLst/>
            <a:gdLst/>
            <a:ahLst/>
            <a:cxnLst/>
            <a:rect l="l" t="t" r="r" b="b"/>
            <a:pathLst>
              <a:path w="12192000" h="4774564">
                <a:moveTo>
                  <a:pt x="0" y="0"/>
                </a:moveTo>
                <a:lnTo>
                  <a:pt x="12192000" y="0"/>
                </a:lnTo>
                <a:lnTo>
                  <a:pt x="12192000" y="4774564"/>
                </a:lnTo>
                <a:lnTo>
                  <a:pt x="0" y="4774564"/>
                </a:lnTo>
                <a:close/>
              </a:path>
            </a:pathLst>
          </a:custGeom>
        </p:spPr>
      </p:pic>
    </p:spTree>
    <p:extLst>
      <p:ext uri="{BB962C8B-B14F-4D97-AF65-F5344CB8AC3E}">
        <p14:creationId xmlns:p14="http://schemas.microsoft.com/office/powerpoint/2010/main" val="70838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808F-3BDF-4315-89FD-B0FBE9BD2451}"/>
              </a:ext>
            </a:extLst>
          </p:cNvPr>
          <p:cNvSpPr>
            <a:spLocks noGrp="1"/>
          </p:cNvSpPr>
          <p:nvPr>
            <p:ph type="ctrTitle"/>
          </p:nvPr>
        </p:nvSpPr>
        <p:spPr>
          <a:xfrm>
            <a:off x="42865" y="284231"/>
            <a:ext cx="12149549" cy="1437668"/>
          </a:xfrm>
        </p:spPr>
        <p:txBody>
          <a:bodyPr wrap="square" anchor="ctr">
            <a:normAutofit fontScale="90000"/>
          </a:bodyPr>
          <a:lstStyle/>
          <a:p>
            <a:pPr algn="ctr"/>
            <a:r>
              <a:rPr lang="en-US" sz="3200" u="sng" dirty="0">
                <a:solidFill>
                  <a:schemeClr val="accent2">
                    <a:lumMod val="60000"/>
                    <a:lumOff val="40000"/>
                  </a:schemeClr>
                </a:solidFill>
              </a:rPr>
              <a:t>NUTRITIONAL ANALYSIS DASHBOARD-FOR A FOOD IMAGE:</a:t>
            </a:r>
            <a:br>
              <a:rPr lang="en-US" sz="3200" u="sng" dirty="0">
                <a:solidFill>
                  <a:schemeClr val="accent2">
                    <a:lumMod val="60000"/>
                    <a:lumOff val="40000"/>
                  </a:schemeClr>
                </a:solidFill>
              </a:rPr>
            </a:br>
            <a:br>
              <a:rPr lang="en-US" sz="3200" u="sng" dirty="0"/>
            </a:br>
            <a:r>
              <a:rPr lang="en-US" sz="2400" dirty="0">
                <a:solidFill>
                  <a:schemeClr val="accent2">
                    <a:lumMod val="60000"/>
                    <a:lumOff val="40000"/>
                  </a:schemeClr>
                </a:solidFill>
              </a:rPr>
              <a:t>When we give an image as input it will classify the image as food or non-food. If it is a food item, it identifies and reads out the name of the food item with its calculated Nutrition Content.</a:t>
            </a:r>
            <a:br>
              <a:rPr lang="en-US" sz="2400" u="sng" dirty="0"/>
            </a:br>
            <a:endParaRPr lang="en-US" sz="2400" u="sng">
              <a:solidFill>
                <a:schemeClr val="accent2">
                  <a:lumMod val="60000"/>
                  <a:lumOff val="40000"/>
                </a:schemeClr>
              </a:solidFill>
            </a:endParaRPr>
          </a:p>
        </p:txBody>
      </p:sp>
      <p:pic>
        <p:nvPicPr>
          <p:cNvPr id="5" name="Picture 4" descr="A picture containing graphical user interface&#10;&#10;Description automatically generated">
            <a:extLst>
              <a:ext uri="{FF2B5EF4-FFF2-40B4-BE49-F238E27FC236}">
                <a16:creationId xmlns:a16="http://schemas.microsoft.com/office/drawing/2014/main" id="{5438594F-744C-47DE-B02E-C442BEFB4631}"/>
              </a:ext>
            </a:extLst>
          </p:cNvPr>
          <p:cNvPicPr>
            <a:picLocks noChangeAspect="1"/>
          </p:cNvPicPr>
          <p:nvPr/>
        </p:nvPicPr>
        <p:blipFill rotWithShape="1">
          <a:blip r:embed="rId2"/>
          <a:srcRect t="1019" b="1019"/>
          <a:stretch/>
        </p:blipFill>
        <p:spPr>
          <a:xfrm>
            <a:off x="187986" y="2028218"/>
            <a:ext cx="11849156" cy="4600767"/>
          </a:xfrm>
          <a:custGeom>
            <a:avLst/>
            <a:gdLst/>
            <a:ahLst/>
            <a:cxnLst/>
            <a:rect l="l" t="t" r="r" b="b"/>
            <a:pathLst>
              <a:path w="12192000" h="4225290">
                <a:moveTo>
                  <a:pt x="0" y="0"/>
                </a:moveTo>
                <a:lnTo>
                  <a:pt x="12192000" y="0"/>
                </a:lnTo>
                <a:lnTo>
                  <a:pt x="12192000" y="4225290"/>
                </a:lnTo>
                <a:lnTo>
                  <a:pt x="0" y="4225290"/>
                </a:lnTo>
                <a:close/>
              </a:path>
            </a:pathLst>
          </a:custGeom>
        </p:spPr>
      </p:pic>
    </p:spTree>
    <p:extLst>
      <p:ext uri="{BB962C8B-B14F-4D97-AF65-F5344CB8AC3E}">
        <p14:creationId xmlns:p14="http://schemas.microsoft.com/office/powerpoint/2010/main" val="2098841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529</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Century Gothic</vt:lpstr>
      <vt:lpstr>Comic Sans MS</vt:lpstr>
      <vt:lpstr>Courier New</vt:lpstr>
      <vt:lpstr>Sitka Heading</vt:lpstr>
      <vt:lpstr>TW Cen MT</vt:lpstr>
      <vt:lpstr>Wingdings</vt:lpstr>
      <vt:lpstr>Wingdings 3</vt:lpstr>
      <vt:lpstr>Ion</vt:lpstr>
      <vt:lpstr>NUTRITION CONTENT DASHBOARD</vt:lpstr>
      <vt:lpstr>Nutrition plays a great role in our daily life. The food or liquids affect our body and health because each food or liquid contain particular nutrition which is very necessary for our physical and mental growth. A particular level of any particular nutrition is essential for our body.</vt:lpstr>
      <vt:lpstr>PowerPoint Presentation</vt:lpstr>
      <vt:lpstr>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   </vt:lpstr>
      <vt:lpstr> Creating an Nutrition Image Analysis Dashboard: </vt:lpstr>
      <vt:lpstr>Aim: To build a web app to find and analyze the Nutrition Content of a food image.</vt:lpstr>
      <vt:lpstr>Technical Architecture:</vt:lpstr>
      <vt:lpstr>This is Node-RED:</vt:lpstr>
      <vt:lpstr>NUTRITIONAL ANALYSIS DASHBOARD-FOR A FOOD IMAGE:  When we give an image as input it will classify the image as food or non-food. If it is a food item, it identifies and reads out the name of the food item with its calculated Nutrition Content. </vt:lpstr>
      <vt:lpstr>NUTRITIONAL ANALYSIS DASHBOARD-FOR A NON-FOOD IMAGE:  When we give an image which contains non-food, it identifies the image and reads out that the image contains a non-food item and also asks us to provide an valid food image.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18481A0560</cp:lastModifiedBy>
  <cp:revision>276</cp:revision>
  <dcterms:created xsi:type="dcterms:W3CDTF">2013-07-15T20:26:40Z</dcterms:created>
  <dcterms:modified xsi:type="dcterms:W3CDTF">2021-07-30T16:29:22Z</dcterms:modified>
</cp:coreProperties>
</file>