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679" r:id="rId1"/>
  </p:sldMasterIdLst>
  <p:sldIdLst>
    <p:sldId id="256" r:id="rId2"/>
    <p:sldId id="257" r:id="rId3"/>
    <p:sldId id="269" r:id="rId4"/>
    <p:sldId id="267" r:id="rId5"/>
    <p:sldId id="268" r:id="rId6"/>
    <p:sldId id="270" r:id="rId7"/>
    <p:sldId id="271" r:id="rId8"/>
    <p:sldId id="272" r:id="rId9"/>
    <p:sldId id="273" r:id="rId10"/>
    <p:sldId id="274" r:id="rId11"/>
    <p:sldId id="275" r:id="rId12"/>
    <p:sldId id="261" r:id="rId13"/>
    <p:sldId id="276" r:id="rId14"/>
    <p:sldId id="262" r:id="rId15"/>
    <p:sldId id="27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reenz Simmin" initials="FS" lastIdx="1" clrIdx="0">
    <p:extLst>
      <p:ext uri="{19B8F6BF-5375-455C-9EA6-DF929625EA0E}">
        <p15:presenceInfo xmlns:p15="http://schemas.microsoft.com/office/powerpoint/2012/main" userId="ed3daaa24b20429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00" autoAdjust="0"/>
    <p:restoredTop sz="94660"/>
  </p:normalViewPr>
  <p:slideViewPr>
    <p:cSldViewPr snapToGrid="0">
      <p:cViewPr varScale="1">
        <p:scale>
          <a:sx n="86" d="100"/>
          <a:sy n="86" d="100"/>
        </p:scale>
        <p:origin x="82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eenz Simmin" userId="ed3daaa24b20429a" providerId="LiveId" clId="{A9DBD841-E36E-49C6-9B6B-528D12BD0500}"/>
    <pc:docChg chg="undo custSel addSld modSld sldOrd">
      <pc:chgData name="Fareenz Simmin" userId="ed3daaa24b20429a" providerId="LiveId" clId="{A9DBD841-E36E-49C6-9B6B-528D12BD0500}" dt="2021-07-16T03:19:13.021" v="84" actId="1076"/>
      <pc:docMkLst>
        <pc:docMk/>
      </pc:docMkLst>
      <pc:sldChg chg="modSp mod">
        <pc:chgData name="Fareenz Simmin" userId="ed3daaa24b20429a" providerId="LiveId" clId="{A9DBD841-E36E-49C6-9B6B-528D12BD0500}" dt="2021-07-16T02:32:10.233" v="59" actId="20577"/>
        <pc:sldMkLst>
          <pc:docMk/>
          <pc:sldMk cId="378109114" sldId="256"/>
        </pc:sldMkLst>
        <pc:spChg chg="mod">
          <ac:chgData name="Fareenz Simmin" userId="ed3daaa24b20429a" providerId="LiveId" clId="{A9DBD841-E36E-49C6-9B6B-528D12BD0500}" dt="2021-07-16T02:32:10.233" v="59" actId="20577"/>
          <ac:spMkLst>
            <pc:docMk/>
            <pc:sldMk cId="378109114" sldId="256"/>
            <ac:spMk id="3" creationId="{30EACBDB-6301-488B-B35C-EA06D4447DB5}"/>
          </ac:spMkLst>
        </pc:spChg>
      </pc:sldChg>
      <pc:sldChg chg="modSp mod">
        <pc:chgData name="Fareenz Simmin" userId="ed3daaa24b20429a" providerId="LiveId" clId="{A9DBD841-E36E-49C6-9B6B-528D12BD0500}" dt="2021-07-16T02:46:28.739" v="63" actId="1076"/>
        <pc:sldMkLst>
          <pc:docMk/>
          <pc:sldMk cId="271653732" sldId="261"/>
        </pc:sldMkLst>
        <pc:spChg chg="mod">
          <ac:chgData name="Fareenz Simmin" userId="ed3daaa24b20429a" providerId="LiveId" clId="{A9DBD841-E36E-49C6-9B6B-528D12BD0500}" dt="2021-07-16T02:46:28.739" v="63" actId="1076"/>
          <ac:spMkLst>
            <pc:docMk/>
            <pc:sldMk cId="271653732" sldId="261"/>
            <ac:spMk id="9" creationId="{FDDB943D-863B-4A44-AD89-081B99AF146D}"/>
          </ac:spMkLst>
        </pc:spChg>
      </pc:sldChg>
      <pc:sldChg chg="modSp mod">
        <pc:chgData name="Fareenz Simmin" userId="ed3daaa24b20429a" providerId="LiveId" clId="{A9DBD841-E36E-49C6-9B6B-528D12BD0500}" dt="2021-07-16T01:59:17.030" v="7" actId="170"/>
        <pc:sldMkLst>
          <pc:docMk/>
          <pc:sldMk cId="1738272772" sldId="270"/>
        </pc:sldMkLst>
        <pc:spChg chg="ord">
          <ac:chgData name="Fareenz Simmin" userId="ed3daaa24b20429a" providerId="LiveId" clId="{A9DBD841-E36E-49C6-9B6B-528D12BD0500}" dt="2021-07-16T01:59:17.030" v="7" actId="170"/>
          <ac:spMkLst>
            <pc:docMk/>
            <pc:sldMk cId="1738272772" sldId="270"/>
            <ac:spMk id="3" creationId="{07AFD40C-B89B-4A15-943C-1979FF9DA50C}"/>
          </ac:spMkLst>
        </pc:spChg>
      </pc:sldChg>
      <pc:sldChg chg="addSp delSp modSp mod">
        <pc:chgData name="Fareenz Simmin" userId="ed3daaa24b20429a" providerId="LiveId" clId="{A9DBD841-E36E-49C6-9B6B-528D12BD0500}" dt="2021-07-16T02:10:50.178" v="41" actId="170"/>
        <pc:sldMkLst>
          <pc:docMk/>
          <pc:sldMk cId="1224078587" sldId="272"/>
        </pc:sldMkLst>
        <pc:spChg chg="mod ord">
          <ac:chgData name="Fareenz Simmin" userId="ed3daaa24b20429a" providerId="LiveId" clId="{A9DBD841-E36E-49C6-9B6B-528D12BD0500}" dt="2021-07-16T02:10:50.178" v="41" actId="170"/>
          <ac:spMkLst>
            <pc:docMk/>
            <pc:sldMk cId="1224078587" sldId="272"/>
            <ac:spMk id="3" creationId="{61990737-5CEE-4507-92FF-B57322FA1487}"/>
          </ac:spMkLst>
        </pc:spChg>
        <pc:spChg chg="add del mod">
          <ac:chgData name="Fareenz Simmin" userId="ed3daaa24b20429a" providerId="LiveId" clId="{A9DBD841-E36E-49C6-9B6B-528D12BD0500}" dt="2021-07-16T02:07:06.280" v="11" actId="22"/>
          <ac:spMkLst>
            <pc:docMk/>
            <pc:sldMk cId="1224078587" sldId="272"/>
            <ac:spMk id="14" creationId="{7838F54F-7DD1-49EB-8075-4D3BD8A5154E}"/>
          </ac:spMkLst>
        </pc:spChg>
        <pc:picChg chg="add mod">
          <ac:chgData name="Fareenz Simmin" userId="ed3daaa24b20429a" providerId="LiveId" clId="{A9DBD841-E36E-49C6-9B6B-528D12BD0500}" dt="2021-07-16T02:09:31.649" v="34" actId="1076"/>
          <ac:picMkLst>
            <pc:docMk/>
            <pc:sldMk cId="1224078587" sldId="272"/>
            <ac:picMk id="6" creationId="{CCD8EA96-85A4-4BC4-A7EC-163B3C59F2FF}"/>
          </ac:picMkLst>
        </pc:picChg>
        <pc:picChg chg="mod">
          <ac:chgData name="Fareenz Simmin" userId="ed3daaa24b20429a" providerId="LiveId" clId="{A9DBD841-E36E-49C6-9B6B-528D12BD0500}" dt="2021-07-16T02:09:22.588" v="32" actId="1076"/>
          <ac:picMkLst>
            <pc:docMk/>
            <pc:sldMk cId="1224078587" sldId="272"/>
            <ac:picMk id="11" creationId="{760A2B8D-293E-4F5F-99AD-539E3A38B059}"/>
          </ac:picMkLst>
        </pc:picChg>
      </pc:sldChg>
      <pc:sldChg chg="modSp mod">
        <pc:chgData name="Fareenz Simmin" userId="ed3daaa24b20429a" providerId="LiveId" clId="{A9DBD841-E36E-49C6-9B6B-528D12BD0500}" dt="2021-07-16T02:40:58.388" v="62" actId="170"/>
        <pc:sldMkLst>
          <pc:docMk/>
          <pc:sldMk cId="3949668109" sldId="275"/>
        </pc:sldMkLst>
        <pc:spChg chg="ord">
          <ac:chgData name="Fareenz Simmin" userId="ed3daaa24b20429a" providerId="LiveId" clId="{A9DBD841-E36E-49C6-9B6B-528D12BD0500}" dt="2021-07-16T02:40:58.388" v="62" actId="170"/>
          <ac:spMkLst>
            <pc:docMk/>
            <pc:sldMk cId="3949668109" sldId="275"/>
            <ac:spMk id="6" creationId="{7969C25D-D4FB-427A-B99B-2CF451AA1CD4}"/>
          </ac:spMkLst>
        </pc:spChg>
      </pc:sldChg>
      <pc:sldChg chg="modSp mod ord">
        <pc:chgData name="Fareenz Simmin" userId="ed3daaa24b20429a" providerId="LiveId" clId="{A9DBD841-E36E-49C6-9B6B-528D12BD0500}" dt="2021-07-16T03:19:13.021" v="84" actId="1076"/>
        <pc:sldMkLst>
          <pc:docMk/>
          <pc:sldMk cId="3229438437" sldId="276"/>
        </pc:sldMkLst>
        <pc:spChg chg="mod">
          <ac:chgData name="Fareenz Simmin" userId="ed3daaa24b20429a" providerId="LiveId" clId="{A9DBD841-E36E-49C6-9B6B-528D12BD0500}" dt="2021-07-16T03:19:13.021" v="84" actId="1076"/>
          <ac:spMkLst>
            <pc:docMk/>
            <pc:sldMk cId="3229438437" sldId="276"/>
            <ac:spMk id="5" creationId="{A55483A8-A597-4D55-9336-C6CA6B6101C0}"/>
          </ac:spMkLst>
        </pc:spChg>
      </pc:sldChg>
      <pc:sldChg chg="addSp modSp new">
        <pc:chgData name="Fareenz Simmin" userId="ed3daaa24b20429a" providerId="LiveId" clId="{A9DBD841-E36E-49C6-9B6B-528D12BD0500}" dt="2021-07-16T03:18:17.900" v="67"/>
        <pc:sldMkLst>
          <pc:docMk/>
          <pc:sldMk cId="105508990" sldId="277"/>
        </pc:sldMkLst>
        <pc:spChg chg="add mod">
          <ac:chgData name="Fareenz Simmin" userId="ed3daaa24b20429a" providerId="LiveId" clId="{A9DBD841-E36E-49C6-9B6B-528D12BD0500}" dt="2021-07-16T03:18:17.900" v="67"/>
          <ac:spMkLst>
            <pc:docMk/>
            <pc:sldMk cId="105508990" sldId="277"/>
            <ac:spMk id="2" creationId="{8CC51F0F-47EF-4768-9946-8FD91FCA76B3}"/>
          </ac:spMkLst>
        </pc:spChg>
        <pc:grpChg chg="add mod">
          <ac:chgData name="Fareenz Simmin" userId="ed3daaa24b20429a" providerId="LiveId" clId="{A9DBD841-E36E-49C6-9B6B-528D12BD0500}" dt="2021-07-16T03:18:17.900" v="67"/>
          <ac:grpSpMkLst>
            <pc:docMk/>
            <pc:sldMk cId="105508990" sldId="277"/>
            <ac:grpSpMk id="3" creationId="{0D91C8FB-3065-46C0-975F-E914CF558E12}"/>
          </ac:grpSpMkLst>
        </pc:grpChg>
        <pc:picChg chg="mod">
          <ac:chgData name="Fareenz Simmin" userId="ed3daaa24b20429a" providerId="LiveId" clId="{A9DBD841-E36E-49C6-9B6B-528D12BD0500}" dt="2021-07-16T03:18:17.900" v="67"/>
          <ac:picMkLst>
            <pc:docMk/>
            <pc:sldMk cId="105508990" sldId="277"/>
            <ac:picMk id="4" creationId="{DB1930EB-31F3-4A42-888D-EA478E6FBE50}"/>
          </ac:picMkLst>
        </pc:picChg>
        <pc:cxnChg chg="mod">
          <ac:chgData name="Fareenz Simmin" userId="ed3daaa24b20429a" providerId="LiveId" clId="{A9DBD841-E36E-49C6-9B6B-528D12BD0500}" dt="2021-07-16T03:18:17.900" v="67"/>
          <ac:cxnSpMkLst>
            <pc:docMk/>
            <pc:sldMk cId="105508990" sldId="277"/>
            <ac:cxnSpMk id="5" creationId="{70D61FB0-504D-453A-AED4-D731B2E3428F}"/>
          </ac:cxnSpMkLst>
        </pc:cxnChg>
        <pc:cxnChg chg="mod">
          <ac:chgData name="Fareenz Simmin" userId="ed3daaa24b20429a" providerId="LiveId" clId="{A9DBD841-E36E-49C6-9B6B-528D12BD0500}" dt="2021-07-16T03:18:17.900" v="67"/>
          <ac:cxnSpMkLst>
            <pc:docMk/>
            <pc:sldMk cId="105508990" sldId="277"/>
            <ac:cxnSpMk id="6" creationId="{BF3C30BE-64D9-4E97-862E-3BD005B4F39A}"/>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7/16/2021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7074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7/16/2021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405030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7/16/2021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3814760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7/16/2021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67696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7/16/2021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9283731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7/16/2021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039255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7/16/2021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634473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1"/>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7/16/2021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830018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7/16/2021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134688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7/16/2021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1095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1C3-0FF4-47C4-B829-773ADF60F88C}" type="datetimeFigureOut">
              <a:rPr lang="en-US" smtClean="0"/>
              <a:t>7/16/2021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114924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6" y="2737247"/>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9"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5" y="2737247"/>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1C3-0FF4-47C4-B829-773ADF60F88C}" type="datetimeFigureOut">
              <a:rPr lang="en-US" smtClean="0"/>
              <a:t>7/16/2021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678990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7/16/2021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0800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7/16/2021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5616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2" y="514926"/>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51" indent="0">
              <a:buNone/>
              <a:defRPr sz="1400"/>
            </a:lvl2pPr>
            <a:lvl3pPr marL="914104" indent="0">
              <a:buNone/>
              <a:defRPr sz="1200"/>
            </a:lvl3pPr>
            <a:lvl4pPr marL="1371155" indent="0">
              <a:buNone/>
              <a:defRPr sz="1000"/>
            </a:lvl4pPr>
            <a:lvl5pPr marL="1828205" indent="0">
              <a:buNone/>
              <a:defRPr sz="1000"/>
            </a:lvl5pPr>
            <a:lvl6pPr marL="2285258" indent="0">
              <a:buNone/>
              <a:defRPr sz="1000"/>
            </a:lvl6pPr>
            <a:lvl7pPr marL="2742309" indent="0">
              <a:buNone/>
              <a:defRPr sz="1000"/>
            </a:lvl7pPr>
            <a:lvl8pPr marL="3199360" indent="0">
              <a:buNone/>
              <a:defRPr sz="1000"/>
            </a:lvl8pPr>
            <a:lvl9pPr marL="3656411"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7/16/2021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530354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7/16/2021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364252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1C3-0FF4-47C4-B829-773ADF60F88C}" type="datetimeFigureOut">
              <a:rPr lang="en-US" smtClean="0"/>
              <a:t>7/16/2021</a:t>
            </a:fld>
            <a:endParaRPr lang="en-US" dirty="0"/>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4" y="6041364"/>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9003814"/>
      </p:ext>
    </p:extLst>
  </p:cSld>
  <p:clrMap bg1="lt1" tx1="dk1" bg2="lt2" tx2="dk2" accent1="accent1" accent2="accent2" accent3="accent3" accent4="accent4" accent5="accent5" accent6="accent6" hlink="hlink" folHlink="folHlink"/>
  <p:sldLayoutIdLst>
    <p:sldLayoutId id="2147484680" r:id="rId1"/>
    <p:sldLayoutId id="2147484681" r:id="rId2"/>
    <p:sldLayoutId id="2147484682" r:id="rId3"/>
    <p:sldLayoutId id="2147484683" r:id="rId4"/>
    <p:sldLayoutId id="2147484684" r:id="rId5"/>
    <p:sldLayoutId id="2147484685" r:id="rId6"/>
    <p:sldLayoutId id="2147484686" r:id="rId7"/>
    <p:sldLayoutId id="2147484687" r:id="rId8"/>
    <p:sldLayoutId id="2147484688" r:id="rId9"/>
    <p:sldLayoutId id="2147484689" r:id="rId10"/>
    <p:sldLayoutId id="2147484690" r:id="rId11"/>
    <p:sldLayoutId id="2147484691" r:id="rId12"/>
    <p:sldLayoutId id="2147484692" r:id="rId13"/>
    <p:sldLayoutId id="2147484693" r:id="rId14"/>
    <p:sldLayoutId id="2147484694" r:id="rId15"/>
    <p:sldLayoutId id="2147484695" r:id="rId16"/>
  </p:sldLayoutIdLst>
  <p:hf sldNum="0" hdr="0" ftr="0" dt="0"/>
  <p:txStyles>
    <p:titleStyle>
      <a:lvl1pPr algn="l" defTabSz="457189"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2.wdp"/><Relationship Id="rId7"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7.png"/><Relationship Id="rId5" Type="http://schemas.microsoft.com/office/2007/relationships/hdphoto" Target="../media/hdphoto3.wdp"/><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microsoft.com/office/2007/relationships/hdphoto" Target="../media/hdphoto5.wdp"/><Relationship Id="rId7" Type="http://schemas.microsoft.com/office/2007/relationships/hdphoto" Target="../media/hdphoto7.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4.png"/><Relationship Id="rId5" Type="http://schemas.microsoft.com/office/2007/relationships/hdphoto" Target="../media/hdphoto6.wdp"/><Relationship Id="rId10" Type="http://schemas.openxmlformats.org/officeDocument/2006/relationships/image" Target="../media/image3.png"/><Relationship Id="rId4" Type="http://schemas.openxmlformats.org/officeDocument/2006/relationships/image" Target="../media/image11.png"/><Relationship Id="rId9" Type="http://schemas.microsoft.com/office/2007/relationships/hdphoto" Target="../media/hdphoto8.wdp"/></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1DD30-611F-410A-B07F-372B8A69C4AC}"/>
              </a:ext>
            </a:extLst>
          </p:cNvPr>
          <p:cNvSpPr>
            <a:spLocks noGrp="1"/>
          </p:cNvSpPr>
          <p:nvPr>
            <p:ph type="ctrTitle"/>
          </p:nvPr>
        </p:nvSpPr>
        <p:spPr>
          <a:xfrm>
            <a:off x="1641104" y="1973782"/>
            <a:ext cx="7619469" cy="807868"/>
          </a:xfrm>
        </p:spPr>
        <p:txBody>
          <a:bodyPr/>
          <a:lstStyle/>
          <a:p>
            <a:pPr algn="ctr"/>
            <a:r>
              <a:rPr lang="en-US" sz="2400" dirty="0">
                <a:ln w="0"/>
                <a:effectLst>
                  <a:outerShdw blurRad="38100" dist="19050" dir="2700000" algn="tl" rotWithShape="0">
                    <a:schemeClr val="dk1">
                      <a:alpha val="40000"/>
                    </a:schemeClr>
                  </a:outerShdw>
                </a:effectLst>
                <a:latin typeface="Arial Rounded MT Bold" panose="020F0704030504030204" pitchFamily="34" charset="0"/>
                <a:ea typeface="Microsoft Sans Serif" panose="020B0604020202020204" pitchFamily="34" charset="0"/>
                <a:cs typeface="Microsoft Sans Serif" panose="020B0604020202020204" pitchFamily="34" charset="0"/>
              </a:rPr>
              <a:t>WEB PHISHING DETECTION USING IBM </a:t>
            </a:r>
            <a:br>
              <a:rPr lang="en-US" sz="2400" dirty="0">
                <a:ln w="0"/>
                <a:effectLst>
                  <a:outerShdw blurRad="38100" dist="19050" dir="2700000" algn="tl" rotWithShape="0">
                    <a:schemeClr val="dk1">
                      <a:alpha val="40000"/>
                    </a:schemeClr>
                  </a:outerShdw>
                </a:effectLst>
                <a:latin typeface="Arial Rounded MT Bold" panose="020F0704030504030204" pitchFamily="34" charset="0"/>
                <a:ea typeface="Microsoft Sans Serif" panose="020B0604020202020204" pitchFamily="34" charset="0"/>
                <a:cs typeface="Microsoft Sans Serif" panose="020B0604020202020204" pitchFamily="34" charset="0"/>
              </a:rPr>
            </a:br>
            <a:r>
              <a:rPr lang="en-US" sz="2400" dirty="0">
                <a:ln w="0"/>
                <a:effectLst>
                  <a:outerShdw blurRad="38100" dist="19050" dir="2700000" algn="tl" rotWithShape="0">
                    <a:schemeClr val="dk1">
                      <a:alpha val="40000"/>
                    </a:schemeClr>
                  </a:outerShdw>
                </a:effectLst>
                <a:latin typeface="Arial Rounded MT Bold" panose="020F0704030504030204" pitchFamily="34" charset="0"/>
                <a:ea typeface="Microsoft Sans Serif" panose="020B0604020202020204" pitchFamily="34" charset="0"/>
                <a:cs typeface="Microsoft Sans Serif" panose="020B0604020202020204" pitchFamily="34" charset="0"/>
              </a:rPr>
              <a:t>WATSON</a:t>
            </a:r>
            <a:endParaRPr lang="en-IN" sz="2400" dirty="0">
              <a:ln w="0"/>
              <a:effectLst>
                <a:outerShdw blurRad="38100" dist="19050" dir="2700000" algn="tl" rotWithShape="0">
                  <a:schemeClr val="dk1">
                    <a:alpha val="40000"/>
                  </a:schemeClr>
                </a:outerShdw>
              </a:effectLst>
              <a:latin typeface="Arial Rounded MT Bold" panose="020F0704030504030204" pitchFamily="34" charset="0"/>
              <a:ea typeface="Microsoft Sans Serif" panose="020B0604020202020204" pitchFamily="34" charset="0"/>
              <a:cs typeface="Microsoft Sans Serif" panose="020B0604020202020204" pitchFamily="34" charset="0"/>
            </a:endParaRPr>
          </a:p>
        </p:txBody>
      </p:sp>
      <p:sp>
        <p:nvSpPr>
          <p:cNvPr id="3" name="Subtitle 2">
            <a:extLst>
              <a:ext uri="{FF2B5EF4-FFF2-40B4-BE49-F238E27FC236}">
                <a16:creationId xmlns:a16="http://schemas.microsoft.com/office/drawing/2014/main" id="{30EACBDB-6301-488B-B35C-EA06D4447DB5}"/>
              </a:ext>
            </a:extLst>
          </p:cNvPr>
          <p:cNvSpPr>
            <a:spLocks noGrp="1"/>
          </p:cNvSpPr>
          <p:nvPr>
            <p:ph type="subTitle" idx="1"/>
          </p:nvPr>
        </p:nvSpPr>
        <p:spPr>
          <a:xfrm>
            <a:off x="3777349" y="4899719"/>
            <a:ext cx="3346979" cy="1518080"/>
          </a:xfrm>
        </p:spPr>
        <p:txBody>
          <a:bodyPr>
            <a:normAutofit/>
          </a:bodyPr>
          <a:lstStyle/>
          <a:p>
            <a:pPr algn="l"/>
            <a:r>
              <a:rPr lang="en-US" sz="1600" dirty="0">
                <a:solidFill>
                  <a:schemeClr val="accent1">
                    <a:lumMod val="50000"/>
                  </a:schemeClr>
                </a:solidFill>
                <a:latin typeface="Berlin Sans FB Demi" panose="020E0802020502020306" pitchFamily="34" charset="0"/>
              </a:rPr>
              <a:t>       Team CSE_AIML_C02</a:t>
            </a:r>
          </a:p>
          <a:p>
            <a:pPr algn="l"/>
            <a:r>
              <a:rPr lang="en-US" sz="1600" dirty="0">
                <a:solidFill>
                  <a:schemeClr val="accent1">
                    <a:lumMod val="50000"/>
                  </a:schemeClr>
                </a:solidFill>
                <a:latin typeface="Berlin Sans FB Demi" panose="020E0802020502020306" pitchFamily="34" charset="0"/>
              </a:rPr>
              <a:t>       </a:t>
            </a:r>
            <a:r>
              <a:rPr lang="en-US" sz="1400" dirty="0">
                <a:solidFill>
                  <a:schemeClr val="accent1">
                    <a:lumMod val="50000"/>
                  </a:schemeClr>
                </a:solidFill>
                <a:latin typeface="Comic Sans MS" panose="030F0702030302020204" pitchFamily="66" charset="0"/>
              </a:rPr>
              <a:t>18481A05C6 - K. </a:t>
            </a:r>
            <a:r>
              <a:rPr lang="en-US" sz="1400" dirty="0" err="1">
                <a:solidFill>
                  <a:schemeClr val="accent1">
                    <a:lumMod val="50000"/>
                  </a:schemeClr>
                </a:solidFill>
                <a:latin typeface="Comic Sans MS" panose="030F0702030302020204" pitchFamily="66" charset="0"/>
              </a:rPr>
              <a:t>Hebsiba</a:t>
            </a:r>
            <a:endParaRPr lang="en-US" sz="1400" dirty="0">
              <a:solidFill>
                <a:schemeClr val="accent1">
                  <a:lumMod val="50000"/>
                </a:schemeClr>
              </a:solidFill>
              <a:latin typeface="Comic Sans MS" panose="030F0702030302020204" pitchFamily="66" charset="0"/>
            </a:endParaRPr>
          </a:p>
          <a:p>
            <a:pPr algn="l"/>
            <a:r>
              <a:rPr lang="en-US" sz="1400" dirty="0">
                <a:solidFill>
                  <a:schemeClr val="accent1">
                    <a:lumMod val="50000"/>
                  </a:schemeClr>
                </a:solidFill>
                <a:latin typeface="Comic Sans MS" panose="030F0702030302020204" pitchFamily="66" charset="0"/>
              </a:rPr>
              <a:t>       18481A05E0 - Fareena Simmin</a:t>
            </a:r>
          </a:p>
          <a:p>
            <a:pPr algn="l"/>
            <a:r>
              <a:rPr lang="en-US" sz="1400" dirty="0">
                <a:solidFill>
                  <a:schemeClr val="accent1">
                    <a:lumMod val="50000"/>
                  </a:schemeClr>
                </a:solidFill>
                <a:latin typeface="Comic Sans MS" panose="030F0702030302020204" pitchFamily="66" charset="0"/>
              </a:rPr>
              <a:t>       18481A05E8 - N. Sai Spandana</a:t>
            </a:r>
            <a:endParaRPr lang="en-IN" sz="1400" dirty="0">
              <a:solidFill>
                <a:schemeClr val="accent1">
                  <a:lumMod val="50000"/>
                </a:schemeClr>
              </a:solidFill>
              <a:latin typeface="Comic Sans MS" panose="030F0702030302020204" pitchFamily="66" charset="0"/>
            </a:endParaRPr>
          </a:p>
        </p:txBody>
      </p:sp>
      <p:sp>
        <p:nvSpPr>
          <p:cNvPr id="5" name="TextBox 4">
            <a:extLst>
              <a:ext uri="{FF2B5EF4-FFF2-40B4-BE49-F238E27FC236}">
                <a16:creationId xmlns:a16="http://schemas.microsoft.com/office/drawing/2014/main" id="{6DA27A9A-DF68-40E1-988E-80C0F99BF5CC}"/>
              </a:ext>
            </a:extLst>
          </p:cNvPr>
          <p:cNvSpPr txBox="1"/>
          <p:nvPr/>
        </p:nvSpPr>
        <p:spPr>
          <a:xfrm>
            <a:off x="3923878" y="1320022"/>
            <a:ext cx="3053919" cy="338554"/>
          </a:xfrm>
          <a:prstGeom prst="rect">
            <a:avLst/>
          </a:prstGeom>
          <a:noFill/>
        </p:spPr>
        <p:txBody>
          <a:bodyPr wrap="square" rtlCol="0">
            <a:spAutoFit/>
          </a:bodyPr>
          <a:lstStyle/>
          <a:p>
            <a:r>
              <a:rPr lang="en-US" sz="1600" dirty="0">
                <a:solidFill>
                  <a:schemeClr val="accent1">
                    <a:lumMod val="75000"/>
                  </a:schemeClr>
                </a:solidFill>
                <a:latin typeface="Book Antiqua" panose="02040602050305030304" pitchFamily="18" charset="0"/>
              </a:rPr>
              <a:t>Smartinternz Guided Project</a:t>
            </a:r>
            <a:endParaRPr lang="en-IN" sz="1600" dirty="0">
              <a:solidFill>
                <a:schemeClr val="accent1">
                  <a:lumMod val="75000"/>
                </a:schemeClr>
              </a:solidFill>
              <a:latin typeface="Book Antiqua" panose="02040602050305030304" pitchFamily="18" charset="0"/>
            </a:endParaRPr>
          </a:p>
        </p:txBody>
      </p:sp>
      <p:pic>
        <p:nvPicPr>
          <p:cNvPr id="6" name="Picture 5" descr="gudlaveleru_logo">
            <a:extLst>
              <a:ext uri="{FF2B5EF4-FFF2-40B4-BE49-F238E27FC236}">
                <a16:creationId xmlns:a16="http://schemas.microsoft.com/office/drawing/2014/main" id="{766BE5C6-6A93-4699-8608-5967D8A4DE59}"/>
              </a:ext>
            </a:extLst>
          </p:cNvPr>
          <p:cNvPicPr>
            <a:picLocks noChangeAspect="1" noChangeArrowheads="1"/>
          </p:cNvPicPr>
          <p:nvPr/>
        </p:nvPicPr>
        <p:blipFill>
          <a:blip r:embed="rId2"/>
          <a:srcRect/>
          <a:stretch>
            <a:fillRect/>
          </a:stretch>
        </p:blipFill>
        <p:spPr bwMode="auto">
          <a:xfrm>
            <a:off x="4548651" y="3023891"/>
            <a:ext cx="1391344" cy="1391344"/>
          </a:xfrm>
          <a:prstGeom prst="rect">
            <a:avLst/>
          </a:prstGeom>
          <a:noFill/>
          <a:ln w="9525">
            <a:noFill/>
            <a:miter lim="800000"/>
            <a:headEnd/>
            <a:tailEnd/>
          </a:ln>
        </p:spPr>
      </p:pic>
      <p:pic>
        <p:nvPicPr>
          <p:cNvPr id="7" name="Picture 6">
            <a:extLst>
              <a:ext uri="{FF2B5EF4-FFF2-40B4-BE49-F238E27FC236}">
                <a16:creationId xmlns:a16="http://schemas.microsoft.com/office/drawing/2014/main" id="{E2B26A96-C11F-456F-9C1E-1D54F74573B5}"/>
              </a:ext>
            </a:extLst>
          </p:cNvPr>
          <p:cNvPicPr>
            <a:picLocks noChangeAspect="1"/>
          </p:cNvPicPr>
          <p:nvPr/>
        </p:nvPicPr>
        <p:blipFill>
          <a:blip r:embed="rId3"/>
          <a:stretch>
            <a:fillRect/>
          </a:stretch>
        </p:blipFill>
        <p:spPr>
          <a:xfrm>
            <a:off x="4852874" y="258172"/>
            <a:ext cx="782897" cy="904247"/>
          </a:xfrm>
          <a:prstGeom prst="rect">
            <a:avLst/>
          </a:prstGeom>
        </p:spPr>
      </p:pic>
      <p:grpSp>
        <p:nvGrpSpPr>
          <p:cNvPr id="51" name="Group 50">
            <a:extLst>
              <a:ext uri="{FF2B5EF4-FFF2-40B4-BE49-F238E27FC236}">
                <a16:creationId xmlns:a16="http://schemas.microsoft.com/office/drawing/2014/main" id="{0064422E-CCB2-42A0-BA4D-061986C37185}"/>
              </a:ext>
            </a:extLst>
          </p:cNvPr>
          <p:cNvGrpSpPr/>
          <p:nvPr/>
        </p:nvGrpSpPr>
        <p:grpSpPr>
          <a:xfrm>
            <a:off x="-86440" y="0"/>
            <a:ext cx="2683395" cy="6856474"/>
            <a:chOff x="-86440" y="0"/>
            <a:chExt cx="2683395" cy="6856474"/>
          </a:xfrm>
        </p:grpSpPr>
        <p:pic>
          <p:nvPicPr>
            <p:cNvPr id="15" name="Picture 14">
              <a:extLst>
                <a:ext uri="{FF2B5EF4-FFF2-40B4-BE49-F238E27FC236}">
                  <a16:creationId xmlns:a16="http://schemas.microsoft.com/office/drawing/2014/main" id="{B2575CF4-5BCA-40E2-BD0A-CA37A5BFE1DF}"/>
                </a:ext>
              </a:extLst>
            </p:cNvPr>
            <p:cNvPicPr>
              <a:picLocks noChangeAspect="1"/>
            </p:cNvPicPr>
            <p:nvPr/>
          </p:nvPicPr>
          <p:blipFill>
            <a:blip r:embed="rId4"/>
            <a:stretch>
              <a:fillRect/>
            </a:stretch>
          </p:blipFill>
          <p:spPr>
            <a:xfrm rot="10800000">
              <a:off x="8752" y="0"/>
              <a:ext cx="1729191" cy="4702444"/>
            </a:xfrm>
            <a:prstGeom prst="rect">
              <a:avLst/>
            </a:prstGeom>
          </p:spPr>
        </p:pic>
        <p:cxnSp>
          <p:nvCxnSpPr>
            <p:cNvPr id="16" name="Straight Connector 15">
              <a:extLst>
                <a:ext uri="{FF2B5EF4-FFF2-40B4-BE49-F238E27FC236}">
                  <a16:creationId xmlns:a16="http://schemas.microsoft.com/office/drawing/2014/main" id="{08E396ED-A762-442B-9645-2F2103BC19DC}"/>
                </a:ext>
              </a:extLst>
            </p:cNvPr>
            <p:cNvCxnSpPr>
              <a:cxnSpLocks/>
            </p:cNvCxnSpPr>
            <p:nvPr/>
          </p:nvCxnSpPr>
          <p:spPr>
            <a:xfrm flipV="1">
              <a:off x="0" y="0"/>
              <a:ext cx="2596955" cy="2781650"/>
            </a:xfrm>
            <a:prstGeom prst="line">
              <a:avLst/>
            </a:prstGeom>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7829F195-DEA8-4A31-8D66-596E90E45490}"/>
                </a:ext>
              </a:extLst>
            </p:cNvPr>
            <p:cNvGrpSpPr/>
            <p:nvPr/>
          </p:nvGrpSpPr>
          <p:grpSpPr>
            <a:xfrm>
              <a:off x="-86440" y="3959626"/>
              <a:ext cx="1419400" cy="2896848"/>
              <a:chOff x="-86439" y="3995804"/>
              <a:chExt cx="1419400" cy="2896848"/>
            </a:xfrm>
          </p:grpSpPr>
          <p:pic>
            <p:nvPicPr>
              <p:cNvPr id="19" name="Picture 18">
                <a:extLst>
                  <a:ext uri="{FF2B5EF4-FFF2-40B4-BE49-F238E27FC236}">
                    <a16:creationId xmlns:a16="http://schemas.microsoft.com/office/drawing/2014/main" id="{15DA6F50-9318-4C65-9FBB-00E5B0DA404B}"/>
                  </a:ext>
                </a:extLst>
              </p:cNvPr>
              <p:cNvPicPr>
                <a:picLocks noChangeAspect="1"/>
              </p:cNvPicPr>
              <p:nvPr/>
            </p:nvPicPr>
            <p:blipFill>
              <a:blip r:embed="rId4"/>
              <a:stretch>
                <a:fillRect/>
              </a:stretch>
            </p:blipFill>
            <p:spPr>
              <a:xfrm flipH="1">
                <a:off x="8752" y="3995804"/>
                <a:ext cx="1165911" cy="2896848"/>
              </a:xfrm>
              <a:prstGeom prst="rect">
                <a:avLst/>
              </a:prstGeom>
            </p:spPr>
          </p:pic>
          <p:cxnSp>
            <p:nvCxnSpPr>
              <p:cNvPr id="20" name="Straight Connector 19">
                <a:extLst>
                  <a:ext uri="{FF2B5EF4-FFF2-40B4-BE49-F238E27FC236}">
                    <a16:creationId xmlns:a16="http://schemas.microsoft.com/office/drawing/2014/main" id="{E9834760-2019-42E8-A5A5-AA819A36CB48}"/>
                  </a:ext>
                </a:extLst>
              </p:cNvPr>
              <p:cNvCxnSpPr>
                <a:cxnSpLocks/>
              </p:cNvCxnSpPr>
              <p:nvPr/>
            </p:nvCxnSpPr>
            <p:spPr>
              <a:xfrm flipH="1" flipV="1">
                <a:off x="-86439" y="4483253"/>
                <a:ext cx="1419400" cy="240939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7" name="Straight Connector 16">
              <a:extLst>
                <a:ext uri="{FF2B5EF4-FFF2-40B4-BE49-F238E27FC236}">
                  <a16:creationId xmlns:a16="http://schemas.microsoft.com/office/drawing/2014/main" id="{9807100C-4DFE-4C65-80EA-2251FBD3C30F}"/>
                </a:ext>
              </a:extLst>
            </p:cNvPr>
            <p:cNvCxnSpPr>
              <a:cxnSpLocks/>
            </p:cNvCxnSpPr>
            <p:nvPr/>
          </p:nvCxnSpPr>
          <p:spPr>
            <a:xfrm flipH="1">
              <a:off x="0" y="0"/>
              <a:ext cx="1641105" cy="429768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8109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2E050C4-59BB-4739-8068-087F3BF012F6}"/>
              </a:ext>
            </a:extLst>
          </p:cNvPr>
          <p:cNvPicPr>
            <a:picLocks noChangeAspect="1"/>
          </p:cNvPicPr>
          <p:nvPr/>
        </p:nvPicPr>
        <p:blipFill>
          <a:blip r:embed="rId2"/>
          <a:stretch>
            <a:fillRect/>
          </a:stretch>
        </p:blipFill>
        <p:spPr>
          <a:xfrm>
            <a:off x="2783398" y="1137377"/>
            <a:ext cx="3994952" cy="1977600"/>
          </a:xfrm>
          <a:prstGeom prst="rect">
            <a:avLst/>
          </a:prstGeom>
        </p:spPr>
      </p:pic>
      <p:sp>
        <p:nvSpPr>
          <p:cNvPr id="2" name="Rectangle 1">
            <a:extLst>
              <a:ext uri="{FF2B5EF4-FFF2-40B4-BE49-F238E27FC236}">
                <a16:creationId xmlns:a16="http://schemas.microsoft.com/office/drawing/2014/main" id="{FF55C15F-BE25-4F0B-ABE4-7074EDD52CB2}"/>
              </a:ext>
            </a:extLst>
          </p:cNvPr>
          <p:cNvSpPr/>
          <p:nvPr/>
        </p:nvSpPr>
        <p:spPr>
          <a:xfrm>
            <a:off x="1877876" y="5568618"/>
            <a:ext cx="1811045" cy="2840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C144EA60-D756-4917-AF9D-20D9B8DD7C14}"/>
              </a:ext>
            </a:extLst>
          </p:cNvPr>
          <p:cNvSpPr/>
          <p:nvPr/>
        </p:nvSpPr>
        <p:spPr>
          <a:xfrm>
            <a:off x="2006353" y="5568618"/>
            <a:ext cx="1682568" cy="284085"/>
          </a:xfrm>
          <a:prstGeom prst="rect">
            <a:avLst/>
          </a:prstGeom>
          <a:solidFill>
            <a:schemeClr val="bg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4CDA55F3-A64D-4BD9-B83E-B797314F2379}"/>
              </a:ext>
            </a:extLst>
          </p:cNvPr>
          <p:cNvPicPr/>
          <p:nvPr/>
        </p:nvPicPr>
        <p:blipFill>
          <a:blip r:embed="rId3"/>
          <a:stretch>
            <a:fillRect/>
          </a:stretch>
        </p:blipFill>
        <p:spPr>
          <a:xfrm>
            <a:off x="1015966" y="4176694"/>
            <a:ext cx="3534864" cy="2169715"/>
          </a:xfrm>
          <a:prstGeom prst="rect">
            <a:avLst/>
          </a:prstGeom>
        </p:spPr>
      </p:pic>
      <p:pic>
        <p:nvPicPr>
          <p:cNvPr id="9" name="Picture 8">
            <a:extLst>
              <a:ext uri="{FF2B5EF4-FFF2-40B4-BE49-F238E27FC236}">
                <a16:creationId xmlns:a16="http://schemas.microsoft.com/office/drawing/2014/main" id="{7465E9DD-62DE-42E3-B8BF-7060E4A4BAC2}"/>
              </a:ext>
            </a:extLst>
          </p:cNvPr>
          <p:cNvPicPr/>
          <p:nvPr/>
        </p:nvPicPr>
        <p:blipFill>
          <a:blip r:embed="rId4"/>
          <a:stretch>
            <a:fillRect/>
          </a:stretch>
        </p:blipFill>
        <p:spPr>
          <a:xfrm>
            <a:off x="5010918" y="4176693"/>
            <a:ext cx="3534864" cy="2169715"/>
          </a:xfrm>
          <a:prstGeom prst="rect">
            <a:avLst/>
          </a:prstGeom>
        </p:spPr>
      </p:pic>
      <p:grpSp>
        <p:nvGrpSpPr>
          <p:cNvPr id="10" name="Group 9">
            <a:extLst>
              <a:ext uri="{FF2B5EF4-FFF2-40B4-BE49-F238E27FC236}">
                <a16:creationId xmlns:a16="http://schemas.microsoft.com/office/drawing/2014/main" id="{CE170546-5B4D-47D2-9DAE-99C320171566}"/>
              </a:ext>
            </a:extLst>
          </p:cNvPr>
          <p:cNvGrpSpPr/>
          <p:nvPr/>
        </p:nvGrpSpPr>
        <p:grpSpPr>
          <a:xfrm>
            <a:off x="-69695" y="-10733"/>
            <a:ext cx="1484045" cy="2549923"/>
            <a:chOff x="-69695" y="-10733"/>
            <a:chExt cx="1484045" cy="2549923"/>
          </a:xfrm>
        </p:grpSpPr>
        <p:pic>
          <p:nvPicPr>
            <p:cNvPr id="11" name="Picture 10">
              <a:extLst>
                <a:ext uri="{FF2B5EF4-FFF2-40B4-BE49-F238E27FC236}">
                  <a16:creationId xmlns:a16="http://schemas.microsoft.com/office/drawing/2014/main" id="{A364A344-E82D-4AA1-862E-21EDBC189501}"/>
                </a:ext>
              </a:extLst>
            </p:cNvPr>
            <p:cNvPicPr>
              <a:picLocks noChangeAspect="1"/>
            </p:cNvPicPr>
            <p:nvPr/>
          </p:nvPicPr>
          <p:blipFill>
            <a:blip r:embed="rId5"/>
            <a:stretch>
              <a:fillRect/>
            </a:stretch>
          </p:blipFill>
          <p:spPr>
            <a:xfrm rot="10800000">
              <a:off x="0" y="148"/>
              <a:ext cx="1266008" cy="1584166"/>
            </a:xfrm>
            <a:prstGeom prst="rect">
              <a:avLst/>
            </a:prstGeom>
          </p:spPr>
        </p:pic>
        <p:cxnSp>
          <p:nvCxnSpPr>
            <p:cNvPr id="12" name="Straight Connector 11">
              <a:extLst>
                <a:ext uri="{FF2B5EF4-FFF2-40B4-BE49-F238E27FC236}">
                  <a16:creationId xmlns:a16="http://schemas.microsoft.com/office/drawing/2014/main" id="{A27F06CA-4F09-4902-81E2-948133016458}"/>
                </a:ext>
              </a:extLst>
            </p:cNvPr>
            <p:cNvCxnSpPr>
              <a:cxnSpLocks/>
            </p:cNvCxnSpPr>
            <p:nvPr/>
          </p:nvCxnSpPr>
          <p:spPr>
            <a:xfrm flipH="1">
              <a:off x="-30342" y="-10733"/>
              <a:ext cx="1444692" cy="1410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A1421DE-25EC-4850-9AE0-461E47973608}"/>
                </a:ext>
              </a:extLst>
            </p:cNvPr>
            <p:cNvCxnSpPr>
              <a:cxnSpLocks/>
            </p:cNvCxnSpPr>
            <p:nvPr/>
          </p:nvCxnSpPr>
          <p:spPr>
            <a:xfrm flipH="1">
              <a:off x="-69695" y="0"/>
              <a:ext cx="853609" cy="253919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470D9CFD-6F09-472D-9B35-6663936EF4EC}"/>
              </a:ext>
            </a:extLst>
          </p:cNvPr>
          <p:cNvSpPr txBox="1"/>
          <p:nvPr/>
        </p:nvSpPr>
        <p:spPr>
          <a:xfrm>
            <a:off x="670560" y="511591"/>
            <a:ext cx="8513254" cy="6223883"/>
          </a:xfrm>
          <a:prstGeom prst="rect">
            <a:avLst/>
          </a:prstGeom>
          <a:noFill/>
        </p:spPr>
        <p:txBody>
          <a:bodyPr wrap="square">
            <a:spAutoFit/>
          </a:bodyPr>
          <a:lstStyle/>
          <a:p>
            <a:pPr marL="285750" indent="-285750">
              <a:lnSpc>
                <a:spcPct val="107000"/>
              </a:lnSpc>
              <a:spcAft>
                <a:spcPts val="800"/>
              </a:spcAft>
              <a:buClr>
                <a:schemeClr val="accent1"/>
              </a:buClr>
              <a:buSzPct val="135000"/>
              <a:buFont typeface="Arial" panose="020B0604020202020204" pitchFamily="34" charset="0"/>
              <a:buChar char="•"/>
              <a:tabLst>
                <a:tab pos="457189" algn="l"/>
              </a:tabLst>
            </a:pPr>
            <a:r>
              <a:rPr lang="en-US" sz="1400" dirty="0">
                <a:latin typeface="Times New Roman" panose="02020603050405020304" pitchFamily="18" charset="0"/>
                <a:ea typeface="Calibri" panose="020F0502020204030204" pitchFamily="34" charset="0"/>
                <a:cs typeface="Times New Roman" panose="02020603050405020304" pitchFamily="18" charset="0"/>
              </a:rPr>
              <a:t>Click on </a:t>
            </a:r>
            <a:r>
              <a:rPr lang="en-US" sz="1400" b="1" dirty="0">
                <a:latin typeface="Times New Roman" panose="02020603050405020304" pitchFamily="18" charset="0"/>
                <a:ea typeface="Calibri" panose="020F0502020204030204" pitchFamily="34" charset="0"/>
                <a:cs typeface="Times New Roman" panose="02020603050405020304" pitchFamily="18" charset="0"/>
              </a:rPr>
              <a:t>Get started </a:t>
            </a:r>
            <a:r>
              <a:rPr lang="en-US" sz="1400" dirty="0">
                <a:latin typeface="Times New Roman" panose="02020603050405020304" pitchFamily="18" charset="0"/>
                <a:ea typeface="Calibri" panose="020F0502020204030204" pitchFamily="34" charset="0"/>
                <a:cs typeface="Times New Roman" panose="02020603050405020304" pitchFamily="18" charset="0"/>
              </a:rPr>
              <a:t>or </a:t>
            </a:r>
            <a:r>
              <a:rPr lang="en-US" sz="1400" b="1" dirty="0">
                <a:latin typeface="Times New Roman" panose="02020603050405020304" pitchFamily="18" charset="0"/>
                <a:ea typeface="Calibri" panose="020F0502020204030204" pitchFamily="34" charset="0"/>
                <a:cs typeface="Times New Roman" panose="02020603050405020304" pitchFamily="18" charset="0"/>
              </a:rPr>
              <a:t>Check your website </a:t>
            </a:r>
            <a:r>
              <a:rPr lang="en-US" sz="1400" dirty="0">
                <a:latin typeface="Times New Roman" panose="02020603050405020304" pitchFamily="18" charset="0"/>
                <a:ea typeface="Calibri" panose="020F0502020204030204" pitchFamily="34" charset="0"/>
                <a:cs typeface="Times New Roman" panose="02020603050405020304" pitchFamily="18" charset="0"/>
              </a:rPr>
              <a:t>button , the user will be redirected to the below page where user can specify the URL.</a:t>
            </a:r>
          </a:p>
          <a:p>
            <a:pPr marL="285750" indent="-285750">
              <a:lnSpc>
                <a:spcPct val="107000"/>
              </a:lnSpc>
              <a:spcAft>
                <a:spcPts val="800"/>
              </a:spcAft>
              <a:buClr>
                <a:schemeClr val="accent1"/>
              </a:buClr>
              <a:buSzPct val="135000"/>
              <a:buFont typeface="Arial" panose="020B0604020202020204" pitchFamily="34" charset="0"/>
              <a:buChar char="•"/>
              <a:tabLst>
                <a:tab pos="457189" algn="l"/>
              </a:tabLst>
            </a:pP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Clr>
                <a:schemeClr val="accent1"/>
              </a:buClr>
              <a:buSzPct val="135000"/>
              <a:buFont typeface="Arial" panose="020B0604020202020204" pitchFamily="34" charset="0"/>
              <a:buChar char="•"/>
              <a:tabLst>
                <a:tab pos="457189" algn="l"/>
              </a:tabLst>
            </a:pP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Clr>
                <a:schemeClr val="accent1"/>
              </a:buClr>
              <a:buSzPct val="135000"/>
              <a:buFont typeface="Arial" panose="020B0604020202020204" pitchFamily="34" charset="0"/>
              <a:buChar char="•"/>
              <a:tabLst>
                <a:tab pos="457189" algn="l"/>
              </a:tabLst>
            </a:pP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Clr>
                <a:schemeClr val="accent1"/>
              </a:buClr>
              <a:buSzPct val="135000"/>
              <a:buFont typeface="Arial" panose="020B0604020202020204" pitchFamily="34" charset="0"/>
              <a:buChar char="•"/>
              <a:tabLst>
                <a:tab pos="457189" algn="l"/>
              </a:tabLst>
            </a:pP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Clr>
                <a:schemeClr val="accent1"/>
              </a:buClr>
              <a:buSzPct val="135000"/>
              <a:buFont typeface="Arial" panose="020B0604020202020204" pitchFamily="34" charset="0"/>
              <a:buChar char="•"/>
              <a:tabLst>
                <a:tab pos="457189" algn="l"/>
              </a:tabLst>
            </a:pP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Clr>
                <a:schemeClr val="accent1"/>
              </a:buClr>
              <a:buSzPct val="135000"/>
              <a:buFont typeface="Arial" panose="020B0604020202020204" pitchFamily="34" charset="0"/>
              <a:buChar char="•"/>
              <a:tabLst>
                <a:tab pos="457189" algn="l"/>
              </a:tabLst>
            </a:pP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Clr>
                <a:schemeClr val="accent1"/>
              </a:buClr>
              <a:buSzPct val="135000"/>
              <a:buFont typeface="Arial" panose="020B0604020202020204" pitchFamily="34" charset="0"/>
              <a:buChar char="•"/>
              <a:tabLst>
                <a:tab pos="457189" algn="l"/>
              </a:tabLst>
            </a:pP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Clr>
                <a:schemeClr val="accent1"/>
              </a:buClr>
              <a:buSzPct val="135000"/>
              <a:buFont typeface="Arial" panose="020B0604020202020204" pitchFamily="34" charset="0"/>
              <a:buChar char="•"/>
              <a:tabLst>
                <a:tab pos="457189" algn="l"/>
              </a:tabLst>
            </a:pPr>
            <a:r>
              <a:rPr lang="en-IN" sz="1400" dirty="0">
                <a:latin typeface="Times New Roman" panose="02020603050405020304" pitchFamily="18" charset="0"/>
                <a:ea typeface="Calibri" panose="020F0502020204030204" pitchFamily="34" charset="0"/>
                <a:cs typeface="Times New Roman" panose="02020603050405020304" pitchFamily="18" charset="0"/>
              </a:rPr>
              <a:t>When the URL is given , the model analyses and gives the output whether it is Phishing or legitimate website. The below are output of the model, fig1is an example for Legitimate website and fig2 is for the Phishing website.</a:t>
            </a:r>
          </a:p>
          <a:p>
            <a:pPr marL="285744" indent="-285744">
              <a:lnSpc>
                <a:spcPct val="107000"/>
              </a:lnSpc>
              <a:spcAft>
                <a:spcPts val="800"/>
              </a:spcAft>
              <a:buSzPts val="1000"/>
              <a:buFontTx/>
              <a:buChar char="-"/>
              <a:tabLst>
                <a:tab pos="457189" algn="l"/>
              </a:tabLst>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285744" indent="-285744">
              <a:lnSpc>
                <a:spcPct val="107000"/>
              </a:lnSpc>
              <a:spcAft>
                <a:spcPts val="800"/>
              </a:spcAft>
              <a:buSzPts val="1000"/>
              <a:buFontTx/>
              <a:buChar char="-"/>
              <a:tabLst>
                <a:tab pos="457189" algn="l"/>
              </a:tabLst>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285744" indent="-285744">
              <a:lnSpc>
                <a:spcPct val="107000"/>
              </a:lnSpc>
              <a:spcAft>
                <a:spcPts val="800"/>
              </a:spcAft>
              <a:buSzPts val="1000"/>
              <a:buFontTx/>
              <a:buChar char="-"/>
              <a:tabLst>
                <a:tab pos="457189" algn="l"/>
              </a:tabLst>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285744" indent="-285744">
              <a:lnSpc>
                <a:spcPct val="107000"/>
              </a:lnSpc>
              <a:spcAft>
                <a:spcPts val="800"/>
              </a:spcAft>
              <a:buSzPts val="1000"/>
              <a:buFontTx/>
              <a:buChar char="-"/>
              <a:tabLst>
                <a:tab pos="457189" algn="l"/>
              </a:tabLst>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285744" indent="-285744">
              <a:lnSpc>
                <a:spcPct val="107000"/>
              </a:lnSpc>
              <a:spcAft>
                <a:spcPts val="800"/>
              </a:spcAft>
              <a:buSzPts val="1000"/>
              <a:buFontTx/>
              <a:buChar char="-"/>
              <a:tabLst>
                <a:tab pos="457189" algn="l"/>
              </a:tabLst>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285744" indent="-285744">
              <a:lnSpc>
                <a:spcPct val="107000"/>
              </a:lnSpc>
              <a:spcAft>
                <a:spcPts val="800"/>
              </a:spcAft>
              <a:buSzPts val="1000"/>
              <a:buFontTx/>
              <a:buChar char="-"/>
              <a:tabLst>
                <a:tab pos="457189" algn="l"/>
              </a:tabLst>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2114498" lvl="4" indent="-285744">
              <a:lnSpc>
                <a:spcPct val="107000"/>
              </a:lnSpc>
              <a:spcAft>
                <a:spcPts val="800"/>
              </a:spcAft>
              <a:buSzPts val="1000"/>
              <a:buFontTx/>
              <a:buChar char="-"/>
              <a:tabLst>
                <a:tab pos="457189" algn="l"/>
              </a:tabLst>
            </a:pPr>
            <a:r>
              <a:rPr lang="en-IN" sz="1600" dirty="0">
                <a:solidFill>
                  <a:schemeClr val="tx1">
                    <a:lumMod val="65000"/>
                    <a:lumOff val="35000"/>
                  </a:schemeClr>
                </a:solidFill>
                <a:latin typeface="Times New Roman" panose="02020603050405020304" pitchFamily="18" charset="0"/>
                <a:ea typeface="Calibri" panose="020F0502020204030204" pitchFamily="34" charset="0"/>
                <a:cs typeface="Times New Roman" panose="02020603050405020304" pitchFamily="18" charset="0"/>
              </a:rPr>
              <a:t>fig.1</a:t>
            </a:r>
            <a:r>
              <a:rPr lang="en-IN" sz="1600" dirty="0">
                <a:latin typeface="Times New Roman" panose="02020603050405020304" pitchFamily="18" charset="0"/>
                <a:ea typeface="Calibri" panose="020F0502020204030204" pitchFamily="34" charset="0"/>
                <a:cs typeface="Times New Roman" panose="02020603050405020304" pitchFamily="18" charset="0"/>
              </a:rPr>
              <a:t>								</a:t>
            </a:r>
            <a:r>
              <a:rPr lang="en-IN" sz="1600" dirty="0">
                <a:solidFill>
                  <a:schemeClr val="tx1">
                    <a:lumMod val="65000"/>
                    <a:lumOff val="35000"/>
                  </a:schemeClr>
                </a:solidFill>
                <a:latin typeface="Times New Roman" panose="02020603050405020304" pitchFamily="18" charset="0"/>
                <a:ea typeface="Calibri" panose="020F0502020204030204" pitchFamily="34" charset="0"/>
                <a:cs typeface="Times New Roman" panose="02020603050405020304" pitchFamily="18" charset="0"/>
              </a:rPr>
              <a:t>fig.2 </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09025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11AF26-28FC-4368-9DEF-CF5E2B1CF51F}"/>
              </a:ext>
            </a:extLst>
          </p:cNvPr>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802820" y="630036"/>
            <a:ext cx="4517907" cy="5618364"/>
          </a:xfrm>
          <a:prstGeom prst="rect">
            <a:avLst/>
          </a:prstGeom>
        </p:spPr>
      </p:pic>
      <p:cxnSp>
        <p:nvCxnSpPr>
          <p:cNvPr id="5" name="Straight Connector 4">
            <a:extLst>
              <a:ext uri="{FF2B5EF4-FFF2-40B4-BE49-F238E27FC236}">
                <a16:creationId xmlns:a16="http://schemas.microsoft.com/office/drawing/2014/main" id="{7A98DE0B-FABC-430D-B5A0-C37D35413ECC}"/>
              </a:ext>
            </a:extLst>
          </p:cNvPr>
          <p:cNvCxnSpPr>
            <a:cxnSpLocks/>
          </p:cNvCxnSpPr>
          <p:nvPr/>
        </p:nvCxnSpPr>
        <p:spPr>
          <a:xfrm flipV="1">
            <a:off x="8362950" y="5600701"/>
            <a:ext cx="957777" cy="647699"/>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048BD591-A274-4DBB-8BBB-0AC8B4D2B785}"/>
              </a:ext>
            </a:extLst>
          </p:cNvPr>
          <p:cNvGrpSpPr/>
          <p:nvPr/>
        </p:nvGrpSpPr>
        <p:grpSpPr>
          <a:xfrm>
            <a:off x="-69695" y="-10733"/>
            <a:ext cx="1484045" cy="2549923"/>
            <a:chOff x="-69695" y="-10733"/>
            <a:chExt cx="1484045" cy="2549923"/>
          </a:xfrm>
        </p:grpSpPr>
        <p:pic>
          <p:nvPicPr>
            <p:cNvPr id="10" name="Picture 9">
              <a:extLst>
                <a:ext uri="{FF2B5EF4-FFF2-40B4-BE49-F238E27FC236}">
                  <a16:creationId xmlns:a16="http://schemas.microsoft.com/office/drawing/2014/main" id="{09FE4198-B6AD-46AF-8EC5-BA85E18840F6}"/>
                </a:ext>
              </a:extLst>
            </p:cNvPr>
            <p:cNvPicPr>
              <a:picLocks noChangeAspect="1"/>
            </p:cNvPicPr>
            <p:nvPr/>
          </p:nvPicPr>
          <p:blipFill>
            <a:blip r:embed="rId4"/>
            <a:stretch>
              <a:fillRect/>
            </a:stretch>
          </p:blipFill>
          <p:spPr>
            <a:xfrm rot="10800000">
              <a:off x="0" y="148"/>
              <a:ext cx="1266008" cy="1584166"/>
            </a:xfrm>
            <a:prstGeom prst="rect">
              <a:avLst/>
            </a:prstGeom>
          </p:spPr>
        </p:pic>
        <p:cxnSp>
          <p:nvCxnSpPr>
            <p:cNvPr id="11" name="Straight Connector 10">
              <a:extLst>
                <a:ext uri="{FF2B5EF4-FFF2-40B4-BE49-F238E27FC236}">
                  <a16:creationId xmlns:a16="http://schemas.microsoft.com/office/drawing/2014/main" id="{DC84ECE2-665A-466D-AC2B-B1AD0A9A3151}"/>
                </a:ext>
              </a:extLst>
            </p:cNvPr>
            <p:cNvCxnSpPr>
              <a:cxnSpLocks/>
            </p:cNvCxnSpPr>
            <p:nvPr/>
          </p:nvCxnSpPr>
          <p:spPr>
            <a:xfrm flipH="1">
              <a:off x="-30342" y="-10733"/>
              <a:ext cx="1444692" cy="1410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93F0FB-1025-4887-A8F9-F66D9BA119BB}"/>
                </a:ext>
              </a:extLst>
            </p:cNvPr>
            <p:cNvCxnSpPr>
              <a:cxnSpLocks/>
            </p:cNvCxnSpPr>
            <p:nvPr/>
          </p:nvCxnSpPr>
          <p:spPr>
            <a:xfrm flipH="1">
              <a:off x="-69695" y="0"/>
              <a:ext cx="853609" cy="253919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Title 1">
            <a:extLst>
              <a:ext uri="{FF2B5EF4-FFF2-40B4-BE49-F238E27FC236}">
                <a16:creationId xmlns:a16="http://schemas.microsoft.com/office/drawing/2014/main" id="{3E066D03-F74F-4D15-91B0-A7B517E2D703}"/>
              </a:ext>
            </a:extLst>
          </p:cNvPr>
          <p:cNvSpPr txBox="1">
            <a:spLocks/>
          </p:cNvSpPr>
          <p:nvPr/>
        </p:nvSpPr>
        <p:spPr>
          <a:xfrm>
            <a:off x="582347" y="676887"/>
            <a:ext cx="2687303" cy="517864"/>
          </a:xfrm>
          <a:prstGeom prst="rect">
            <a:avLst/>
          </a:prstGeom>
        </p:spPr>
        <p:txBody>
          <a:bodyPr>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PROCESS FLOW </a:t>
            </a:r>
            <a:endParaRPr lang="en-IN" sz="2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6" name="TextBox 5">
            <a:extLst>
              <a:ext uri="{FF2B5EF4-FFF2-40B4-BE49-F238E27FC236}">
                <a16:creationId xmlns:a16="http://schemas.microsoft.com/office/drawing/2014/main" id="{7969C25D-D4FB-427A-B99B-2CF451AA1CD4}"/>
              </a:ext>
            </a:extLst>
          </p:cNvPr>
          <p:cNvSpPr txBox="1"/>
          <p:nvPr/>
        </p:nvSpPr>
        <p:spPr>
          <a:xfrm>
            <a:off x="284913" y="1280744"/>
            <a:ext cx="4517907" cy="3970254"/>
          </a:xfrm>
          <a:prstGeom prst="rect">
            <a:avLst/>
          </a:prstGeom>
          <a:noFill/>
        </p:spPr>
        <p:txBody>
          <a:bodyPr wrap="square">
            <a:spAutoFit/>
          </a:bodyPr>
          <a:lstStyle/>
          <a:p>
            <a:pPr indent="457189" algn="just">
              <a:lnSpc>
                <a:spcPct val="107000"/>
              </a:lnSpc>
              <a:spcAft>
                <a:spcPts val="1560"/>
              </a:spcAft>
            </a:pPr>
            <a:r>
              <a:rPr lang="en-IN"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Our main objective is to detect whether the URL is phishing or legitimate based on the features extracted respective to 31 fields dataset .</a:t>
            </a:r>
            <a:r>
              <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And URL input is unstructured format.</a:t>
            </a:r>
            <a:r>
              <a:rPr lang="en-IN"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In Pre-processing we have done feature extraction where The URLs are transmitted to the feature extractor, which extracts feature values through the predefined URL-based features. The features have assigned binary values 0 and 1 which indicates that feature is present or not as shown in figure below. The extracted feature values are stored as input and passed to the classifiers.</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60"/>
              </a:spcAft>
            </a:pPr>
            <a:r>
              <a:rPr lang="en-IN"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When there is a page request, the URL of the requested site is radiated to the feature extractor. It extracts the feature values through the predefined URL-based features. These feature values are act as a input for the classifier. After this we will come to know if the site is phishing or not.</a:t>
            </a:r>
            <a:endPar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49668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DDB943D-863B-4A44-AD89-081B99AF146D}"/>
              </a:ext>
            </a:extLst>
          </p:cNvPr>
          <p:cNvSpPr txBox="1">
            <a:spLocks/>
          </p:cNvSpPr>
          <p:nvPr/>
        </p:nvSpPr>
        <p:spPr>
          <a:xfrm>
            <a:off x="706600" y="3170068"/>
            <a:ext cx="2687303" cy="517864"/>
          </a:xfrm>
          <a:prstGeom prst="rect">
            <a:avLst/>
          </a:prstGeom>
        </p:spPr>
        <p:txBody>
          <a:bodyPr>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Disadvantages</a:t>
            </a:r>
            <a:endParaRPr lang="en-IN" sz="2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11" name="TextBox 10">
            <a:extLst>
              <a:ext uri="{FF2B5EF4-FFF2-40B4-BE49-F238E27FC236}">
                <a16:creationId xmlns:a16="http://schemas.microsoft.com/office/drawing/2014/main" id="{846E14FE-A662-4C93-A66B-CB28BDF3B604}"/>
              </a:ext>
            </a:extLst>
          </p:cNvPr>
          <p:cNvSpPr txBox="1"/>
          <p:nvPr/>
        </p:nvSpPr>
        <p:spPr>
          <a:xfrm>
            <a:off x="1433744" y="1355714"/>
            <a:ext cx="6662691" cy="1477328"/>
          </a:xfrm>
          <a:prstGeom prst="rect">
            <a:avLst/>
          </a:prstGeom>
          <a:noFill/>
        </p:spPr>
        <p:txBody>
          <a:bodyPr wrap="square">
            <a:spAutoFit/>
          </a:bodyPr>
          <a:lstStyle/>
          <a:p>
            <a:pPr marL="342891" indent="-342891" algn="just">
              <a:buSzPct val="120000"/>
              <a:buFont typeface="Arial" panose="020B0604020202020204" pitchFamily="34" charset="0"/>
              <a:buChar char="•"/>
            </a:pPr>
            <a:r>
              <a:rPr lang="en-IN" dirty="0">
                <a:latin typeface="Times New Roman" panose="02020603050405020304" pitchFamily="18" charset="0"/>
                <a:ea typeface="Times New Roman" panose="02020603050405020304" pitchFamily="18" charset="0"/>
              </a:rPr>
              <a:t>The accuracy of proposed is expected to improve by effectively integrating information from multiple sources for model training.</a:t>
            </a:r>
          </a:p>
          <a:p>
            <a:pPr marL="342891" indent="-342891" algn="just">
              <a:buSzPct val="120000"/>
              <a:buFont typeface="Arial" panose="020B0604020202020204" pitchFamily="34" charset="0"/>
              <a:buChar char="•"/>
            </a:pPr>
            <a:r>
              <a:rPr lang="en-IN" dirty="0">
                <a:latin typeface="Times New Roman" panose="02020603050405020304" pitchFamily="18" charset="0"/>
                <a:ea typeface="Times New Roman" panose="02020603050405020304" pitchFamily="18" charset="0"/>
              </a:rPr>
              <a:t>Reduce the processing time.</a:t>
            </a:r>
          </a:p>
          <a:p>
            <a:pPr marL="342891" indent="-342891" algn="just">
              <a:buSzPct val="120000"/>
              <a:buFont typeface="Arial" panose="020B0604020202020204" pitchFamily="34" charset="0"/>
              <a:buChar char="•"/>
            </a:pPr>
            <a:r>
              <a:rPr lang="en-IN" dirty="0">
                <a:latin typeface="Times New Roman" panose="02020603050405020304" pitchFamily="18" charset="0"/>
                <a:ea typeface="Times New Roman" panose="02020603050405020304" pitchFamily="18" charset="0"/>
              </a:rPr>
              <a:t>Easily can detect whether any user given URL is phishing or legitimate.</a:t>
            </a:r>
          </a:p>
        </p:txBody>
      </p:sp>
      <p:sp>
        <p:nvSpPr>
          <p:cNvPr id="13" name="TextBox 12">
            <a:extLst>
              <a:ext uri="{FF2B5EF4-FFF2-40B4-BE49-F238E27FC236}">
                <a16:creationId xmlns:a16="http://schemas.microsoft.com/office/drawing/2014/main" id="{A4D93D0A-9ED8-4DB3-AFD7-A013398A8ABD}"/>
              </a:ext>
            </a:extLst>
          </p:cNvPr>
          <p:cNvSpPr txBox="1"/>
          <p:nvPr/>
        </p:nvSpPr>
        <p:spPr>
          <a:xfrm>
            <a:off x="1433744" y="3898459"/>
            <a:ext cx="6662691" cy="1661993"/>
          </a:xfrm>
          <a:prstGeom prst="rect">
            <a:avLst/>
          </a:prstGeom>
          <a:noFill/>
        </p:spPr>
        <p:txBody>
          <a:bodyPr wrap="square">
            <a:spAutoFit/>
          </a:bodyPr>
          <a:lstStyle/>
          <a:p>
            <a:pPr marL="342891" indent="-342891" algn="just">
              <a:spcAft>
                <a:spcPts val="751"/>
              </a:spcAft>
              <a:buFont typeface="Symbol" panose="05050102010706020507" pitchFamily="18" charset="2"/>
              <a:buChar char=""/>
            </a:pPr>
            <a:r>
              <a:rPr lang="en-IN" sz="1600" dirty="0">
                <a:latin typeface="Times New Roman" panose="02020603050405020304" pitchFamily="18" charset="0"/>
                <a:ea typeface="Times New Roman" panose="02020603050405020304" pitchFamily="18" charset="0"/>
              </a:rPr>
              <a:t>It will lead to information disclosure and property damage.</a:t>
            </a:r>
          </a:p>
          <a:p>
            <a:pPr marL="342891" indent="-342891" algn="just">
              <a:spcAft>
                <a:spcPts val="751"/>
              </a:spcAft>
              <a:buFont typeface="Symbol" panose="05050102010706020507" pitchFamily="18" charset="2"/>
              <a:buChar char=""/>
            </a:pPr>
            <a:r>
              <a:rPr lang="en-IN" sz="1600" dirty="0">
                <a:latin typeface="Times New Roman" panose="02020603050405020304" pitchFamily="18" charset="0"/>
                <a:ea typeface="Times New Roman" panose="02020603050405020304" pitchFamily="18" charset="0"/>
              </a:rPr>
              <a:t>Large organizations may get trapped in different kinds of scams.</a:t>
            </a:r>
          </a:p>
          <a:p>
            <a:pPr marL="342891" indent="-342891" algn="just">
              <a:spcAft>
                <a:spcPts val="751"/>
              </a:spcAft>
              <a:buFont typeface="Symbol" panose="05050102010706020507" pitchFamily="18" charset="2"/>
              <a:buChar char=""/>
            </a:pPr>
            <a:r>
              <a:rPr lang="en-IN" sz="1600" dirty="0">
                <a:latin typeface="Times New Roman" panose="02020603050405020304" pitchFamily="18" charset="0"/>
                <a:ea typeface="Times New Roman" panose="02020603050405020304" pitchFamily="18" charset="0"/>
              </a:rPr>
              <a:t>It cannot be early predicting the phishing in modern sites.</a:t>
            </a:r>
          </a:p>
          <a:p>
            <a:pPr marL="342891" indent="-342891" algn="just">
              <a:buFont typeface="Symbol" panose="05050102010706020507" pitchFamily="18" charset="2"/>
              <a:buChar char=""/>
            </a:pPr>
            <a:r>
              <a:rPr lang="en-IN" sz="1600" dirty="0">
                <a:latin typeface="Times New Roman" panose="02020603050405020304" pitchFamily="18" charset="0"/>
                <a:ea typeface="Times New Roman" panose="02020603050405020304" pitchFamily="18" charset="0"/>
              </a:rPr>
              <a:t>It takes more time for processing</a:t>
            </a:r>
          </a:p>
          <a:p>
            <a:pPr algn="just"/>
            <a:r>
              <a:rPr lang="en-IN" dirty="0">
                <a:latin typeface="Times New Roman" panose="02020603050405020304" pitchFamily="18" charset="0"/>
                <a:ea typeface="Times New Roman" panose="02020603050405020304" pitchFamily="18" charset="0"/>
              </a:rPr>
              <a:t> </a:t>
            </a:r>
            <a:endParaRPr lang="en-IN" dirty="0"/>
          </a:p>
        </p:txBody>
      </p:sp>
      <p:grpSp>
        <p:nvGrpSpPr>
          <p:cNvPr id="30" name="Group 29">
            <a:extLst>
              <a:ext uri="{FF2B5EF4-FFF2-40B4-BE49-F238E27FC236}">
                <a16:creationId xmlns:a16="http://schemas.microsoft.com/office/drawing/2014/main" id="{F5B4FE47-2C6E-40E7-ACD8-C62D3381F2D8}"/>
              </a:ext>
            </a:extLst>
          </p:cNvPr>
          <p:cNvGrpSpPr/>
          <p:nvPr/>
        </p:nvGrpSpPr>
        <p:grpSpPr>
          <a:xfrm>
            <a:off x="-69695" y="-10733"/>
            <a:ext cx="1484045" cy="2549923"/>
            <a:chOff x="-69695" y="-10733"/>
            <a:chExt cx="1484045" cy="2549923"/>
          </a:xfrm>
        </p:grpSpPr>
        <p:pic>
          <p:nvPicPr>
            <p:cNvPr id="21" name="Picture 20">
              <a:extLst>
                <a:ext uri="{FF2B5EF4-FFF2-40B4-BE49-F238E27FC236}">
                  <a16:creationId xmlns:a16="http://schemas.microsoft.com/office/drawing/2014/main" id="{2593971C-3AC5-47A1-9A66-BE6428C7BA55}"/>
                </a:ext>
              </a:extLst>
            </p:cNvPr>
            <p:cNvPicPr>
              <a:picLocks noChangeAspect="1"/>
            </p:cNvPicPr>
            <p:nvPr/>
          </p:nvPicPr>
          <p:blipFill>
            <a:blip r:embed="rId2"/>
            <a:stretch>
              <a:fillRect/>
            </a:stretch>
          </p:blipFill>
          <p:spPr>
            <a:xfrm rot="10800000">
              <a:off x="0" y="148"/>
              <a:ext cx="1266008" cy="1584166"/>
            </a:xfrm>
            <a:prstGeom prst="rect">
              <a:avLst/>
            </a:prstGeom>
          </p:spPr>
        </p:pic>
        <p:cxnSp>
          <p:nvCxnSpPr>
            <p:cNvPr id="22" name="Straight Connector 21">
              <a:extLst>
                <a:ext uri="{FF2B5EF4-FFF2-40B4-BE49-F238E27FC236}">
                  <a16:creationId xmlns:a16="http://schemas.microsoft.com/office/drawing/2014/main" id="{7C98D207-E992-4608-864A-6660B4E0C6C5}"/>
                </a:ext>
              </a:extLst>
            </p:cNvPr>
            <p:cNvCxnSpPr>
              <a:cxnSpLocks/>
            </p:cNvCxnSpPr>
            <p:nvPr/>
          </p:nvCxnSpPr>
          <p:spPr>
            <a:xfrm flipH="1">
              <a:off x="-30342" y="-10733"/>
              <a:ext cx="1444692" cy="1410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C7B69E-3A09-4566-8C6B-FA3F6F91BA2C}"/>
                </a:ext>
              </a:extLst>
            </p:cNvPr>
            <p:cNvCxnSpPr>
              <a:cxnSpLocks/>
            </p:cNvCxnSpPr>
            <p:nvPr/>
          </p:nvCxnSpPr>
          <p:spPr>
            <a:xfrm flipH="1">
              <a:off x="-69695" y="0"/>
              <a:ext cx="853609" cy="253919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Title 1">
            <a:extLst>
              <a:ext uri="{FF2B5EF4-FFF2-40B4-BE49-F238E27FC236}">
                <a16:creationId xmlns:a16="http://schemas.microsoft.com/office/drawing/2014/main" id="{4ADF8937-4367-4537-997D-CD61030E36E6}"/>
              </a:ext>
            </a:extLst>
          </p:cNvPr>
          <p:cNvSpPr txBox="1">
            <a:spLocks/>
          </p:cNvSpPr>
          <p:nvPr/>
        </p:nvSpPr>
        <p:spPr>
          <a:xfrm>
            <a:off x="706600" y="564074"/>
            <a:ext cx="2687303" cy="517864"/>
          </a:xfrm>
          <a:prstGeom prst="rect">
            <a:avLst/>
          </a:prstGeom>
        </p:spPr>
        <p:txBody>
          <a:bodyPr>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Advantages</a:t>
            </a:r>
            <a:endParaRPr lang="en-IN" sz="2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271653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5483A8-A597-4D55-9336-C6CA6B6101C0}"/>
              </a:ext>
            </a:extLst>
          </p:cNvPr>
          <p:cNvSpPr txBox="1"/>
          <p:nvPr/>
        </p:nvSpPr>
        <p:spPr>
          <a:xfrm>
            <a:off x="2667531" y="2485961"/>
            <a:ext cx="6387483" cy="1323439"/>
          </a:xfrm>
          <a:prstGeom prst="rect">
            <a:avLst/>
          </a:prstGeom>
          <a:noFill/>
        </p:spPr>
        <p:txBody>
          <a:bodyPr wrap="square" rtlCol="0">
            <a:spAutoFit/>
          </a:bodyPr>
          <a:lstStyle/>
          <a:p>
            <a:r>
              <a:rPr lang="en-US" sz="8000" b="1" dirty="0">
                <a:ln w="12700">
                  <a:solidFill>
                    <a:schemeClr val="accent1"/>
                  </a:solidFill>
                  <a:prstDash val="solid"/>
                </a:ln>
                <a:solidFill>
                  <a:schemeClr val="accent1">
                    <a:lumMod val="50000"/>
                  </a:schemeClr>
                </a:solidFill>
                <a:effectLst>
                  <a:outerShdw dist="38100" dir="2640000" algn="bl" rotWithShape="0">
                    <a:schemeClr val="accent1"/>
                  </a:outerShdw>
                </a:effectLst>
                <a:latin typeface="Comic Sans MS" panose="030F0702030302020204" pitchFamily="66" charset="0"/>
              </a:rPr>
              <a:t>Execution</a:t>
            </a:r>
            <a:endParaRPr lang="en-IN" sz="8000" b="1" dirty="0">
              <a:ln w="12700">
                <a:solidFill>
                  <a:schemeClr val="accent1"/>
                </a:solidFill>
                <a:prstDash val="solid"/>
              </a:ln>
              <a:solidFill>
                <a:schemeClr val="accent1">
                  <a:lumMod val="50000"/>
                </a:schemeClr>
              </a:solidFill>
              <a:effectLst>
                <a:outerShdw dist="38100" dir="2640000" algn="bl" rotWithShape="0">
                  <a:schemeClr val="accent1"/>
                </a:outerShdw>
              </a:effectLst>
              <a:latin typeface="Comic Sans MS" panose="030F0702030302020204" pitchFamily="66" charset="0"/>
            </a:endParaRPr>
          </a:p>
        </p:txBody>
      </p:sp>
      <p:grpSp>
        <p:nvGrpSpPr>
          <p:cNvPr id="7" name="Group 6">
            <a:extLst>
              <a:ext uri="{FF2B5EF4-FFF2-40B4-BE49-F238E27FC236}">
                <a16:creationId xmlns:a16="http://schemas.microsoft.com/office/drawing/2014/main" id="{46F7CFB1-56BD-4A9C-AABC-A06838CDA256}"/>
              </a:ext>
            </a:extLst>
          </p:cNvPr>
          <p:cNvGrpSpPr/>
          <p:nvPr/>
        </p:nvGrpSpPr>
        <p:grpSpPr>
          <a:xfrm>
            <a:off x="-140815" y="-30480"/>
            <a:ext cx="2294735" cy="6329680"/>
            <a:chOff x="-69695" y="-10733"/>
            <a:chExt cx="1484045" cy="2549923"/>
          </a:xfrm>
        </p:grpSpPr>
        <p:pic>
          <p:nvPicPr>
            <p:cNvPr id="8" name="Picture 7">
              <a:extLst>
                <a:ext uri="{FF2B5EF4-FFF2-40B4-BE49-F238E27FC236}">
                  <a16:creationId xmlns:a16="http://schemas.microsoft.com/office/drawing/2014/main" id="{68F95657-7B06-47F2-B027-E82BDD7F31E2}"/>
                </a:ext>
              </a:extLst>
            </p:cNvPr>
            <p:cNvPicPr>
              <a:picLocks noChangeAspect="1"/>
            </p:cNvPicPr>
            <p:nvPr/>
          </p:nvPicPr>
          <p:blipFill>
            <a:blip r:embed="rId2"/>
            <a:stretch>
              <a:fillRect/>
            </a:stretch>
          </p:blipFill>
          <p:spPr>
            <a:xfrm rot="10800000">
              <a:off x="0" y="148"/>
              <a:ext cx="1266008" cy="1584166"/>
            </a:xfrm>
            <a:prstGeom prst="rect">
              <a:avLst/>
            </a:prstGeom>
          </p:spPr>
        </p:pic>
        <p:cxnSp>
          <p:nvCxnSpPr>
            <p:cNvPr id="9" name="Straight Connector 8">
              <a:extLst>
                <a:ext uri="{FF2B5EF4-FFF2-40B4-BE49-F238E27FC236}">
                  <a16:creationId xmlns:a16="http://schemas.microsoft.com/office/drawing/2014/main" id="{F73C065B-9AF7-4958-9637-EBAEEA0CB6AE}"/>
                </a:ext>
              </a:extLst>
            </p:cNvPr>
            <p:cNvCxnSpPr>
              <a:cxnSpLocks/>
            </p:cNvCxnSpPr>
            <p:nvPr/>
          </p:nvCxnSpPr>
          <p:spPr>
            <a:xfrm flipH="1">
              <a:off x="-30342" y="-10733"/>
              <a:ext cx="1444692" cy="1410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25F61A6-E963-4B84-BB4D-CAB388B0A2E0}"/>
                </a:ext>
              </a:extLst>
            </p:cNvPr>
            <p:cNvCxnSpPr>
              <a:cxnSpLocks/>
            </p:cNvCxnSpPr>
            <p:nvPr/>
          </p:nvCxnSpPr>
          <p:spPr>
            <a:xfrm flipH="1">
              <a:off x="-69695" y="0"/>
              <a:ext cx="853609" cy="253919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29438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72C14BB-C594-46BF-83FF-9AEF1336C710}"/>
              </a:ext>
            </a:extLst>
          </p:cNvPr>
          <p:cNvSpPr txBox="1"/>
          <p:nvPr/>
        </p:nvSpPr>
        <p:spPr>
          <a:xfrm>
            <a:off x="1841629" y="1952198"/>
            <a:ext cx="6742591" cy="2448619"/>
          </a:xfrm>
          <a:prstGeom prst="rect">
            <a:avLst/>
          </a:prstGeom>
          <a:noFill/>
        </p:spPr>
        <p:txBody>
          <a:bodyPr wrap="square">
            <a:spAutoFit/>
          </a:bodyPr>
          <a:lstStyle/>
          <a:p>
            <a:pPr>
              <a:lnSpc>
                <a:spcPct val="107000"/>
              </a:lnSpc>
              <a:spcAft>
                <a:spcPts val="8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 is found that phishing attacks is very crucial and it is important for us to get a mechanism to detect it. As very important and personal information of the user can be leaked through phishing websites, it becomes more critical to take care of this issue. This problem can be easily solved by using any of the machine learning algorithm with the classifier. We have seen that existing system gives less accuracy so we proposed a new phishing method that employs URL based features and also, we generated classifiers through machine learning.</a:t>
            </a:r>
            <a:endParaRPr lang="en-IN" sz="1200" dirty="0">
              <a:latin typeface="Calibri" panose="020F0502020204030204" pitchFamily="34" charset="0"/>
              <a:ea typeface="Calibri" panose="020F0502020204030204" pitchFamily="34" charset="0"/>
              <a:cs typeface="Times New Roman" panose="02020603050405020304" pitchFamily="18" charset="0"/>
            </a:endParaRPr>
          </a:p>
        </p:txBody>
      </p:sp>
      <p:grpSp>
        <p:nvGrpSpPr>
          <p:cNvPr id="4" name="Group 3">
            <a:extLst>
              <a:ext uri="{FF2B5EF4-FFF2-40B4-BE49-F238E27FC236}">
                <a16:creationId xmlns:a16="http://schemas.microsoft.com/office/drawing/2014/main" id="{EBAAD6C4-AE0C-466C-B158-992B3CDF7440}"/>
              </a:ext>
            </a:extLst>
          </p:cNvPr>
          <p:cNvGrpSpPr/>
          <p:nvPr/>
        </p:nvGrpSpPr>
        <p:grpSpPr>
          <a:xfrm>
            <a:off x="-69695" y="-10733"/>
            <a:ext cx="1484045" cy="2549923"/>
            <a:chOff x="-69695" y="-10733"/>
            <a:chExt cx="1484045" cy="2549923"/>
          </a:xfrm>
        </p:grpSpPr>
        <p:pic>
          <p:nvPicPr>
            <p:cNvPr id="5" name="Picture 4">
              <a:extLst>
                <a:ext uri="{FF2B5EF4-FFF2-40B4-BE49-F238E27FC236}">
                  <a16:creationId xmlns:a16="http://schemas.microsoft.com/office/drawing/2014/main" id="{03574213-F055-42B3-902C-610A43F02333}"/>
                </a:ext>
              </a:extLst>
            </p:cNvPr>
            <p:cNvPicPr>
              <a:picLocks noChangeAspect="1"/>
            </p:cNvPicPr>
            <p:nvPr/>
          </p:nvPicPr>
          <p:blipFill>
            <a:blip r:embed="rId2"/>
            <a:stretch>
              <a:fillRect/>
            </a:stretch>
          </p:blipFill>
          <p:spPr>
            <a:xfrm rot="10800000">
              <a:off x="0" y="148"/>
              <a:ext cx="1266008" cy="1584166"/>
            </a:xfrm>
            <a:prstGeom prst="rect">
              <a:avLst/>
            </a:prstGeom>
          </p:spPr>
        </p:pic>
        <p:cxnSp>
          <p:nvCxnSpPr>
            <p:cNvPr id="7" name="Straight Connector 6">
              <a:extLst>
                <a:ext uri="{FF2B5EF4-FFF2-40B4-BE49-F238E27FC236}">
                  <a16:creationId xmlns:a16="http://schemas.microsoft.com/office/drawing/2014/main" id="{1C85870C-5A0B-431D-BCFD-3192CB442D5A}"/>
                </a:ext>
              </a:extLst>
            </p:cNvPr>
            <p:cNvCxnSpPr>
              <a:cxnSpLocks/>
            </p:cNvCxnSpPr>
            <p:nvPr/>
          </p:nvCxnSpPr>
          <p:spPr>
            <a:xfrm flipH="1">
              <a:off x="-30342" y="-10733"/>
              <a:ext cx="1444692" cy="1410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5B91D92-3759-415B-B5F2-17971496AF4D}"/>
                </a:ext>
              </a:extLst>
            </p:cNvPr>
            <p:cNvCxnSpPr>
              <a:cxnSpLocks/>
            </p:cNvCxnSpPr>
            <p:nvPr/>
          </p:nvCxnSpPr>
          <p:spPr>
            <a:xfrm flipH="1">
              <a:off x="-69695" y="0"/>
              <a:ext cx="853609" cy="253919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 name="Title 1">
            <a:extLst>
              <a:ext uri="{FF2B5EF4-FFF2-40B4-BE49-F238E27FC236}">
                <a16:creationId xmlns:a16="http://schemas.microsoft.com/office/drawing/2014/main" id="{17F7B8AD-C93C-4323-8FA9-48B99466A418}"/>
              </a:ext>
            </a:extLst>
          </p:cNvPr>
          <p:cNvSpPr txBox="1">
            <a:spLocks/>
          </p:cNvSpPr>
          <p:nvPr/>
        </p:nvSpPr>
        <p:spPr>
          <a:xfrm>
            <a:off x="633003" y="715288"/>
            <a:ext cx="2687303" cy="517864"/>
          </a:xfrm>
          <a:prstGeom prst="rect">
            <a:avLst/>
          </a:prstGeom>
        </p:spPr>
        <p:txBody>
          <a:bodyPr>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CONCLUSION</a:t>
            </a:r>
            <a:endParaRPr lang="en-IN" sz="2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672130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C51F0F-47EF-4768-9946-8FD91FCA76B3}"/>
              </a:ext>
            </a:extLst>
          </p:cNvPr>
          <p:cNvSpPr txBox="1"/>
          <p:nvPr/>
        </p:nvSpPr>
        <p:spPr>
          <a:xfrm>
            <a:off x="2454677" y="2500950"/>
            <a:ext cx="6387483" cy="1323439"/>
          </a:xfrm>
          <a:prstGeom prst="rect">
            <a:avLst/>
          </a:prstGeom>
          <a:noFill/>
        </p:spPr>
        <p:txBody>
          <a:bodyPr wrap="square" rtlCol="0">
            <a:spAutoFit/>
          </a:bodyPr>
          <a:lstStyle/>
          <a:p>
            <a:r>
              <a:rPr lang="en-US" sz="8000" b="1" dirty="0">
                <a:ln w="12700">
                  <a:solidFill>
                    <a:schemeClr val="accent1"/>
                  </a:solidFill>
                  <a:prstDash val="solid"/>
                </a:ln>
                <a:solidFill>
                  <a:schemeClr val="accent1">
                    <a:lumMod val="50000"/>
                  </a:schemeClr>
                </a:solidFill>
                <a:effectLst>
                  <a:outerShdw dist="38100" dir="2640000" algn="bl" rotWithShape="0">
                    <a:schemeClr val="accent1"/>
                  </a:outerShdw>
                </a:effectLst>
                <a:latin typeface="Comic Sans MS" panose="030F0702030302020204" pitchFamily="66" charset="0"/>
              </a:rPr>
              <a:t>Thank YOU</a:t>
            </a:r>
            <a:endParaRPr lang="en-IN" sz="8000" b="1" dirty="0">
              <a:ln w="12700">
                <a:solidFill>
                  <a:schemeClr val="accent1"/>
                </a:solidFill>
                <a:prstDash val="solid"/>
              </a:ln>
              <a:solidFill>
                <a:schemeClr val="accent1">
                  <a:lumMod val="50000"/>
                </a:schemeClr>
              </a:solidFill>
              <a:effectLst>
                <a:outerShdw dist="38100" dir="2640000" algn="bl" rotWithShape="0">
                  <a:schemeClr val="accent1"/>
                </a:outerShdw>
              </a:effectLst>
              <a:latin typeface="Comic Sans MS" panose="030F0702030302020204" pitchFamily="66" charset="0"/>
            </a:endParaRPr>
          </a:p>
        </p:txBody>
      </p:sp>
      <p:grpSp>
        <p:nvGrpSpPr>
          <p:cNvPr id="3" name="Group 2">
            <a:extLst>
              <a:ext uri="{FF2B5EF4-FFF2-40B4-BE49-F238E27FC236}">
                <a16:creationId xmlns:a16="http://schemas.microsoft.com/office/drawing/2014/main" id="{0D91C8FB-3065-46C0-975F-E914CF558E12}"/>
              </a:ext>
            </a:extLst>
          </p:cNvPr>
          <p:cNvGrpSpPr/>
          <p:nvPr/>
        </p:nvGrpSpPr>
        <p:grpSpPr>
          <a:xfrm>
            <a:off x="-140815" y="-30480"/>
            <a:ext cx="2294735" cy="6329680"/>
            <a:chOff x="-69695" y="-10733"/>
            <a:chExt cx="1484045" cy="2549923"/>
          </a:xfrm>
        </p:grpSpPr>
        <p:pic>
          <p:nvPicPr>
            <p:cNvPr id="4" name="Picture 3">
              <a:extLst>
                <a:ext uri="{FF2B5EF4-FFF2-40B4-BE49-F238E27FC236}">
                  <a16:creationId xmlns:a16="http://schemas.microsoft.com/office/drawing/2014/main" id="{DB1930EB-31F3-4A42-888D-EA478E6FBE50}"/>
                </a:ext>
              </a:extLst>
            </p:cNvPr>
            <p:cNvPicPr>
              <a:picLocks noChangeAspect="1"/>
            </p:cNvPicPr>
            <p:nvPr/>
          </p:nvPicPr>
          <p:blipFill>
            <a:blip r:embed="rId2"/>
            <a:stretch>
              <a:fillRect/>
            </a:stretch>
          </p:blipFill>
          <p:spPr>
            <a:xfrm rot="10800000">
              <a:off x="0" y="148"/>
              <a:ext cx="1266008" cy="1584166"/>
            </a:xfrm>
            <a:prstGeom prst="rect">
              <a:avLst/>
            </a:prstGeom>
          </p:spPr>
        </p:pic>
        <p:cxnSp>
          <p:nvCxnSpPr>
            <p:cNvPr id="5" name="Straight Connector 4">
              <a:extLst>
                <a:ext uri="{FF2B5EF4-FFF2-40B4-BE49-F238E27FC236}">
                  <a16:creationId xmlns:a16="http://schemas.microsoft.com/office/drawing/2014/main" id="{70D61FB0-504D-453A-AED4-D731B2E3428F}"/>
                </a:ext>
              </a:extLst>
            </p:cNvPr>
            <p:cNvCxnSpPr>
              <a:cxnSpLocks/>
            </p:cNvCxnSpPr>
            <p:nvPr/>
          </p:nvCxnSpPr>
          <p:spPr>
            <a:xfrm flipH="1">
              <a:off x="-30342" y="-10733"/>
              <a:ext cx="1444692" cy="1410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F3C30BE-64D9-4E97-862E-3BD005B4F39A}"/>
                </a:ext>
              </a:extLst>
            </p:cNvPr>
            <p:cNvCxnSpPr>
              <a:cxnSpLocks/>
            </p:cNvCxnSpPr>
            <p:nvPr/>
          </p:nvCxnSpPr>
          <p:spPr>
            <a:xfrm flipH="1">
              <a:off x="-69695" y="0"/>
              <a:ext cx="853609" cy="253919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508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E39C8D-8E7A-40E9-B787-3FC255772A46}"/>
              </a:ext>
            </a:extLst>
          </p:cNvPr>
          <p:cNvSpPr txBox="1"/>
          <p:nvPr/>
        </p:nvSpPr>
        <p:spPr>
          <a:xfrm>
            <a:off x="1260630" y="1748902"/>
            <a:ext cx="8025413" cy="3139321"/>
          </a:xfrm>
          <a:prstGeom prst="rect">
            <a:avLst/>
          </a:prstGeom>
          <a:noFill/>
        </p:spPr>
        <p:txBody>
          <a:bodyPr wrap="square" rtlCol="0">
            <a:spAutoFit/>
          </a:bodyPr>
          <a:lstStyle/>
          <a:p>
            <a:r>
              <a:rPr lang="en-IN" dirty="0">
                <a:solidFill>
                  <a:srgbClr val="000000"/>
                </a:solidFill>
                <a:latin typeface="Times New Roman" panose="02020603050405020304" pitchFamily="18" charset="0"/>
                <a:ea typeface="Calibri" panose="020F0502020204030204" pitchFamily="34" charset="0"/>
              </a:rPr>
              <a:t>		</a:t>
            </a:r>
            <a:r>
              <a:rPr lang="en-IN" dirty="0">
                <a:latin typeface="Times New Roman" panose="02020603050405020304" pitchFamily="18" charset="0"/>
                <a:ea typeface="Times New Roman" panose="02020603050405020304" pitchFamily="18" charset="0"/>
                <a:cs typeface="Times New Roman" panose="02020603050405020304" pitchFamily="18" charset="0"/>
              </a:rPr>
              <a:t> Phishing are one of the most common and most dangerous attacks among cybercrimes. The aim of these attacks is to steal the information used by individuals and organizations to conduct transactions. </a:t>
            </a:r>
            <a:r>
              <a:rPr lang="en-IN" dirty="0">
                <a:solidFill>
                  <a:srgbClr val="000000"/>
                </a:solidFill>
                <a:latin typeface="Times New Roman" panose="02020603050405020304" pitchFamily="18" charset="0"/>
                <a:ea typeface="Calibri" panose="020F0502020204030204" pitchFamily="34" charset="0"/>
              </a:rPr>
              <a:t>Phishing attack causes serious threats to user’s privacy and security. It is the fraudulent attempt to obtain sensitive information of individuals or organization such as usernames, passwords and credit card details by disguising as trustworthy entity in an electronic communication. In early years  p</a:t>
            </a:r>
            <a:r>
              <a:rPr lang="en-IN" dirty="0">
                <a:latin typeface="Times New Roman" panose="02020603050405020304" pitchFamily="18" charset="0"/>
                <a:ea typeface="Calibri" panose="020F0502020204030204" pitchFamily="34" charset="0"/>
              </a:rPr>
              <a:t>hishing websites are detected by some techniques </a:t>
            </a:r>
            <a:r>
              <a:rPr lang="en-IN" dirty="0">
                <a:solidFill>
                  <a:srgbClr val="000000"/>
                </a:solidFill>
                <a:latin typeface="Times New Roman" panose="02020603050405020304" pitchFamily="18" charset="0"/>
                <a:ea typeface="Calibri" panose="020F0502020204030204" pitchFamily="34" charset="0"/>
              </a:rPr>
              <a:t>but there were drawback as </a:t>
            </a:r>
            <a:r>
              <a:rPr lang="en-IN" dirty="0">
                <a:latin typeface="Times New Roman" panose="02020603050405020304" pitchFamily="18" charset="0"/>
                <a:ea typeface="Times New Roman" panose="02020603050405020304" pitchFamily="18" charset="0"/>
              </a:rPr>
              <a:t>system cannot</a:t>
            </a:r>
            <a:r>
              <a:rPr lang="en-IN" dirty="0">
                <a:solidFill>
                  <a:srgbClr val="808080"/>
                </a:solidFill>
                <a:latin typeface="Times New Roman" panose="02020603050405020304" pitchFamily="18" charset="0"/>
                <a:ea typeface="Times New Roman" panose="02020603050405020304" pitchFamily="18" charset="0"/>
              </a:rPr>
              <a:t> </a:t>
            </a:r>
            <a:r>
              <a:rPr lang="en-IN" dirty="0">
                <a:latin typeface="Times New Roman" panose="02020603050405020304" pitchFamily="18" charset="0"/>
                <a:ea typeface="Times New Roman" panose="02020603050405020304" pitchFamily="18" charset="0"/>
              </a:rPr>
              <a:t>be early predicting the phishing in modern sites and it take more time for processing.</a:t>
            </a:r>
            <a:r>
              <a:rPr lang="en-IN" dirty="0">
                <a:solidFill>
                  <a:srgbClr val="000000"/>
                </a:solidFill>
                <a:latin typeface="Times New Roman" panose="02020603050405020304" pitchFamily="18" charset="0"/>
                <a:ea typeface="Calibri" panose="020F0502020204030204" pitchFamily="34" charset="0"/>
              </a:rPr>
              <a:t> This problem can be easily solved by using any of the machine learning algorithm with the classifier which detect them in efficient way and give most accurate score. </a:t>
            </a:r>
            <a:endParaRPr lang="en-IN" dirty="0"/>
          </a:p>
        </p:txBody>
      </p:sp>
      <p:grpSp>
        <p:nvGrpSpPr>
          <p:cNvPr id="4" name="Group 3">
            <a:extLst>
              <a:ext uri="{FF2B5EF4-FFF2-40B4-BE49-F238E27FC236}">
                <a16:creationId xmlns:a16="http://schemas.microsoft.com/office/drawing/2014/main" id="{1467C24F-7382-478D-84CD-93D01B5F0846}"/>
              </a:ext>
            </a:extLst>
          </p:cNvPr>
          <p:cNvGrpSpPr/>
          <p:nvPr/>
        </p:nvGrpSpPr>
        <p:grpSpPr>
          <a:xfrm>
            <a:off x="-69695" y="-10733"/>
            <a:ext cx="1484045" cy="2549923"/>
            <a:chOff x="-69695" y="-10733"/>
            <a:chExt cx="1484045" cy="2549923"/>
          </a:xfrm>
        </p:grpSpPr>
        <p:pic>
          <p:nvPicPr>
            <p:cNvPr id="5" name="Picture 4">
              <a:extLst>
                <a:ext uri="{FF2B5EF4-FFF2-40B4-BE49-F238E27FC236}">
                  <a16:creationId xmlns:a16="http://schemas.microsoft.com/office/drawing/2014/main" id="{FFCE609D-59C3-4119-8DD0-2985A1204A29}"/>
                </a:ext>
              </a:extLst>
            </p:cNvPr>
            <p:cNvPicPr>
              <a:picLocks noChangeAspect="1"/>
            </p:cNvPicPr>
            <p:nvPr/>
          </p:nvPicPr>
          <p:blipFill>
            <a:blip r:embed="rId2"/>
            <a:stretch>
              <a:fillRect/>
            </a:stretch>
          </p:blipFill>
          <p:spPr>
            <a:xfrm rot="10800000">
              <a:off x="0" y="148"/>
              <a:ext cx="1266008" cy="1584166"/>
            </a:xfrm>
            <a:prstGeom prst="rect">
              <a:avLst/>
            </a:prstGeom>
          </p:spPr>
        </p:pic>
        <p:cxnSp>
          <p:nvCxnSpPr>
            <p:cNvPr id="7" name="Straight Connector 6">
              <a:extLst>
                <a:ext uri="{FF2B5EF4-FFF2-40B4-BE49-F238E27FC236}">
                  <a16:creationId xmlns:a16="http://schemas.microsoft.com/office/drawing/2014/main" id="{FD86CA27-4696-47DF-96F4-DC1BC6AF3CB6}"/>
                </a:ext>
              </a:extLst>
            </p:cNvPr>
            <p:cNvCxnSpPr>
              <a:cxnSpLocks/>
            </p:cNvCxnSpPr>
            <p:nvPr/>
          </p:nvCxnSpPr>
          <p:spPr>
            <a:xfrm flipH="1">
              <a:off x="-30342" y="-10733"/>
              <a:ext cx="1444692" cy="1410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A4B1643-5FF5-4E5A-AFDE-0467B972DB3C}"/>
                </a:ext>
              </a:extLst>
            </p:cNvPr>
            <p:cNvCxnSpPr>
              <a:cxnSpLocks/>
            </p:cNvCxnSpPr>
            <p:nvPr/>
          </p:nvCxnSpPr>
          <p:spPr>
            <a:xfrm flipH="1">
              <a:off x="-69695" y="0"/>
              <a:ext cx="853609" cy="253919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BBBA630-BB42-4BE9-A45A-9063A90D3D89}"/>
              </a:ext>
            </a:extLst>
          </p:cNvPr>
          <p:cNvSpPr>
            <a:spLocks noGrp="1"/>
          </p:cNvSpPr>
          <p:nvPr>
            <p:ph type="title"/>
          </p:nvPr>
        </p:nvSpPr>
        <p:spPr>
          <a:xfrm>
            <a:off x="668458" y="645111"/>
            <a:ext cx="2270052" cy="517864"/>
          </a:xfrm>
        </p:spPr>
        <p:txBody>
          <a:bodyPr>
            <a:normAutofit/>
          </a:bodyPr>
          <a:lstStyle/>
          <a:p>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INTRODUCTION</a:t>
            </a:r>
            <a:endParaRPr lang="en-IN" sz="2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6757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4D0665-6719-4431-A12E-5E716F3219A3}"/>
              </a:ext>
            </a:extLst>
          </p:cNvPr>
          <p:cNvSpPr txBox="1"/>
          <p:nvPr/>
        </p:nvSpPr>
        <p:spPr>
          <a:xfrm>
            <a:off x="1050193" y="1443842"/>
            <a:ext cx="8407155" cy="3970318"/>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	The existing system uses the classifiers, fusion algorithm, and Bayesian model to detect the phishing sites. The classifiers can classify the text content and image content. Internet has become an essential component of our every day social and financial activities. Nevertheless, internet users may be vulnerable to different types of web threats, which may cause financial damages, identity theft, loss of private information and loss of customers confidence in ecommerce and online banking.</a:t>
            </a:r>
          </a:p>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ea typeface="Times New Roman" panose="02020603050405020304" pitchFamily="18" charset="0"/>
              </a:rPr>
              <a:t>	And then later, data is collected from Phish Tank and legitimate URLs from Google. To obtain the text properties C# programming and R programming were used. 133 features were obtained from the dataset and third party service providers. CFS subset based and Consistency subset based feature selection methods used for feature selection and </a:t>
            </a:r>
            <a:r>
              <a:rPr lang="en-IN" dirty="0" err="1">
                <a:latin typeface="Times New Roman" panose="02020603050405020304" pitchFamily="18" charset="0"/>
                <a:ea typeface="Times New Roman" panose="02020603050405020304" pitchFamily="18" charset="0"/>
              </a:rPr>
              <a:t>analyzed</a:t>
            </a:r>
            <a:r>
              <a:rPr lang="en-IN" dirty="0">
                <a:latin typeface="Times New Roman" panose="02020603050405020304" pitchFamily="18" charset="0"/>
                <a:ea typeface="Times New Roman" panose="02020603050405020304" pitchFamily="18" charset="0"/>
              </a:rPr>
              <a:t> with WEKA tool. Naïve Bayes and Sequential Minimal Optimization (SMO) algorithms were compared for performance evaluation and SMO is preferred by the author for phishing detection than NB</a:t>
            </a:r>
            <a:endParaRPr lang="en-IN"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3357803D-0940-4F4B-B5BF-5C2914FEE5A8}"/>
              </a:ext>
            </a:extLst>
          </p:cNvPr>
          <p:cNvGrpSpPr/>
          <p:nvPr/>
        </p:nvGrpSpPr>
        <p:grpSpPr>
          <a:xfrm>
            <a:off x="-73567" y="-10160"/>
            <a:ext cx="1484045" cy="2549923"/>
            <a:chOff x="-69695" y="-10733"/>
            <a:chExt cx="1484045" cy="2549923"/>
          </a:xfrm>
        </p:grpSpPr>
        <p:pic>
          <p:nvPicPr>
            <p:cNvPr id="6" name="Picture 5">
              <a:extLst>
                <a:ext uri="{FF2B5EF4-FFF2-40B4-BE49-F238E27FC236}">
                  <a16:creationId xmlns:a16="http://schemas.microsoft.com/office/drawing/2014/main" id="{31BEE414-2808-4F76-B69C-E3AA11AD8DDD}"/>
                </a:ext>
              </a:extLst>
            </p:cNvPr>
            <p:cNvPicPr>
              <a:picLocks noChangeAspect="1"/>
            </p:cNvPicPr>
            <p:nvPr/>
          </p:nvPicPr>
          <p:blipFill>
            <a:blip r:embed="rId2"/>
            <a:stretch>
              <a:fillRect/>
            </a:stretch>
          </p:blipFill>
          <p:spPr>
            <a:xfrm rot="10800000">
              <a:off x="0" y="148"/>
              <a:ext cx="1266008" cy="1584166"/>
            </a:xfrm>
            <a:prstGeom prst="rect">
              <a:avLst/>
            </a:prstGeom>
          </p:spPr>
        </p:pic>
        <p:cxnSp>
          <p:nvCxnSpPr>
            <p:cNvPr id="7" name="Straight Connector 6">
              <a:extLst>
                <a:ext uri="{FF2B5EF4-FFF2-40B4-BE49-F238E27FC236}">
                  <a16:creationId xmlns:a16="http://schemas.microsoft.com/office/drawing/2014/main" id="{9D125828-EA7C-41BB-B6E7-B5907278133D}"/>
                </a:ext>
              </a:extLst>
            </p:cNvPr>
            <p:cNvCxnSpPr>
              <a:cxnSpLocks/>
            </p:cNvCxnSpPr>
            <p:nvPr/>
          </p:nvCxnSpPr>
          <p:spPr>
            <a:xfrm flipH="1">
              <a:off x="-30342" y="-10733"/>
              <a:ext cx="1444692" cy="1410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0796EF4-AFE1-4DFC-AC35-A1E1A2B68172}"/>
                </a:ext>
              </a:extLst>
            </p:cNvPr>
            <p:cNvCxnSpPr>
              <a:cxnSpLocks/>
            </p:cNvCxnSpPr>
            <p:nvPr/>
          </p:nvCxnSpPr>
          <p:spPr>
            <a:xfrm flipH="1">
              <a:off x="-69695" y="0"/>
              <a:ext cx="853609" cy="253919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Title 1">
            <a:extLst>
              <a:ext uri="{FF2B5EF4-FFF2-40B4-BE49-F238E27FC236}">
                <a16:creationId xmlns:a16="http://schemas.microsoft.com/office/drawing/2014/main" id="{AB937CDE-B5EF-4BAD-9670-84868A255E3D}"/>
              </a:ext>
            </a:extLst>
          </p:cNvPr>
          <p:cNvSpPr txBox="1">
            <a:spLocks/>
          </p:cNvSpPr>
          <p:nvPr/>
        </p:nvSpPr>
        <p:spPr>
          <a:xfrm>
            <a:off x="668456" y="645111"/>
            <a:ext cx="2642915" cy="517864"/>
          </a:xfrm>
          <a:prstGeom prst="rect">
            <a:avLst/>
          </a:prstGeom>
        </p:spPr>
        <p:txBody>
          <a:bodyPr>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EXISTING SYSTEM</a:t>
            </a:r>
            <a:endParaRPr lang="en-IN" sz="2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1826669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F25FE78-252B-42CF-9AF4-27050E337E00}"/>
              </a:ext>
            </a:extLst>
          </p:cNvPr>
          <p:cNvSpPr txBox="1">
            <a:spLocks/>
          </p:cNvSpPr>
          <p:nvPr/>
        </p:nvSpPr>
        <p:spPr>
          <a:xfrm>
            <a:off x="515732" y="1463589"/>
            <a:ext cx="9030051" cy="4590849"/>
          </a:xfrm>
          <a:prstGeom prst="rect">
            <a:avLst/>
          </a:prstGeom>
        </p:spPr>
        <p:txBody>
          <a:bodyPr>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indent="0" algn="just">
              <a:lnSpc>
                <a:spcPct val="107000"/>
              </a:lnSpc>
              <a:spcAft>
                <a:spcPts val="800"/>
              </a:spcAft>
              <a:buNone/>
            </a:pPr>
            <a:r>
              <a:rPr lang="en-IN"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IN" dirty="0">
                <a:latin typeface="Times New Roman" panose="02020603050405020304" pitchFamily="18" charset="0"/>
                <a:ea typeface="Times New Roman" panose="02020603050405020304" pitchFamily="18" charset="0"/>
                <a:cs typeface="Times New Roman" panose="02020603050405020304" pitchFamily="18" charset="0"/>
              </a:rPr>
              <a:t>We proposed an intelligent, flexible and effective system that is based on using classification algorithms. </a:t>
            </a:r>
            <a:r>
              <a:rPr lang="en-IN" dirty="0">
                <a:latin typeface="Times New Roman" panose="02020603050405020304" pitchFamily="18" charset="0"/>
                <a:ea typeface="Calibri" panose="020F0502020204030204" pitchFamily="34" charset="0"/>
                <a:cs typeface="Times New Roman" panose="02020603050405020304" pitchFamily="18" charset="0"/>
              </a:rPr>
              <a:t>There are many algorithms that are used to detect the phishing websites accurately. Few of them used to classify the URL as legitimate or phished. The publicly available phishing websites data set from the machine learning repository can be used for training and testing. The features of the dataset are used to predict the result. </a:t>
            </a:r>
          </a:p>
          <a:p>
            <a:pPr indent="0" algn="just">
              <a:lnSpc>
                <a:spcPct val="107000"/>
              </a:lnSpc>
              <a:spcAft>
                <a:spcPts val="800"/>
              </a:spcAft>
              <a:buNone/>
            </a:pPr>
            <a:r>
              <a:rPr lang="en-IN" dirty="0">
                <a:latin typeface="Times New Roman" panose="02020603050405020304" pitchFamily="18" charset="0"/>
                <a:ea typeface="Times New Roman" panose="02020603050405020304" pitchFamily="18" charset="0"/>
                <a:cs typeface="Times New Roman" panose="02020603050405020304" pitchFamily="18" charset="0"/>
              </a:rPr>
              <a:t>Once a user makes a transaction online when he makes payment through an e-banking website our system will use a data mining algorithm to detect whether the e-banking website is a phishing website or not.</a:t>
            </a:r>
            <a:r>
              <a:rPr lang="en-IN" dirty="0">
                <a:latin typeface="Times New Roman" panose="02020603050405020304" pitchFamily="18" charset="0"/>
                <a:ea typeface="Calibri" panose="020F0502020204030204" pitchFamily="34" charset="0"/>
                <a:cs typeface="Times New Roman" panose="02020603050405020304" pitchFamily="18" charset="0"/>
              </a:rPr>
              <a:t> After the model is built , we will integrating it to web application so that normal users can also use it to know if any website is phishing or safe in a no-code manner. In the application, the user provides any website URL to check and the corresponding parameter values are generated by analysing the URL using which legitimate websites are detected.</a:t>
            </a:r>
          </a:p>
          <a:p>
            <a:pPr indent="0" algn="just">
              <a:lnSpc>
                <a:spcPct val="107000"/>
              </a:lnSpc>
              <a:spcAft>
                <a:spcPts val="800"/>
              </a:spcAft>
              <a:buNone/>
            </a:pPr>
            <a:endParaRPr lang="en-IN" dirty="0">
              <a:latin typeface="Calibri" panose="020F0502020204030204" pitchFamily="34" charset="0"/>
              <a:ea typeface="Calibri" panose="020F0502020204030204" pitchFamily="34" charset="0"/>
              <a:cs typeface="Times New Roman" panose="02020603050405020304" pitchFamily="18" charset="0"/>
            </a:endParaRPr>
          </a:p>
        </p:txBody>
      </p:sp>
      <p:grpSp>
        <p:nvGrpSpPr>
          <p:cNvPr id="4" name="Group 3">
            <a:extLst>
              <a:ext uri="{FF2B5EF4-FFF2-40B4-BE49-F238E27FC236}">
                <a16:creationId xmlns:a16="http://schemas.microsoft.com/office/drawing/2014/main" id="{FA9BA75C-001F-4C0C-8F06-F77A46E2B5D7}"/>
              </a:ext>
            </a:extLst>
          </p:cNvPr>
          <p:cNvGrpSpPr/>
          <p:nvPr/>
        </p:nvGrpSpPr>
        <p:grpSpPr>
          <a:xfrm>
            <a:off x="-69695" y="-10733"/>
            <a:ext cx="1484045" cy="2549923"/>
            <a:chOff x="-69695" y="-10733"/>
            <a:chExt cx="1484045" cy="2549923"/>
          </a:xfrm>
        </p:grpSpPr>
        <p:pic>
          <p:nvPicPr>
            <p:cNvPr id="5" name="Picture 4">
              <a:extLst>
                <a:ext uri="{FF2B5EF4-FFF2-40B4-BE49-F238E27FC236}">
                  <a16:creationId xmlns:a16="http://schemas.microsoft.com/office/drawing/2014/main" id="{DCE9B16D-4B55-41DF-A492-C1C969BD31A4}"/>
                </a:ext>
              </a:extLst>
            </p:cNvPr>
            <p:cNvPicPr>
              <a:picLocks noChangeAspect="1"/>
            </p:cNvPicPr>
            <p:nvPr/>
          </p:nvPicPr>
          <p:blipFill>
            <a:blip r:embed="rId2"/>
            <a:stretch>
              <a:fillRect/>
            </a:stretch>
          </p:blipFill>
          <p:spPr>
            <a:xfrm rot="10800000">
              <a:off x="0" y="148"/>
              <a:ext cx="1266008" cy="1584166"/>
            </a:xfrm>
            <a:prstGeom prst="rect">
              <a:avLst/>
            </a:prstGeom>
          </p:spPr>
        </p:pic>
        <p:cxnSp>
          <p:nvCxnSpPr>
            <p:cNvPr id="6" name="Straight Connector 5">
              <a:extLst>
                <a:ext uri="{FF2B5EF4-FFF2-40B4-BE49-F238E27FC236}">
                  <a16:creationId xmlns:a16="http://schemas.microsoft.com/office/drawing/2014/main" id="{D220D18A-FBF4-4259-B74D-33BA87D3BED0}"/>
                </a:ext>
              </a:extLst>
            </p:cNvPr>
            <p:cNvCxnSpPr>
              <a:cxnSpLocks/>
            </p:cNvCxnSpPr>
            <p:nvPr/>
          </p:nvCxnSpPr>
          <p:spPr>
            <a:xfrm flipH="1">
              <a:off x="-30342" y="-10733"/>
              <a:ext cx="1444692" cy="1410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E88FA37-61D2-4D91-B2FC-87C59A1D639A}"/>
                </a:ext>
              </a:extLst>
            </p:cNvPr>
            <p:cNvCxnSpPr>
              <a:cxnSpLocks/>
            </p:cNvCxnSpPr>
            <p:nvPr/>
          </p:nvCxnSpPr>
          <p:spPr>
            <a:xfrm flipH="1">
              <a:off x="-69695" y="0"/>
              <a:ext cx="853609" cy="253919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Title 1">
            <a:extLst>
              <a:ext uri="{FF2B5EF4-FFF2-40B4-BE49-F238E27FC236}">
                <a16:creationId xmlns:a16="http://schemas.microsoft.com/office/drawing/2014/main" id="{F41F629E-7E58-4E08-A9A0-8E1BD346F61C}"/>
              </a:ext>
            </a:extLst>
          </p:cNvPr>
          <p:cNvSpPr txBox="1">
            <a:spLocks/>
          </p:cNvSpPr>
          <p:nvPr/>
        </p:nvSpPr>
        <p:spPr>
          <a:xfrm>
            <a:off x="649083" y="639192"/>
            <a:ext cx="2687303" cy="517864"/>
          </a:xfrm>
          <a:prstGeom prst="rect">
            <a:avLst/>
          </a:prstGeom>
        </p:spPr>
        <p:txBody>
          <a:bodyPr>
            <a:normAutofit fontScale="92500"/>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PROPOSED METHOD</a:t>
            </a:r>
            <a:endParaRPr lang="en-IN" sz="2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1529370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5AD54F-B89D-4396-B4A0-D776BA709EBA}"/>
              </a:ext>
            </a:extLst>
          </p:cNvPr>
          <p:cNvPicPr/>
          <p:nvPr/>
        </p:nvPicPr>
        <p:blipFill>
          <a:blip r:embed="rId2">
            <a:duotone>
              <a:prstClr val="black"/>
              <a:schemeClr val="accent1">
                <a:lumMod val="20000"/>
                <a:lumOff val="80000"/>
                <a:tint val="45000"/>
                <a:satMod val="400000"/>
              </a:schemeClr>
            </a:duotone>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711263" y="1675336"/>
            <a:ext cx="7029451" cy="3667125"/>
          </a:xfrm>
          <a:prstGeom prst="rect">
            <a:avLst/>
          </a:prstGeom>
        </p:spPr>
      </p:pic>
      <p:grpSp>
        <p:nvGrpSpPr>
          <p:cNvPr id="4" name="Group 3">
            <a:extLst>
              <a:ext uri="{FF2B5EF4-FFF2-40B4-BE49-F238E27FC236}">
                <a16:creationId xmlns:a16="http://schemas.microsoft.com/office/drawing/2014/main" id="{A639652E-6067-4968-8257-F556AA01031C}"/>
              </a:ext>
            </a:extLst>
          </p:cNvPr>
          <p:cNvGrpSpPr/>
          <p:nvPr/>
        </p:nvGrpSpPr>
        <p:grpSpPr>
          <a:xfrm>
            <a:off x="-69695" y="-10733"/>
            <a:ext cx="1484045" cy="2549923"/>
            <a:chOff x="-69695" y="-10733"/>
            <a:chExt cx="1484045" cy="2549923"/>
          </a:xfrm>
        </p:grpSpPr>
        <p:pic>
          <p:nvPicPr>
            <p:cNvPr id="5" name="Picture 4">
              <a:extLst>
                <a:ext uri="{FF2B5EF4-FFF2-40B4-BE49-F238E27FC236}">
                  <a16:creationId xmlns:a16="http://schemas.microsoft.com/office/drawing/2014/main" id="{5EEDA09E-9F9A-4BFF-B068-75F1D2E998DD}"/>
                </a:ext>
              </a:extLst>
            </p:cNvPr>
            <p:cNvPicPr>
              <a:picLocks noChangeAspect="1"/>
            </p:cNvPicPr>
            <p:nvPr/>
          </p:nvPicPr>
          <p:blipFill>
            <a:blip r:embed="rId4"/>
            <a:stretch>
              <a:fillRect/>
            </a:stretch>
          </p:blipFill>
          <p:spPr>
            <a:xfrm rot="10800000">
              <a:off x="0" y="148"/>
              <a:ext cx="1266008" cy="1584166"/>
            </a:xfrm>
            <a:prstGeom prst="rect">
              <a:avLst/>
            </a:prstGeom>
          </p:spPr>
        </p:pic>
        <p:cxnSp>
          <p:nvCxnSpPr>
            <p:cNvPr id="6" name="Straight Connector 5">
              <a:extLst>
                <a:ext uri="{FF2B5EF4-FFF2-40B4-BE49-F238E27FC236}">
                  <a16:creationId xmlns:a16="http://schemas.microsoft.com/office/drawing/2014/main" id="{7782259A-B7C6-4449-98E9-0F715F745272}"/>
                </a:ext>
              </a:extLst>
            </p:cNvPr>
            <p:cNvCxnSpPr>
              <a:cxnSpLocks/>
            </p:cNvCxnSpPr>
            <p:nvPr/>
          </p:nvCxnSpPr>
          <p:spPr>
            <a:xfrm flipH="1">
              <a:off x="-30342" y="-10733"/>
              <a:ext cx="1444692" cy="1410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0187222-6D64-4B1C-B4BB-DFB969B0F3D6}"/>
                </a:ext>
              </a:extLst>
            </p:cNvPr>
            <p:cNvCxnSpPr>
              <a:cxnSpLocks/>
            </p:cNvCxnSpPr>
            <p:nvPr/>
          </p:nvCxnSpPr>
          <p:spPr>
            <a:xfrm flipH="1">
              <a:off x="-69695" y="0"/>
              <a:ext cx="853609" cy="253919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544B67D-571D-4E37-AA88-7A999764C6AC}"/>
              </a:ext>
            </a:extLst>
          </p:cNvPr>
          <p:cNvSpPr txBox="1">
            <a:spLocks/>
          </p:cNvSpPr>
          <p:nvPr/>
        </p:nvSpPr>
        <p:spPr>
          <a:xfrm>
            <a:off x="692004" y="694559"/>
            <a:ext cx="2687303" cy="517864"/>
          </a:xfrm>
          <a:prstGeom prst="rect">
            <a:avLst/>
          </a:prstGeom>
        </p:spPr>
        <p:txBody>
          <a:bodyPr>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ARCHITECTURE</a:t>
            </a:r>
            <a:endParaRPr lang="en-IN" sz="2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1310677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452708-6337-4D10-9D13-40DD0D96623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701552" y="3290658"/>
            <a:ext cx="5894773" cy="649559"/>
          </a:xfrm>
          <a:prstGeom prst="rect">
            <a:avLst/>
          </a:prstGeom>
        </p:spPr>
      </p:pic>
      <p:pic>
        <p:nvPicPr>
          <p:cNvPr id="7" name="Picture 6">
            <a:extLst>
              <a:ext uri="{FF2B5EF4-FFF2-40B4-BE49-F238E27FC236}">
                <a16:creationId xmlns:a16="http://schemas.microsoft.com/office/drawing/2014/main" id="{FD39B0D1-8888-4573-8A96-93B2892AE857}"/>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701553" y="4746687"/>
            <a:ext cx="3754977" cy="792980"/>
          </a:xfrm>
          <a:prstGeom prst="rect">
            <a:avLst/>
          </a:prstGeom>
        </p:spPr>
      </p:pic>
      <p:pic>
        <p:nvPicPr>
          <p:cNvPr id="9" name="Picture 8">
            <a:extLst>
              <a:ext uri="{FF2B5EF4-FFF2-40B4-BE49-F238E27FC236}">
                <a16:creationId xmlns:a16="http://schemas.microsoft.com/office/drawing/2014/main" id="{659C2A5A-13C5-4DB4-83F1-CF4A1D346FB6}"/>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1701552" y="6058877"/>
            <a:ext cx="5060643" cy="533491"/>
          </a:xfrm>
          <a:prstGeom prst="rect">
            <a:avLst/>
          </a:prstGeom>
        </p:spPr>
      </p:pic>
      <p:grpSp>
        <p:nvGrpSpPr>
          <p:cNvPr id="8" name="Group 7">
            <a:extLst>
              <a:ext uri="{FF2B5EF4-FFF2-40B4-BE49-F238E27FC236}">
                <a16:creationId xmlns:a16="http://schemas.microsoft.com/office/drawing/2014/main" id="{F159EE4C-98EB-4256-A23B-161CE3F30C06}"/>
              </a:ext>
            </a:extLst>
          </p:cNvPr>
          <p:cNvGrpSpPr/>
          <p:nvPr/>
        </p:nvGrpSpPr>
        <p:grpSpPr>
          <a:xfrm>
            <a:off x="-69695" y="-10733"/>
            <a:ext cx="1484045" cy="2549923"/>
            <a:chOff x="-69695" y="-10733"/>
            <a:chExt cx="1484045" cy="2549923"/>
          </a:xfrm>
        </p:grpSpPr>
        <p:pic>
          <p:nvPicPr>
            <p:cNvPr id="10" name="Picture 9">
              <a:extLst>
                <a:ext uri="{FF2B5EF4-FFF2-40B4-BE49-F238E27FC236}">
                  <a16:creationId xmlns:a16="http://schemas.microsoft.com/office/drawing/2014/main" id="{9EBEABFB-AEB3-44B0-B857-FD37A2F962D8}"/>
                </a:ext>
              </a:extLst>
            </p:cNvPr>
            <p:cNvPicPr>
              <a:picLocks noChangeAspect="1"/>
            </p:cNvPicPr>
            <p:nvPr/>
          </p:nvPicPr>
          <p:blipFill>
            <a:blip r:embed="rId8"/>
            <a:stretch>
              <a:fillRect/>
            </a:stretch>
          </p:blipFill>
          <p:spPr>
            <a:xfrm rot="10800000">
              <a:off x="0" y="148"/>
              <a:ext cx="1266008" cy="1584166"/>
            </a:xfrm>
            <a:prstGeom prst="rect">
              <a:avLst/>
            </a:prstGeom>
          </p:spPr>
        </p:pic>
        <p:cxnSp>
          <p:nvCxnSpPr>
            <p:cNvPr id="11" name="Straight Connector 10">
              <a:extLst>
                <a:ext uri="{FF2B5EF4-FFF2-40B4-BE49-F238E27FC236}">
                  <a16:creationId xmlns:a16="http://schemas.microsoft.com/office/drawing/2014/main" id="{80575512-C573-46AB-A190-FF7EED38A22F}"/>
                </a:ext>
              </a:extLst>
            </p:cNvPr>
            <p:cNvCxnSpPr>
              <a:cxnSpLocks/>
            </p:cNvCxnSpPr>
            <p:nvPr/>
          </p:nvCxnSpPr>
          <p:spPr>
            <a:xfrm flipH="1">
              <a:off x="-30342" y="-10733"/>
              <a:ext cx="1444692" cy="1410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5C1EBA7-1BD2-4153-8920-6470E774257A}"/>
                </a:ext>
              </a:extLst>
            </p:cNvPr>
            <p:cNvCxnSpPr>
              <a:cxnSpLocks/>
            </p:cNvCxnSpPr>
            <p:nvPr/>
          </p:nvCxnSpPr>
          <p:spPr>
            <a:xfrm flipH="1">
              <a:off x="-69695" y="0"/>
              <a:ext cx="853609" cy="253919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144805-71ED-4F07-B701-972394A0103E}"/>
              </a:ext>
            </a:extLst>
          </p:cNvPr>
          <p:cNvSpPr txBox="1">
            <a:spLocks/>
          </p:cNvSpPr>
          <p:nvPr/>
        </p:nvSpPr>
        <p:spPr>
          <a:xfrm>
            <a:off x="745726" y="508026"/>
            <a:ext cx="3032725" cy="633275"/>
          </a:xfrm>
          <a:prstGeom prst="rect">
            <a:avLst/>
          </a:prstGeom>
        </p:spPr>
        <p:txBody>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IMPLEMENTATION</a:t>
            </a:r>
            <a:endParaRPr lang="en-IN" sz="2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Content Placeholder 2">
            <a:extLst>
              <a:ext uri="{FF2B5EF4-FFF2-40B4-BE49-F238E27FC236}">
                <a16:creationId xmlns:a16="http://schemas.microsoft.com/office/drawing/2014/main" id="{07AFD40C-B89B-4A15-943C-1979FF9DA50C}"/>
              </a:ext>
            </a:extLst>
          </p:cNvPr>
          <p:cNvSpPr txBox="1">
            <a:spLocks/>
          </p:cNvSpPr>
          <p:nvPr/>
        </p:nvSpPr>
        <p:spPr>
          <a:xfrm>
            <a:off x="745726" y="955093"/>
            <a:ext cx="8717871" cy="5818569"/>
          </a:xfrm>
          <a:prstGeom prst="rect">
            <a:avLst/>
          </a:prstGeom>
        </p:spPr>
        <p:txBody>
          <a:bodyPr>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latin typeface="Times New Roman" panose="02020603050405020304" pitchFamily="18" charset="0"/>
                <a:cs typeface="Times New Roman" panose="02020603050405020304" pitchFamily="18" charset="0"/>
              </a:rPr>
              <a:t>To start the implementation , we have to select or identify a dataset which contains a set of features through which a phishing website can be identified. </a:t>
            </a:r>
            <a:r>
              <a:rPr lang="en-US" dirty="0">
                <a:solidFill>
                  <a:srgbClr val="000000"/>
                </a:solidFill>
                <a:latin typeface="Times New Roman" panose="02020603050405020304" pitchFamily="18" charset="0"/>
                <a:cs typeface="Times New Roman" panose="02020603050405020304" pitchFamily="18" charset="0"/>
              </a:rPr>
              <a:t>In this milestone, we will be pre-processing the dataset that is collected.</a:t>
            </a:r>
          </a:p>
          <a:p>
            <a:pPr marL="0" indent="0">
              <a:buNone/>
            </a:pPr>
            <a:endParaRPr lang="en-US" dirty="0">
              <a:latin typeface="Times New Roman" panose="02020603050405020304" pitchFamily="18" charset="0"/>
              <a:cs typeface="Times New Roman" panose="02020603050405020304" pitchFamily="18" charset="0"/>
            </a:endParaRPr>
          </a:p>
          <a:p>
            <a:pPr marL="0" indent="0" algn="just">
              <a:spcBef>
                <a:spcPts val="0"/>
              </a:spcBef>
              <a:buNone/>
            </a:pPr>
            <a:r>
              <a:rPr lang="en-US" dirty="0">
                <a:solidFill>
                  <a:schemeClr val="accent1"/>
                </a:solidFill>
                <a:latin typeface="Times New Roman" panose="02020603050405020304" pitchFamily="18" charset="0"/>
                <a:cs typeface="Times New Roman" panose="02020603050405020304" pitchFamily="18" charset="0"/>
              </a:rPr>
              <a:t>1. Pre-processing includes</a:t>
            </a:r>
          </a:p>
          <a:p>
            <a:pPr lvl="1">
              <a:buFont typeface="+mj-lt"/>
              <a:buAutoNum type="arabicPeriod"/>
            </a:pPr>
            <a:r>
              <a:rPr lang="en-US" sz="1400" dirty="0">
                <a:solidFill>
                  <a:srgbClr val="35475C"/>
                </a:solidFill>
                <a:latin typeface="Times New Roman" panose="02020603050405020304" pitchFamily="18" charset="0"/>
                <a:cs typeface="Times New Roman" panose="02020603050405020304" pitchFamily="18" charset="0"/>
              </a:rPr>
              <a:t>Handling the null values.</a:t>
            </a:r>
          </a:p>
          <a:p>
            <a:pPr lvl="1">
              <a:buFont typeface="+mj-lt"/>
              <a:buAutoNum type="arabicPeriod"/>
            </a:pPr>
            <a:r>
              <a:rPr lang="en-US" sz="1400" dirty="0">
                <a:solidFill>
                  <a:srgbClr val="35475C"/>
                </a:solidFill>
                <a:latin typeface="Times New Roman" panose="02020603050405020304" pitchFamily="18" charset="0"/>
                <a:cs typeface="Times New Roman" panose="02020603050405020304" pitchFamily="18" charset="0"/>
              </a:rPr>
              <a:t>Handling the categorical values if any.</a:t>
            </a:r>
          </a:p>
          <a:p>
            <a:pPr lvl="1">
              <a:buFont typeface="+mj-lt"/>
              <a:buAutoNum type="arabicPeriod"/>
            </a:pPr>
            <a:endParaRPr lang="en-US" sz="1400" dirty="0">
              <a:solidFill>
                <a:srgbClr val="35475C"/>
              </a:solidFill>
              <a:latin typeface="Times New Roman" panose="02020603050405020304" pitchFamily="18" charset="0"/>
              <a:cs typeface="Times New Roman" panose="02020603050405020304" pitchFamily="18" charset="0"/>
            </a:endParaRPr>
          </a:p>
          <a:p>
            <a:pPr lvl="1">
              <a:buFont typeface="+mj-lt"/>
              <a:buAutoNum type="arabicPeriod"/>
            </a:pPr>
            <a:endParaRPr lang="en-US" sz="1400" dirty="0">
              <a:solidFill>
                <a:srgbClr val="35475C"/>
              </a:solidFill>
              <a:latin typeface="Times New Roman" panose="02020603050405020304" pitchFamily="18" charset="0"/>
              <a:cs typeface="Times New Roman" panose="02020603050405020304" pitchFamily="18" charset="0"/>
            </a:endParaRPr>
          </a:p>
          <a:p>
            <a:pPr lvl="1">
              <a:buFont typeface="+mj-lt"/>
              <a:buAutoNum type="arabicPeriod"/>
            </a:pPr>
            <a:r>
              <a:rPr lang="en-US" sz="1400" dirty="0">
                <a:solidFill>
                  <a:srgbClr val="35475C"/>
                </a:solidFill>
                <a:latin typeface="Times New Roman" panose="02020603050405020304" pitchFamily="18" charset="0"/>
                <a:cs typeface="Times New Roman" panose="02020603050405020304" pitchFamily="18" charset="0"/>
              </a:rPr>
              <a:t>Normalize the data if required.</a:t>
            </a:r>
          </a:p>
          <a:p>
            <a:pPr lvl="1">
              <a:buFont typeface="+mj-lt"/>
              <a:buAutoNum type="arabicPeriod"/>
            </a:pPr>
            <a:r>
              <a:rPr lang="en-US" sz="1400" dirty="0">
                <a:solidFill>
                  <a:srgbClr val="35475C"/>
                </a:solidFill>
                <a:latin typeface="Times New Roman" panose="02020603050405020304" pitchFamily="18" charset="0"/>
                <a:cs typeface="Times New Roman" panose="02020603050405020304" pitchFamily="18" charset="0"/>
              </a:rPr>
              <a:t>Identifying the dependent and independent variables.</a:t>
            </a:r>
          </a:p>
          <a:p>
            <a:pPr lvl="1">
              <a:buFont typeface="+mj-lt"/>
              <a:buAutoNum type="arabicPeriod"/>
            </a:pPr>
            <a:endParaRPr lang="en-US" sz="1400" dirty="0">
              <a:solidFill>
                <a:srgbClr val="35475C"/>
              </a:solidFill>
              <a:latin typeface="Times New Roman" panose="02020603050405020304" pitchFamily="18" charset="0"/>
              <a:cs typeface="Times New Roman" panose="02020603050405020304" pitchFamily="18" charset="0"/>
            </a:endParaRPr>
          </a:p>
          <a:p>
            <a:pPr lvl="1">
              <a:buFont typeface="+mj-lt"/>
              <a:buAutoNum type="arabicPeriod"/>
            </a:pPr>
            <a:endParaRPr lang="en-US" sz="1400" dirty="0">
              <a:solidFill>
                <a:srgbClr val="35475C"/>
              </a:solidFill>
              <a:latin typeface="Times New Roman" panose="02020603050405020304" pitchFamily="18" charset="0"/>
              <a:cs typeface="Times New Roman" panose="02020603050405020304" pitchFamily="18" charset="0"/>
            </a:endParaRPr>
          </a:p>
          <a:p>
            <a:pPr lvl="1">
              <a:buFont typeface="+mj-lt"/>
              <a:buAutoNum type="arabicPeriod"/>
            </a:pPr>
            <a:endParaRPr lang="en-US" sz="1400" dirty="0">
              <a:solidFill>
                <a:srgbClr val="35475C"/>
              </a:solidFill>
              <a:latin typeface="Times New Roman" panose="02020603050405020304" pitchFamily="18" charset="0"/>
              <a:cs typeface="Times New Roman" panose="02020603050405020304" pitchFamily="18" charset="0"/>
            </a:endParaRPr>
          </a:p>
          <a:p>
            <a:pPr lvl="1">
              <a:buFont typeface="+mj-lt"/>
              <a:buAutoNum type="arabicPeriod"/>
            </a:pPr>
            <a:r>
              <a:rPr lang="en-US" sz="1400" dirty="0">
                <a:solidFill>
                  <a:srgbClr val="35475C"/>
                </a:solidFill>
                <a:latin typeface="Times New Roman" panose="02020603050405020304" pitchFamily="18" charset="0"/>
                <a:cs typeface="Times New Roman" panose="02020603050405020304" pitchFamily="18" charset="0"/>
              </a:rPr>
              <a:t>Split the dataset into train and test sets.</a:t>
            </a:r>
          </a:p>
          <a:p>
            <a:pPr marL="457189" lvl="1" indent="0">
              <a:buNone/>
            </a:pPr>
            <a:endParaRPr lang="en-US" sz="1400" dirty="0">
              <a:solidFill>
                <a:srgbClr val="35475C"/>
              </a:solidFill>
              <a:latin typeface="Times New Roman" panose="02020603050405020304" pitchFamily="18" charset="0"/>
              <a:cs typeface="Times New Roman" panose="02020603050405020304" pitchFamily="18" charset="0"/>
            </a:endParaRPr>
          </a:p>
          <a:p>
            <a:pPr marL="457189" lvl="1" indent="0">
              <a:buNone/>
            </a:pPr>
            <a:endParaRPr lang="en-US" sz="1400" dirty="0">
              <a:solidFill>
                <a:srgbClr val="35475C"/>
              </a:solidFill>
              <a:latin typeface="Times New Roman" panose="02020603050405020304" pitchFamily="18" charset="0"/>
              <a:cs typeface="Times New Roman" panose="02020603050405020304" pitchFamily="18" charset="0"/>
            </a:endParaRPr>
          </a:p>
          <a:p>
            <a:pPr marL="457189" lvl="1" indent="0">
              <a:buNone/>
            </a:pPr>
            <a:br>
              <a:rPr lang="en-US" sz="1400" dirty="0">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8272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6A307A-9D57-4268-AF04-3C02882C0677}"/>
              </a:ext>
            </a:extLst>
          </p:cNvPr>
          <p:cNvPicPr>
            <a:picLocks noChangeAspect="1"/>
          </p:cNvPicPr>
          <p:nvPr/>
        </p:nvPicPr>
        <p:blipFill>
          <a:blip r:embed="rId2"/>
          <a:stretch>
            <a:fillRect/>
          </a:stretch>
        </p:blipFill>
        <p:spPr>
          <a:xfrm>
            <a:off x="1287865" y="4390701"/>
            <a:ext cx="6296025" cy="828675"/>
          </a:xfrm>
          <a:prstGeom prst="rect">
            <a:avLst/>
          </a:prstGeom>
        </p:spPr>
      </p:pic>
      <p:pic>
        <p:nvPicPr>
          <p:cNvPr id="6" name="Picture 5">
            <a:extLst>
              <a:ext uri="{FF2B5EF4-FFF2-40B4-BE49-F238E27FC236}">
                <a16:creationId xmlns:a16="http://schemas.microsoft.com/office/drawing/2014/main" id="{43BFEC24-E6C5-4041-9A84-4753BD7CBC50}"/>
              </a:ext>
            </a:extLst>
          </p:cNvPr>
          <p:cNvPicPr>
            <a:picLocks noChangeAspect="1"/>
          </p:cNvPicPr>
          <p:nvPr/>
        </p:nvPicPr>
        <p:blipFill>
          <a:blip r:embed="rId3"/>
          <a:stretch>
            <a:fillRect/>
          </a:stretch>
        </p:blipFill>
        <p:spPr>
          <a:xfrm>
            <a:off x="1287865" y="5602587"/>
            <a:ext cx="5238751" cy="1327212"/>
          </a:xfrm>
          <a:prstGeom prst="rect">
            <a:avLst/>
          </a:prstGeom>
        </p:spPr>
      </p:pic>
      <p:grpSp>
        <p:nvGrpSpPr>
          <p:cNvPr id="5" name="Group 4">
            <a:extLst>
              <a:ext uri="{FF2B5EF4-FFF2-40B4-BE49-F238E27FC236}">
                <a16:creationId xmlns:a16="http://schemas.microsoft.com/office/drawing/2014/main" id="{528BF6E0-FF74-43D1-A51E-EF62382276B4}"/>
              </a:ext>
            </a:extLst>
          </p:cNvPr>
          <p:cNvGrpSpPr/>
          <p:nvPr/>
        </p:nvGrpSpPr>
        <p:grpSpPr>
          <a:xfrm>
            <a:off x="-69695" y="-10733"/>
            <a:ext cx="1484045" cy="2549923"/>
            <a:chOff x="-69695" y="-10733"/>
            <a:chExt cx="1484045" cy="2549923"/>
          </a:xfrm>
        </p:grpSpPr>
        <p:pic>
          <p:nvPicPr>
            <p:cNvPr id="7" name="Picture 6">
              <a:extLst>
                <a:ext uri="{FF2B5EF4-FFF2-40B4-BE49-F238E27FC236}">
                  <a16:creationId xmlns:a16="http://schemas.microsoft.com/office/drawing/2014/main" id="{D0041727-4CAA-4917-BD45-A5D391D386A7}"/>
                </a:ext>
              </a:extLst>
            </p:cNvPr>
            <p:cNvPicPr>
              <a:picLocks noChangeAspect="1"/>
            </p:cNvPicPr>
            <p:nvPr/>
          </p:nvPicPr>
          <p:blipFill>
            <a:blip r:embed="rId4"/>
            <a:stretch>
              <a:fillRect/>
            </a:stretch>
          </p:blipFill>
          <p:spPr>
            <a:xfrm rot="10800000">
              <a:off x="0" y="148"/>
              <a:ext cx="1266008" cy="1584166"/>
            </a:xfrm>
            <a:prstGeom prst="rect">
              <a:avLst/>
            </a:prstGeom>
          </p:spPr>
        </p:pic>
        <p:cxnSp>
          <p:nvCxnSpPr>
            <p:cNvPr id="8" name="Straight Connector 7">
              <a:extLst>
                <a:ext uri="{FF2B5EF4-FFF2-40B4-BE49-F238E27FC236}">
                  <a16:creationId xmlns:a16="http://schemas.microsoft.com/office/drawing/2014/main" id="{34110371-498A-42B8-9253-6005B6B166D8}"/>
                </a:ext>
              </a:extLst>
            </p:cNvPr>
            <p:cNvCxnSpPr>
              <a:cxnSpLocks/>
            </p:cNvCxnSpPr>
            <p:nvPr/>
          </p:nvCxnSpPr>
          <p:spPr>
            <a:xfrm flipH="1">
              <a:off x="-30342" y="-10733"/>
              <a:ext cx="1444692" cy="1410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14C3828-04EA-4265-8126-F5018BA01D8B}"/>
                </a:ext>
              </a:extLst>
            </p:cNvPr>
            <p:cNvCxnSpPr>
              <a:cxnSpLocks/>
            </p:cNvCxnSpPr>
            <p:nvPr/>
          </p:nvCxnSpPr>
          <p:spPr>
            <a:xfrm flipH="1">
              <a:off x="-69695" y="0"/>
              <a:ext cx="853609" cy="253919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Content Placeholder 2">
            <a:extLst>
              <a:ext uri="{FF2B5EF4-FFF2-40B4-BE49-F238E27FC236}">
                <a16:creationId xmlns:a16="http://schemas.microsoft.com/office/drawing/2014/main" id="{4D56387A-141D-4971-ADD9-600C62B12E05}"/>
              </a:ext>
            </a:extLst>
          </p:cNvPr>
          <p:cNvSpPr txBox="1">
            <a:spLocks/>
          </p:cNvSpPr>
          <p:nvPr/>
        </p:nvSpPr>
        <p:spPr>
          <a:xfrm>
            <a:off x="668457" y="544852"/>
            <a:ext cx="8596668" cy="6868003"/>
          </a:xfrm>
          <a:prstGeom prst="rect">
            <a:avLst/>
          </a:prstGeom>
        </p:spPr>
        <p:txBody>
          <a:bodyPr>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solidFill>
                  <a:schemeClr val="accent1"/>
                </a:solidFill>
                <a:latin typeface="Times New Roman" panose="02020603050405020304" pitchFamily="18" charset="0"/>
                <a:cs typeface="Times New Roman" panose="02020603050405020304" pitchFamily="18" charset="0"/>
              </a:rPr>
              <a:t>2. Model Building</a:t>
            </a:r>
          </a:p>
          <a:p>
            <a:pPr marL="0" indent="0">
              <a:buNone/>
            </a:pPr>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There are several Machine Learning algorithms to be used depending on the data you are going to process such as images, sound, text, and numerical values. The algorithms can be chosen according to the objective. As the dataset which we are using is a </a:t>
            </a:r>
            <a:r>
              <a:rPr lang="en-US" sz="1600" b="1" dirty="0">
                <a:latin typeface="Times New Roman" panose="02020603050405020304" pitchFamily="18" charset="0"/>
                <a:cs typeface="Times New Roman" panose="02020603050405020304" pitchFamily="18" charset="0"/>
              </a:rPr>
              <a:t>Classification dataset</a:t>
            </a:r>
            <a:r>
              <a:rPr lang="en-US" sz="1600" dirty="0">
                <a:latin typeface="Times New Roman" panose="02020603050405020304" pitchFamily="18" charset="0"/>
                <a:cs typeface="Times New Roman" panose="02020603050405020304" pitchFamily="18" charset="0"/>
              </a:rPr>
              <a:t>  we can use the following algorithms</a:t>
            </a:r>
          </a:p>
          <a:p>
            <a:pPr marL="685783" lvl="1">
              <a:buFont typeface="Arial" panose="020B0604020202020204" pitchFamily="34" charset="0"/>
              <a:buChar char="•"/>
            </a:pPr>
            <a:r>
              <a:rPr lang="en-US" sz="1400" dirty="0">
                <a:solidFill>
                  <a:srgbClr val="35475C"/>
                </a:solidFill>
                <a:latin typeface="Times New Roman" panose="02020603050405020304" pitchFamily="18" charset="0"/>
                <a:cs typeface="Times New Roman" panose="02020603050405020304" pitchFamily="18" charset="0"/>
              </a:rPr>
              <a:t>Logistic Regression</a:t>
            </a:r>
          </a:p>
          <a:p>
            <a:pPr marL="685783" lvl="1">
              <a:buFont typeface="Arial" panose="020B0604020202020204" pitchFamily="34" charset="0"/>
              <a:buChar char="•"/>
            </a:pPr>
            <a:r>
              <a:rPr lang="en-US" sz="1400" dirty="0">
                <a:solidFill>
                  <a:srgbClr val="35475C"/>
                </a:solidFill>
                <a:latin typeface="Times New Roman" panose="02020603050405020304" pitchFamily="18" charset="0"/>
                <a:cs typeface="Times New Roman" panose="02020603050405020304" pitchFamily="18" charset="0"/>
              </a:rPr>
              <a:t>Random Forest Regression / Classification</a:t>
            </a:r>
          </a:p>
          <a:p>
            <a:pPr marL="685783" lvl="1">
              <a:buFont typeface="Arial" panose="020B0604020202020204" pitchFamily="34" charset="0"/>
              <a:buChar char="•"/>
            </a:pPr>
            <a:r>
              <a:rPr lang="en-US" sz="1400" dirty="0">
                <a:solidFill>
                  <a:srgbClr val="35475C"/>
                </a:solidFill>
                <a:latin typeface="Times New Roman" panose="02020603050405020304" pitchFamily="18" charset="0"/>
                <a:cs typeface="Times New Roman" panose="02020603050405020304" pitchFamily="18" charset="0"/>
              </a:rPr>
              <a:t>Decision Tree Regression / Classification</a:t>
            </a:r>
          </a:p>
          <a:p>
            <a:pPr marL="685783" lvl="1">
              <a:buFont typeface="Arial" panose="020B0604020202020204" pitchFamily="34" charset="0"/>
              <a:buChar char="•"/>
            </a:pPr>
            <a:r>
              <a:rPr lang="en-US" sz="1400" dirty="0">
                <a:solidFill>
                  <a:srgbClr val="35475C"/>
                </a:solidFill>
                <a:latin typeface="Times New Roman" panose="02020603050405020304" pitchFamily="18" charset="0"/>
                <a:cs typeface="Times New Roman" panose="02020603050405020304" pitchFamily="18" charset="0"/>
              </a:rPr>
              <a:t>K-Nearest Neighbors</a:t>
            </a:r>
          </a:p>
          <a:p>
            <a:pPr marL="685783" lvl="1">
              <a:buFont typeface="Arial" panose="020B0604020202020204" pitchFamily="34" charset="0"/>
              <a:buChar char="•"/>
            </a:pPr>
            <a:r>
              <a:rPr lang="en-US" sz="1400" dirty="0">
                <a:solidFill>
                  <a:srgbClr val="35475C"/>
                </a:solidFill>
                <a:latin typeface="Times New Roman" panose="02020603050405020304" pitchFamily="18" charset="0"/>
                <a:cs typeface="Times New Roman" panose="02020603050405020304" pitchFamily="18" charset="0"/>
              </a:rPr>
              <a:t>Support Vector Machine</a:t>
            </a:r>
            <a:endParaRPr lang="en-US" sz="1400" dirty="0">
              <a:latin typeface="Times New Roman" panose="02020603050405020304" pitchFamily="18" charset="0"/>
              <a:cs typeface="Times New Roman" panose="02020603050405020304" pitchFamily="18" charset="0"/>
            </a:endParaRPr>
          </a:p>
          <a:p>
            <a:pPr marL="0" indent="0">
              <a:buNone/>
            </a:pPr>
            <a:r>
              <a:rPr lang="en-US" dirty="0">
                <a:solidFill>
                  <a:schemeClr val="accent1"/>
                </a:solidFill>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In order to get </a:t>
            </a:r>
            <a:r>
              <a:rPr lang="en-US" dirty="0">
                <a:solidFill>
                  <a:schemeClr val="accent1"/>
                </a:solidFill>
                <a:latin typeface="Times New Roman" panose="02020603050405020304" pitchFamily="18" charset="0"/>
                <a:cs typeface="Times New Roman" panose="02020603050405020304" pitchFamily="18" charset="0"/>
              </a:rPr>
              <a:t>appropriate predictions</a:t>
            </a:r>
            <a:r>
              <a:rPr lang="en-US" dirty="0">
                <a:latin typeface="Times New Roman" panose="02020603050405020304" pitchFamily="18" charset="0"/>
                <a:cs typeface="Times New Roman" panose="02020603050405020304" pitchFamily="18" charset="0"/>
              </a:rPr>
              <a:t>, the dataset can be </a:t>
            </a:r>
            <a:r>
              <a:rPr lang="en-US" dirty="0">
                <a:solidFill>
                  <a:schemeClr val="accent1"/>
                </a:solidFill>
                <a:latin typeface="Times New Roman" panose="02020603050405020304" pitchFamily="18" charset="0"/>
                <a:cs typeface="Times New Roman" panose="02020603050405020304" pitchFamily="18" charset="0"/>
              </a:rPr>
              <a:t>trained</a:t>
            </a:r>
            <a:r>
              <a:rPr lang="en-US" dirty="0">
                <a:latin typeface="Times New Roman" panose="02020603050405020304" pitchFamily="18" charset="0"/>
                <a:cs typeface="Times New Roman" panose="02020603050405020304" pitchFamily="18" charset="0"/>
              </a:rPr>
              <a:t> with any of the above algorithms. To avoid overfitting, we considered Logistics Regression.</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The accuracy of Logistic Regression of given dataset is 91.6%</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4595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209B0A-E261-4320-BA43-8DEB3CA05E5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20000"/>
                    </a14:imgEffect>
                  </a14:imgLayer>
                </a14:imgProps>
              </a:ext>
            </a:extLst>
          </a:blip>
          <a:stretch>
            <a:fillRect/>
          </a:stretch>
        </p:blipFill>
        <p:spPr>
          <a:xfrm>
            <a:off x="1788994" y="933070"/>
            <a:ext cx="5219700" cy="850924"/>
          </a:xfrm>
          <a:prstGeom prst="rect">
            <a:avLst/>
          </a:prstGeom>
        </p:spPr>
      </p:pic>
      <p:pic>
        <p:nvPicPr>
          <p:cNvPr id="7" name="Picture 6">
            <a:extLst>
              <a:ext uri="{FF2B5EF4-FFF2-40B4-BE49-F238E27FC236}">
                <a16:creationId xmlns:a16="http://schemas.microsoft.com/office/drawing/2014/main" id="{C82ECF74-4060-404D-B4F0-461706DBD446}"/>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879023" y="2365138"/>
            <a:ext cx="5829300" cy="850924"/>
          </a:xfrm>
          <a:prstGeom prst="rect">
            <a:avLst/>
          </a:prstGeom>
        </p:spPr>
      </p:pic>
      <p:pic>
        <p:nvPicPr>
          <p:cNvPr id="9" name="Picture 8">
            <a:extLst>
              <a:ext uri="{FF2B5EF4-FFF2-40B4-BE49-F238E27FC236}">
                <a16:creationId xmlns:a16="http://schemas.microsoft.com/office/drawing/2014/main" id="{35BA49BF-0868-4B43-801A-E265CA096E96}"/>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1879023" y="3531089"/>
            <a:ext cx="5829300" cy="741391"/>
          </a:xfrm>
          <a:prstGeom prst="rect">
            <a:avLst/>
          </a:prstGeom>
        </p:spPr>
      </p:pic>
      <p:pic>
        <p:nvPicPr>
          <p:cNvPr id="11" name="Picture 10">
            <a:extLst>
              <a:ext uri="{FF2B5EF4-FFF2-40B4-BE49-F238E27FC236}">
                <a16:creationId xmlns:a16="http://schemas.microsoft.com/office/drawing/2014/main" id="{760A2B8D-293E-4F5F-99AD-539E3A38B059}"/>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50000"/>
                    </a14:imgEffect>
                  </a14:imgLayer>
                </a14:imgProps>
              </a:ext>
            </a:extLst>
          </a:blip>
          <a:stretch>
            <a:fillRect/>
          </a:stretch>
        </p:blipFill>
        <p:spPr>
          <a:xfrm>
            <a:off x="2290356" y="5643934"/>
            <a:ext cx="4838415" cy="964443"/>
          </a:xfrm>
          <a:prstGeom prst="rect">
            <a:avLst/>
          </a:prstGeom>
        </p:spPr>
      </p:pic>
      <p:grpSp>
        <p:nvGrpSpPr>
          <p:cNvPr id="8" name="Group 7">
            <a:extLst>
              <a:ext uri="{FF2B5EF4-FFF2-40B4-BE49-F238E27FC236}">
                <a16:creationId xmlns:a16="http://schemas.microsoft.com/office/drawing/2014/main" id="{9A026A1E-30B1-4489-8E1E-77E20A8B1AA1}"/>
              </a:ext>
            </a:extLst>
          </p:cNvPr>
          <p:cNvGrpSpPr/>
          <p:nvPr/>
        </p:nvGrpSpPr>
        <p:grpSpPr>
          <a:xfrm>
            <a:off x="-78886" y="-12065"/>
            <a:ext cx="1484045" cy="2549923"/>
            <a:chOff x="-69695" y="-10733"/>
            <a:chExt cx="1484045" cy="2549923"/>
          </a:xfrm>
        </p:grpSpPr>
        <p:pic>
          <p:nvPicPr>
            <p:cNvPr id="10" name="Picture 9">
              <a:extLst>
                <a:ext uri="{FF2B5EF4-FFF2-40B4-BE49-F238E27FC236}">
                  <a16:creationId xmlns:a16="http://schemas.microsoft.com/office/drawing/2014/main" id="{B9098BE8-AE09-4C7D-8404-43659B149149}"/>
                </a:ext>
              </a:extLst>
            </p:cNvPr>
            <p:cNvPicPr>
              <a:picLocks noChangeAspect="1"/>
            </p:cNvPicPr>
            <p:nvPr/>
          </p:nvPicPr>
          <p:blipFill>
            <a:blip r:embed="rId10"/>
            <a:stretch>
              <a:fillRect/>
            </a:stretch>
          </p:blipFill>
          <p:spPr>
            <a:xfrm rot="10800000">
              <a:off x="0" y="148"/>
              <a:ext cx="1266008" cy="1584166"/>
            </a:xfrm>
            <a:prstGeom prst="rect">
              <a:avLst/>
            </a:prstGeom>
          </p:spPr>
        </p:pic>
        <p:cxnSp>
          <p:nvCxnSpPr>
            <p:cNvPr id="12" name="Straight Connector 11">
              <a:extLst>
                <a:ext uri="{FF2B5EF4-FFF2-40B4-BE49-F238E27FC236}">
                  <a16:creationId xmlns:a16="http://schemas.microsoft.com/office/drawing/2014/main" id="{1D476A53-185F-42A5-AFD6-E2A68DDB02DA}"/>
                </a:ext>
              </a:extLst>
            </p:cNvPr>
            <p:cNvCxnSpPr>
              <a:cxnSpLocks/>
            </p:cNvCxnSpPr>
            <p:nvPr/>
          </p:nvCxnSpPr>
          <p:spPr>
            <a:xfrm flipH="1">
              <a:off x="-30342" y="-10733"/>
              <a:ext cx="1444692" cy="1410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48CF531-5AE1-4FD3-81F4-AD6F9C2603E7}"/>
                </a:ext>
              </a:extLst>
            </p:cNvPr>
            <p:cNvCxnSpPr>
              <a:cxnSpLocks/>
            </p:cNvCxnSpPr>
            <p:nvPr/>
          </p:nvCxnSpPr>
          <p:spPr>
            <a:xfrm flipH="1">
              <a:off x="-69695" y="0"/>
              <a:ext cx="853609" cy="253919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6" name="Picture 5">
            <a:extLst>
              <a:ext uri="{FF2B5EF4-FFF2-40B4-BE49-F238E27FC236}">
                <a16:creationId xmlns:a16="http://schemas.microsoft.com/office/drawing/2014/main" id="{CCD8EA96-85A4-4BC4-A7EC-163B3C59F2FF}"/>
              </a:ext>
            </a:extLst>
          </p:cNvPr>
          <p:cNvPicPr>
            <a:picLocks noChangeAspect="1"/>
          </p:cNvPicPr>
          <p:nvPr/>
        </p:nvPicPr>
        <p:blipFill>
          <a:blip r:embed="rId11"/>
          <a:stretch>
            <a:fillRect/>
          </a:stretch>
        </p:blipFill>
        <p:spPr>
          <a:xfrm>
            <a:off x="3435659" y="4704402"/>
            <a:ext cx="5593018" cy="630344"/>
          </a:xfrm>
          <a:prstGeom prst="rect">
            <a:avLst/>
          </a:prstGeom>
        </p:spPr>
      </p:pic>
      <p:sp>
        <p:nvSpPr>
          <p:cNvPr id="3" name="TextBox 2">
            <a:extLst>
              <a:ext uri="{FF2B5EF4-FFF2-40B4-BE49-F238E27FC236}">
                <a16:creationId xmlns:a16="http://schemas.microsoft.com/office/drawing/2014/main" id="{61990737-5CEE-4507-92FF-B57322FA1487}"/>
              </a:ext>
            </a:extLst>
          </p:cNvPr>
          <p:cNvSpPr txBox="1"/>
          <p:nvPr/>
        </p:nvSpPr>
        <p:spPr>
          <a:xfrm>
            <a:off x="650447" y="561626"/>
            <a:ext cx="8811491" cy="6554295"/>
          </a:xfrm>
          <a:prstGeom prst="rect">
            <a:avLst/>
          </a:prstGeom>
          <a:noFill/>
        </p:spPr>
        <p:txBody>
          <a:bodyPr wrap="square">
            <a:spAutoFit/>
          </a:bodyPr>
          <a:lstStyle/>
          <a:p>
            <a:pPr>
              <a:lnSpc>
                <a:spcPct val="107000"/>
              </a:lnSpc>
              <a:spcBef>
                <a:spcPts val="1500"/>
              </a:spcBef>
              <a:spcAft>
                <a:spcPts val="751"/>
              </a:spcAft>
            </a:pPr>
            <a:r>
              <a:rPr lang="en-IN" sz="16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4. </a:t>
            </a:r>
            <a:r>
              <a:rPr lang="en-IN" sz="1600" dirty="0">
                <a:solidFill>
                  <a:schemeClr val="accent1"/>
                </a:solidFill>
                <a:latin typeface="Arial" panose="020B0604020202020204" pitchFamily="34" charset="0"/>
                <a:ea typeface="Calibri" panose="020F0502020204030204" pitchFamily="34" charset="0"/>
                <a:cs typeface="Times New Roman" panose="02020603050405020304" pitchFamily="18" charset="0"/>
              </a:rPr>
              <a:t>Save the model </a:t>
            </a:r>
            <a:r>
              <a:rPr lang="en-IN" sz="1600" dirty="0">
                <a:solidFill>
                  <a:srgbClr val="000000"/>
                </a:solidFill>
                <a:latin typeface="Arial" panose="020B0604020202020204" pitchFamily="34" charset="0"/>
                <a:ea typeface="Calibri" panose="020F0502020204030204" pitchFamily="34" charset="0"/>
                <a:cs typeface="Times New Roman" panose="02020603050405020304" pitchFamily="18" charset="0"/>
              </a:rPr>
              <a:t>and its dependencies. The finalized model will saved by as a  pickle or </a:t>
            </a:r>
            <a:r>
              <a:rPr lang="en-IN" sz="1600"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pkl</a:t>
            </a:r>
            <a:r>
              <a:rPr lang="en-IN" sz="1600" dirty="0">
                <a:solidFill>
                  <a:srgbClr val="000000"/>
                </a:solidFill>
                <a:latin typeface="Arial" panose="020B0604020202020204" pitchFamily="34" charset="0"/>
                <a:ea typeface="Calibri" panose="020F0502020204030204" pitchFamily="34" charset="0"/>
                <a:cs typeface="Times New Roman" panose="02020603050405020304" pitchFamily="18" charset="0"/>
              </a:rPr>
              <a:t> file.</a:t>
            </a:r>
          </a:p>
          <a:p>
            <a:pPr>
              <a:lnSpc>
                <a:spcPct val="107000"/>
              </a:lnSpc>
              <a:spcBef>
                <a:spcPts val="1500"/>
              </a:spcBef>
              <a:spcAft>
                <a:spcPts val="751"/>
              </a:spcAft>
            </a:pP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SzPts val="1000"/>
              <a:tabLst>
                <a:tab pos="457189" algn="l"/>
              </a:tabLst>
            </a:pPr>
            <a:r>
              <a:rPr lang="en-IN" sz="1600" dirty="0">
                <a:solidFill>
                  <a:schemeClr val="accent1"/>
                </a:solidFill>
                <a:latin typeface="Arial" panose="020B0604020202020204" pitchFamily="34" charset="0"/>
                <a:ea typeface="Calibri" panose="020F0502020204030204" pitchFamily="34" charset="0"/>
                <a:cs typeface="Times New Roman" panose="02020603050405020304" pitchFamily="18" charset="0"/>
              </a:rPr>
              <a:t>5. </a:t>
            </a:r>
            <a:r>
              <a:rPr lang="en-IN" sz="1600" dirty="0">
                <a:solidFill>
                  <a:srgbClr val="000000"/>
                </a:solidFill>
                <a:latin typeface="Arial" panose="020B0604020202020204" pitchFamily="34" charset="0"/>
                <a:ea typeface="Calibri" panose="020F0502020204030204" pitchFamily="34" charset="0"/>
                <a:cs typeface="Times New Roman" panose="02020603050405020304" pitchFamily="18" charset="0"/>
              </a:rPr>
              <a:t>Build a Web application using a </a:t>
            </a:r>
            <a:r>
              <a:rPr lang="en-IN" sz="1600" dirty="0">
                <a:solidFill>
                  <a:schemeClr val="accent1"/>
                </a:solidFill>
                <a:latin typeface="Arial" panose="020B0604020202020204" pitchFamily="34" charset="0"/>
                <a:ea typeface="Calibri" panose="020F0502020204030204" pitchFamily="34" charset="0"/>
                <a:cs typeface="Times New Roman" panose="02020603050405020304" pitchFamily="18" charset="0"/>
              </a:rPr>
              <a:t>flask that integrates with the model built</a:t>
            </a:r>
            <a:r>
              <a:rPr lang="en-IN" sz="1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800080" lvl="1" indent="-342891">
              <a:lnSpc>
                <a:spcPct val="107000"/>
              </a:lnSpc>
              <a:spcAft>
                <a:spcPts val="800"/>
              </a:spcAft>
              <a:buClr>
                <a:schemeClr val="accent1"/>
              </a:buClr>
              <a:buSzPct val="80000"/>
              <a:buFont typeface="Wingdings" panose="05000000000000000000" pitchFamily="2" charset="2"/>
              <a:buChar char="Ø"/>
              <a:tabLst>
                <a:tab pos="457189" algn="l"/>
              </a:tabLst>
            </a:pPr>
            <a:r>
              <a:rPr lang="en-IN" sz="1600" dirty="0">
                <a:latin typeface="Times New Roman" panose="02020603050405020304" pitchFamily="18" charset="0"/>
                <a:ea typeface="Calibri" panose="020F0502020204030204" pitchFamily="34" charset="0"/>
                <a:cs typeface="Times New Roman" panose="02020603050405020304" pitchFamily="18" charset="0"/>
              </a:rPr>
              <a:t>commands to import required libraries-</a:t>
            </a:r>
          </a:p>
          <a:p>
            <a:pPr marL="742950" lvl="1" indent="-285750">
              <a:lnSpc>
                <a:spcPct val="107000"/>
              </a:lnSpc>
              <a:spcAft>
                <a:spcPts val="800"/>
              </a:spcAft>
              <a:buClr>
                <a:schemeClr val="accent1"/>
              </a:buClr>
              <a:buSzPct val="80000"/>
              <a:buFont typeface="Wingdings" panose="05000000000000000000" pitchFamily="2" charset="2"/>
              <a:buChar char="Ø"/>
              <a:tabLst>
                <a:tab pos="457189" algn="l"/>
              </a:tabLst>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Clr>
                <a:schemeClr val="accent1"/>
              </a:buClr>
              <a:buSzPct val="80000"/>
              <a:buFont typeface="Wingdings" panose="05000000000000000000" pitchFamily="2" charset="2"/>
              <a:buChar char="Ø"/>
              <a:tabLst>
                <a:tab pos="457189" algn="l"/>
              </a:tabLst>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800080" lvl="1" indent="-342891">
              <a:lnSpc>
                <a:spcPct val="107000"/>
              </a:lnSpc>
              <a:spcAft>
                <a:spcPts val="800"/>
              </a:spcAft>
              <a:buClr>
                <a:schemeClr val="accent1"/>
              </a:buClr>
              <a:buSzPct val="80000"/>
              <a:buFont typeface="Wingdings" panose="05000000000000000000" pitchFamily="2" charset="2"/>
              <a:buChar char="Ø"/>
              <a:tabLst>
                <a:tab pos="457189" algn="l"/>
              </a:tabLst>
            </a:pPr>
            <a:r>
              <a:rPr lang="en-IN" sz="1600" dirty="0">
                <a:latin typeface="Times New Roman" panose="02020603050405020304" pitchFamily="18" charset="0"/>
                <a:ea typeface="Calibri" panose="020F0502020204030204" pitchFamily="34" charset="0"/>
                <a:cs typeface="Times New Roman" panose="02020603050405020304" pitchFamily="18" charset="0"/>
              </a:rPr>
              <a:t>Load the model and initialize Flask App</a:t>
            </a:r>
          </a:p>
          <a:p>
            <a:pPr marL="800080" lvl="1" indent="-342891">
              <a:lnSpc>
                <a:spcPct val="107000"/>
              </a:lnSpc>
              <a:spcAft>
                <a:spcPts val="800"/>
              </a:spcAft>
              <a:buClr>
                <a:schemeClr val="accent1"/>
              </a:buClr>
              <a:buSzPct val="80000"/>
              <a:buFont typeface="Wingdings" panose="05000000000000000000" pitchFamily="2" charset="2"/>
              <a:buChar char="Ø"/>
              <a:tabLst>
                <a:tab pos="457189" algn="l"/>
              </a:tabLst>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800080" lvl="1" indent="-342891">
              <a:lnSpc>
                <a:spcPct val="107000"/>
              </a:lnSpc>
              <a:spcAft>
                <a:spcPts val="800"/>
              </a:spcAft>
              <a:buClr>
                <a:schemeClr val="accent1"/>
              </a:buClr>
              <a:buSzPct val="80000"/>
              <a:buFont typeface="Wingdings" panose="05000000000000000000" pitchFamily="2" charset="2"/>
              <a:buChar char="Ø"/>
              <a:tabLst>
                <a:tab pos="457189" algn="l"/>
              </a:tabLst>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800080" lvl="1" indent="-342891">
              <a:lnSpc>
                <a:spcPct val="107000"/>
              </a:lnSpc>
              <a:spcAft>
                <a:spcPts val="800"/>
              </a:spcAft>
              <a:buClr>
                <a:schemeClr val="accent1"/>
              </a:buClr>
              <a:buSzPct val="80000"/>
              <a:buFont typeface="Wingdings" panose="05000000000000000000" pitchFamily="2" charset="2"/>
              <a:buChar char="Ø"/>
              <a:tabLst>
                <a:tab pos="457189" algn="l"/>
              </a:tabLst>
            </a:pPr>
            <a:r>
              <a:rPr lang="en-IN" sz="1600" dirty="0">
                <a:latin typeface="Times New Roman" panose="02020603050405020304" pitchFamily="18" charset="0"/>
                <a:ea typeface="Calibri" panose="020F0502020204030204" pitchFamily="34" charset="0"/>
                <a:cs typeface="Times New Roman" panose="02020603050405020304" pitchFamily="18" charset="0"/>
              </a:rPr>
              <a:t>Fetch the URL from the UI, process the URL , get the input parameters from the URL and return the Prediction</a:t>
            </a:r>
          </a:p>
          <a:p>
            <a:pPr marL="800080" lvl="1" indent="-342891">
              <a:lnSpc>
                <a:spcPct val="107000"/>
              </a:lnSpc>
              <a:spcAft>
                <a:spcPts val="800"/>
              </a:spcAft>
              <a:buClr>
                <a:schemeClr val="accent1"/>
              </a:buClr>
              <a:buSzPct val="80000"/>
              <a:buFont typeface="Wingdings" panose="05000000000000000000" pitchFamily="2" charset="2"/>
              <a:buChar char="Ø"/>
              <a:tabLst>
                <a:tab pos="457189" algn="l"/>
              </a:tabLst>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800080" lvl="1" indent="-342891">
              <a:lnSpc>
                <a:spcPct val="107000"/>
              </a:lnSpc>
              <a:spcAft>
                <a:spcPts val="800"/>
              </a:spcAft>
              <a:buClr>
                <a:schemeClr val="accent1"/>
              </a:buClr>
              <a:buSzPct val="80000"/>
              <a:buFont typeface="Wingdings" panose="05000000000000000000" pitchFamily="2" charset="2"/>
              <a:buChar char="Ø"/>
              <a:tabLst>
                <a:tab pos="457189" algn="l"/>
              </a:tabLst>
            </a:pPr>
            <a:r>
              <a:rPr lang="en-IN" sz="1600" dirty="0">
                <a:latin typeface="Times New Roman" panose="02020603050405020304" pitchFamily="18" charset="0"/>
                <a:ea typeface="Calibri" panose="020F0502020204030204" pitchFamily="34" charset="0"/>
                <a:cs typeface="Times New Roman" panose="02020603050405020304" pitchFamily="18" charset="0"/>
              </a:rPr>
              <a:t>Run the app</a:t>
            </a:r>
            <a:r>
              <a:rPr lang="en-IN" sz="16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  </a:t>
            </a:r>
          </a:p>
          <a:p>
            <a:pPr marL="800080" lvl="1" indent="-342891">
              <a:lnSpc>
                <a:spcPct val="107000"/>
              </a:lnSpc>
              <a:spcAft>
                <a:spcPts val="800"/>
              </a:spcAft>
              <a:buSzPct val="60000"/>
              <a:buFont typeface="Wingdings" panose="05000000000000000000" pitchFamily="2" charset="2"/>
              <a:buChar char="Ø"/>
              <a:tabLst>
                <a:tab pos="457189" algn="l"/>
              </a:tabLst>
            </a:pP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457189" lvl="1">
              <a:lnSpc>
                <a:spcPct val="107000"/>
              </a:lnSpc>
              <a:spcAft>
                <a:spcPts val="800"/>
              </a:spcAft>
              <a:buSzPct val="60000"/>
              <a:tabLst>
                <a:tab pos="457189" algn="l"/>
              </a:tabLst>
            </a:pP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891" indent="-342891">
              <a:lnSpc>
                <a:spcPct val="107000"/>
              </a:lnSpc>
              <a:spcAft>
                <a:spcPts val="800"/>
              </a:spcAft>
              <a:buSzPts val="1000"/>
              <a:buFontTx/>
              <a:buChar char="-"/>
              <a:tabLst>
                <a:tab pos="457189" algn="l"/>
              </a:tabLst>
            </a:pP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891" indent="-342891">
              <a:lnSpc>
                <a:spcPct val="107000"/>
              </a:lnSpc>
              <a:spcAft>
                <a:spcPts val="800"/>
              </a:spcAft>
              <a:buSzPts val="1000"/>
              <a:buFontTx/>
              <a:buChar char="-"/>
              <a:tabLst>
                <a:tab pos="457189" algn="l"/>
              </a:tabLst>
            </a:pP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24078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93C43E-1F62-4096-AD49-84C3ABBD1E68}"/>
              </a:ext>
            </a:extLst>
          </p:cNvPr>
          <p:cNvPicPr>
            <a:picLocks noChangeAspect="1"/>
          </p:cNvPicPr>
          <p:nvPr/>
        </p:nvPicPr>
        <p:blipFill>
          <a:blip r:embed="rId2"/>
          <a:stretch>
            <a:fillRect/>
          </a:stretch>
        </p:blipFill>
        <p:spPr>
          <a:xfrm>
            <a:off x="2725444" y="1367786"/>
            <a:ext cx="4119241" cy="2239671"/>
          </a:xfrm>
          <a:prstGeom prst="rect">
            <a:avLst/>
          </a:prstGeom>
        </p:spPr>
      </p:pic>
      <p:pic>
        <p:nvPicPr>
          <p:cNvPr id="10" name="Picture 9">
            <a:extLst>
              <a:ext uri="{FF2B5EF4-FFF2-40B4-BE49-F238E27FC236}">
                <a16:creationId xmlns:a16="http://schemas.microsoft.com/office/drawing/2014/main" id="{850C03D0-9817-413C-9C50-D426F8AEA609}"/>
              </a:ext>
            </a:extLst>
          </p:cNvPr>
          <p:cNvPicPr>
            <a:picLocks noChangeAspect="1"/>
          </p:cNvPicPr>
          <p:nvPr/>
        </p:nvPicPr>
        <p:blipFill>
          <a:blip r:embed="rId3"/>
          <a:stretch>
            <a:fillRect/>
          </a:stretch>
        </p:blipFill>
        <p:spPr>
          <a:xfrm>
            <a:off x="2483122" y="4033826"/>
            <a:ext cx="4988048" cy="2912775"/>
          </a:xfrm>
          <a:prstGeom prst="rect">
            <a:avLst/>
          </a:prstGeom>
        </p:spPr>
      </p:pic>
      <p:grpSp>
        <p:nvGrpSpPr>
          <p:cNvPr id="5" name="Group 4">
            <a:extLst>
              <a:ext uri="{FF2B5EF4-FFF2-40B4-BE49-F238E27FC236}">
                <a16:creationId xmlns:a16="http://schemas.microsoft.com/office/drawing/2014/main" id="{C88E3EF0-D1C0-47D9-9C68-8084E4455E6E}"/>
              </a:ext>
            </a:extLst>
          </p:cNvPr>
          <p:cNvGrpSpPr/>
          <p:nvPr/>
        </p:nvGrpSpPr>
        <p:grpSpPr>
          <a:xfrm>
            <a:off x="-69695" y="-10733"/>
            <a:ext cx="1484045" cy="2549923"/>
            <a:chOff x="-69695" y="-10733"/>
            <a:chExt cx="1484045" cy="2549923"/>
          </a:xfrm>
        </p:grpSpPr>
        <p:pic>
          <p:nvPicPr>
            <p:cNvPr id="7" name="Picture 6">
              <a:extLst>
                <a:ext uri="{FF2B5EF4-FFF2-40B4-BE49-F238E27FC236}">
                  <a16:creationId xmlns:a16="http://schemas.microsoft.com/office/drawing/2014/main" id="{B56DDDD5-577D-4363-A73E-59CAE0AF80FA}"/>
                </a:ext>
              </a:extLst>
            </p:cNvPr>
            <p:cNvPicPr>
              <a:picLocks noChangeAspect="1"/>
            </p:cNvPicPr>
            <p:nvPr/>
          </p:nvPicPr>
          <p:blipFill>
            <a:blip r:embed="rId4"/>
            <a:stretch>
              <a:fillRect/>
            </a:stretch>
          </p:blipFill>
          <p:spPr>
            <a:xfrm rot="10800000">
              <a:off x="0" y="148"/>
              <a:ext cx="1266008" cy="1584166"/>
            </a:xfrm>
            <a:prstGeom prst="rect">
              <a:avLst/>
            </a:prstGeom>
          </p:spPr>
        </p:pic>
        <p:cxnSp>
          <p:nvCxnSpPr>
            <p:cNvPr id="8" name="Straight Connector 7">
              <a:extLst>
                <a:ext uri="{FF2B5EF4-FFF2-40B4-BE49-F238E27FC236}">
                  <a16:creationId xmlns:a16="http://schemas.microsoft.com/office/drawing/2014/main" id="{00500F7E-D8AC-4681-9205-669177B81B78}"/>
                </a:ext>
              </a:extLst>
            </p:cNvPr>
            <p:cNvCxnSpPr>
              <a:cxnSpLocks/>
            </p:cNvCxnSpPr>
            <p:nvPr/>
          </p:nvCxnSpPr>
          <p:spPr>
            <a:xfrm flipH="1">
              <a:off x="-30342" y="-10733"/>
              <a:ext cx="1444692" cy="1410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6765B81-FA46-431E-8947-E25744E0503A}"/>
                </a:ext>
              </a:extLst>
            </p:cNvPr>
            <p:cNvCxnSpPr>
              <a:cxnSpLocks/>
            </p:cNvCxnSpPr>
            <p:nvPr/>
          </p:nvCxnSpPr>
          <p:spPr>
            <a:xfrm flipH="1">
              <a:off x="-69695" y="0"/>
              <a:ext cx="853609" cy="253919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24945806-7CC2-4577-B023-9BB3F3601C44}"/>
              </a:ext>
            </a:extLst>
          </p:cNvPr>
          <p:cNvSpPr txBox="1"/>
          <p:nvPr/>
        </p:nvSpPr>
        <p:spPr>
          <a:xfrm>
            <a:off x="487735" y="501272"/>
            <a:ext cx="8978822" cy="4891660"/>
          </a:xfrm>
          <a:prstGeom prst="rect">
            <a:avLst/>
          </a:prstGeom>
          <a:noFill/>
        </p:spPr>
        <p:txBody>
          <a:bodyPr wrap="square">
            <a:spAutoFit/>
          </a:bodyPr>
          <a:lstStyle/>
          <a:p>
            <a:pPr algn="just">
              <a:lnSpc>
                <a:spcPct val="107000"/>
              </a:lnSpc>
              <a:spcAft>
                <a:spcPts val="800"/>
              </a:spcAft>
              <a:buSzPts val="1000"/>
              <a:tabLst>
                <a:tab pos="457189" algn="l"/>
              </a:tabLst>
            </a:pPr>
            <a:r>
              <a:rPr lang="en-US" sz="16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       6.  Build An HTML Page to take the URL as a text </a:t>
            </a:r>
            <a:r>
              <a:rPr lang="en-US" sz="1600" dirty="0">
                <a:latin typeface="Times New Roman" panose="02020603050405020304" pitchFamily="18" charset="0"/>
                <a:ea typeface="Calibri" panose="020F0502020204030204" pitchFamily="34" charset="0"/>
                <a:cs typeface="Times New Roman" panose="02020603050405020304" pitchFamily="18" charset="0"/>
              </a:rPr>
              <a:t>and upon clicking on the button for submission it has to re direct to URL for “y_predict” which returns if the URL given is Phishing or safe. The output is to be then displayed on then displayed on the page</a:t>
            </a:r>
          </a:p>
          <a:p>
            <a:pPr algn="just">
              <a:lnSpc>
                <a:spcPct val="107000"/>
              </a:lnSpc>
              <a:spcAft>
                <a:spcPts val="800"/>
              </a:spcAft>
              <a:buSzPts val="1000"/>
              <a:tabLst>
                <a:tab pos="457189" algn="l"/>
              </a:tabLs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buSzPts val="1000"/>
              <a:tabLst>
                <a:tab pos="457189" algn="l"/>
              </a:tabLst>
            </a:pPr>
            <a:r>
              <a:rPr lang="en-US" sz="16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     7. Execute the python </a:t>
            </a:r>
          </a:p>
          <a:p>
            <a:pPr algn="just">
              <a:lnSpc>
                <a:spcPct val="107000"/>
              </a:lnSpc>
              <a:spcAft>
                <a:spcPts val="800"/>
              </a:spcAft>
              <a:buSzPts val="1000"/>
              <a:tabLst>
                <a:tab pos="457189" algn="l"/>
              </a:tabLst>
            </a:pPr>
            <a:r>
              <a:rPr lang="en-US" sz="16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    code </a:t>
            </a:r>
            <a:r>
              <a:rPr lang="en-US" sz="1600" dirty="0">
                <a:latin typeface="Times New Roman" panose="02020603050405020304" pitchFamily="18" charset="0"/>
                <a:ea typeface="Calibri" panose="020F0502020204030204" pitchFamily="34" charset="0"/>
                <a:cs typeface="Times New Roman" panose="02020603050405020304" pitchFamily="18" charset="0"/>
              </a:rPr>
              <a:t>in anaconda</a:t>
            </a:r>
          </a:p>
          <a:p>
            <a:pPr algn="just">
              <a:lnSpc>
                <a:spcPct val="107000"/>
              </a:lnSpc>
              <a:spcAft>
                <a:spcPts val="800"/>
              </a:spcAft>
              <a:buSzPts val="1000"/>
              <a:tabLst>
                <a:tab pos="457189"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    prompt </a:t>
            </a:r>
          </a:p>
          <a:p>
            <a:pPr algn="just">
              <a:lnSpc>
                <a:spcPct val="107000"/>
              </a:lnSpc>
              <a:spcAft>
                <a:spcPts val="800"/>
              </a:spcAft>
              <a:buSzPts val="1000"/>
              <a:tabLst>
                <a:tab pos="457189" algn="l"/>
              </a:tabLs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buSzPts val="1000"/>
              <a:tabLst>
                <a:tab pos="457189" algn="l"/>
              </a:tabLs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buSzPts val="1000"/>
              <a:tabLst>
                <a:tab pos="457189" algn="l"/>
              </a:tabLst>
            </a:pPr>
            <a:r>
              <a:rPr lang="en-US" sz="16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     8. </a:t>
            </a:r>
            <a:r>
              <a:rPr lang="en-US" sz="1600" dirty="0">
                <a:latin typeface="Times New Roman" panose="02020603050405020304" pitchFamily="18" charset="0"/>
                <a:ea typeface="Calibri" panose="020F0502020204030204" pitchFamily="34" charset="0"/>
                <a:cs typeface="Times New Roman" panose="02020603050405020304" pitchFamily="18" charset="0"/>
              </a:rPr>
              <a:t>Now while the app is running </a:t>
            </a:r>
            <a:r>
              <a:rPr lang="en-US" sz="16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open index.html </a:t>
            </a:r>
            <a:r>
              <a:rPr lang="en-US" sz="1600" dirty="0">
                <a:latin typeface="Times New Roman" panose="02020603050405020304" pitchFamily="18" charset="0"/>
                <a:ea typeface="Calibri" panose="020F0502020204030204" pitchFamily="34" charset="0"/>
                <a:cs typeface="Times New Roman" panose="02020603050405020304" pitchFamily="18" charset="0"/>
              </a:rPr>
              <a:t>, the above is the home page of the web application.</a:t>
            </a:r>
          </a:p>
          <a:p>
            <a:pPr algn="just">
              <a:lnSpc>
                <a:spcPct val="107000"/>
              </a:lnSpc>
              <a:spcAft>
                <a:spcPts val="800"/>
              </a:spcAft>
              <a:buSzPts val="1000"/>
              <a:tabLst>
                <a:tab pos="457189" algn="l"/>
              </a:tabLs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buSzPts val="1000"/>
              <a:tabLst>
                <a:tab pos="457189" algn="l"/>
              </a:tabLs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buSzPts val="1000"/>
              <a:tabLst>
                <a:tab pos="457189" algn="l"/>
              </a:tabLs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buSzPts val="1000"/>
              <a:tabLst>
                <a:tab pos="457189"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89681696"/>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944</TotalTime>
  <Words>1330</Words>
  <Application>Microsoft Office PowerPoint</Application>
  <PresentationFormat>Widescreen</PresentationFormat>
  <Paragraphs>103</Paragraphs>
  <Slides>15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Arial</vt:lpstr>
      <vt:lpstr>Arial Rounded MT Bold</vt:lpstr>
      <vt:lpstr>Berlin Sans FB Demi</vt:lpstr>
      <vt:lpstr>Book Antiqua</vt:lpstr>
      <vt:lpstr>Calibri</vt:lpstr>
      <vt:lpstr>Comic Sans MS</vt:lpstr>
      <vt:lpstr>Microsoft Sans Serif</vt:lpstr>
      <vt:lpstr>Symbol</vt:lpstr>
      <vt:lpstr>Times New Roman</vt:lpstr>
      <vt:lpstr>Trebuchet MS</vt:lpstr>
      <vt:lpstr>Wingdings</vt:lpstr>
      <vt:lpstr>Wingdings 3</vt:lpstr>
      <vt:lpstr>Facet</vt:lpstr>
      <vt:lpstr>WEB PHISHING DETECTION USING IBM  WATSON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PHISHING DETECTION USING IBM WATSON</dc:title>
  <dc:creator>saispandana nagandla</dc:creator>
  <cp:lastModifiedBy>Fareenz Simmin</cp:lastModifiedBy>
  <cp:revision>45</cp:revision>
  <dcterms:created xsi:type="dcterms:W3CDTF">2021-07-14T14:04:14Z</dcterms:created>
  <dcterms:modified xsi:type="dcterms:W3CDTF">2021-07-16T13:02:07Z</dcterms:modified>
</cp:coreProperties>
</file>