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8E38D-0294-4155-A86B-56272BEC10A5}" v="1" dt="2021-07-16T07:28:02.706"/>
    <p1510:client id="{564A6A9E-DF97-42A4-BFF5-B1D478145604}" v="32" dt="2021-07-16T07:23:42.212"/>
    <p1510:client id="{B4A0ABEF-36FE-4BF7-B440-9C7ABD565096}" v="688" dt="2021-07-14T12:48:46.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C002C0-8D34-41C2-9015-35E6BA9F494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8D1D04A-EA4E-4618-828F-FF0F2FBEC0A8}">
      <dgm:prSet/>
      <dgm:spPr/>
      <dgm:t>
        <a:bodyPr/>
        <a:lstStyle/>
        <a:p>
          <a:r>
            <a:rPr lang="en-US" b="1"/>
            <a:t>NAMES                   ROLL NUMBERS</a:t>
          </a:r>
          <a:endParaRPr lang="en-US"/>
        </a:p>
      </dgm:t>
    </dgm:pt>
    <dgm:pt modelId="{80EF9FC2-BF46-49A5-895A-BEDCAFA45036}" type="parTrans" cxnId="{B6D1E3BC-45C6-4467-8389-3B95C1D644BA}">
      <dgm:prSet/>
      <dgm:spPr/>
      <dgm:t>
        <a:bodyPr/>
        <a:lstStyle/>
        <a:p>
          <a:endParaRPr lang="en-US"/>
        </a:p>
      </dgm:t>
    </dgm:pt>
    <dgm:pt modelId="{59C7A915-6781-40EF-BD40-BCD9020359D6}" type="sibTrans" cxnId="{B6D1E3BC-45C6-4467-8389-3B95C1D644BA}">
      <dgm:prSet/>
      <dgm:spPr/>
      <dgm:t>
        <a:bodyPr/>
        <a:lstStyle/>
        <a:p>
          <a:endParaRPr lang="en-US"/>
        </a:p>
      </dgm:t>
    </dgm:pt>
    <dgm:pt modelId="{78B0110D-93F0-4F7D-861A-2BA1F194CD0D}">
      <dgm:prSet/>
      <dgm:spPr/>
      <dgm:t>
        <a:bodyPr/>
        <a:lstStyle/>
        <a:p>
          <a:r>
            <a:rPr lang="en-US" b="1"/>
            <a:t>DEEKSHITA              18481A1201</a:t>
          </a:r>
          <a:endParaRPr lang="en-US"/>
        </a:p>
      </dgm:t>
    </dgm:pt>
    <dgm:pt modelId="{AA7DEF81-8D6C-4710-A94E-A5D0893F1A71}" type="parTrans" cxnId="{E75A200F-65CC-468F-8A95-F99A410A352F}">
      <dgm:prSet/>
      <dgm:spPr/>
      <dgm:t>
        <a:bodyPr/>
        <a:lstStyle/>
        <a:p>
          <a:endParaRPr lang="en-US"/>
        </a:p>
      </dgm:t>
    </dgm:pt>
    <dgm:pt modelId="{C8A71C0B-3913-49C3-8CEC-3EFEA3CFD99D}" type="sibTrans" cxnId="{E75A200F-65CC-468F-8A95-F99A410A352F}">
      <dgm:prSet/>
      <dgm:spPr/>
      <dgm:t>
        <a:bodyPr/>
        <a:lstStyle/>
        <a:p>
          <a:endParaRPr lang="en-US"/>
        </a:p>
      </dgm:t>
    </dgm:pt>
    <dgm:pt modelId="{66526697-1DFE-4D30-98BA-EB12F465F673}">
      <dgm:prSet/>
      <dgm:spPr/>
      <dgm:t>
        <a:bodyPr/>
        <a:lstStyle/>
        <a:p>
          <a:r>
            <a:rPr lang="en-US" b="1"/>
            <a:t>VARA PRASAD         18481A1235</a:t>
          </a:r>
          <a:endParaRPr lang="en-US"/>
        </a:p>
      </dgm:t>
    </dgm:pt>
    <dgm:pt modelId="{59F29332-9DAA-44C7-BDFB-30CF9D0875C7}" type="parTrans" cxnId="{29809045-E049-4BAD-8FA3-02347E985DD0}">
      <dgm:prSet/>
      <dgm:spPr/>
      <dgm:t>
        <a:bodyPr/>
        <a:lstStyle/>
        <a:p>
          <a:endParaRPr lang="en-US"/>
        </a:p>
      </dgm:t>
    </dgm:pt>
    <dgm:pt modelId="{13474CD2-A68A-4C11-8D17-24AA585DE596}" type="sibTrans" cxnId="{29809045-E049-4BAD-8FA3-02347E985DD0}">
      <dgm:prSet/>
      <dgm:spPr/>
      <dgm:t>
        <a:bodyPr/>
        <a:lstStyle/>
        <a:p>
          <a:endParaRPr lang="en-US"/>
        </a:p>
      </dgm:t>
    </dgm:pt>
    <dgm:pt modelId="{618E246D-0E0B-4516-A8A0-F9E9725B0055}">
      <dgm:prSet/>
      <dgm:spPr/>
      <dgm:t>
        <a:bodyPr/>
        <a:lstStyle/>
        <a:p>
          <a:r>
            <a:rPr lang="en-US" b="1"/>
            <a:t>SARANYA                  18481A1248</a:t>
          </a:r>
          <a:endParaRPr lang="en-US"/>
        </a:p>
      </dgm:t>
    </dgm:pt>
    <dgm:pt modelId="{1C1935A3-5921-4FED-ABD0-07B4AA2B0CA6}" type="parTrans" cxnId="{C87F675E-BBB8-465B-815D-E8D003F697D3}">
      <dgm:prSet/>
      <dgm:spPr/>
      <dgm:t>
        <a:bodyPr/>
        <a:lstStyle/>
        <a:p>
          <a:endParaRPr lang="en-US"/>
        </a:p>
      </dgm:t>
    </dgm:pt>
    <dgm:pt modelId="{2FCD097F-BE88-4E3D-9723-299BC9BDD805}" type="sibTrans" cxnId="{C87F675E-BBB8-465B-815D-E8D003F697D3}">
      <dgm:prSet/>
      <dgm:spPr/>
      <dgm:t>
        <a:bodyPr/>
        <a:lstStyle/>
        <a:p>
          <a:endParaRPr lang="en-US"/>
        </a:p>
      </dgm:t>
    </dgm:pt>
    <dgm:pt modelId="{1647C881-FF72-4980-A42D-DF088EB050D0}">
      <dgm:prSet/>
      <dgm:spPr/>
      <dgm:t>
        <a:bodyPr/>
        <a:lstStyle/>
        <a:p>
          <a:r>
            <a:rPr lang="en-US" b="1"/>
            <a:t>GOWSIYA BEGUM   19485A1202</a:t>
          </a:r>
          <a:endParaRPr lang="en-US"/>
        </a:p>
      </dgm:t>
    </dgm:pt>
    <dgm:pt modelId="{1FE6AF43-379F-4B35-8979-23D4E7FCAA49}" type="parTrans" cxnId="{D1FC2593-A76F-4AB2-8D1E-3AFE2AE890A3}">
      <dgm:prSet/>
      <dgm:spPr/>
      <dgm:t>
        <a:bodyPr/>
        <a:lstStyle/>
        <a:p>
          <a:endParaRPr lang="en-US"/>
        </a:p>
      </dgm:t>
    </dgm:pt>
    <dgm:pt modelId="{F35115E8-477F-446A-B753-F27BFD3F91F8}" type="sibTrans" cxnId="{D1FC2593-A76F-4AB2-8D1E-3AFE2AE890A3}">
      <dgm:prSet/>
      <dgm:spPr/>
      <dgm:t>
        <a:bodyPr/>
        <a:lstStyle/>
        <a:p>
          <a:endParaRPr lang="en-US"/>
        </a:p>
      </dgm:t>
    </dgm:pt>
    <dgm:pt modelId="{21649A48-6666-46C3-8D61-AF3B365D972D}" type="pres">
      <dgm:prSet presAssocID="{97C002C0-8D34-41C2-9015-35E6BA9F4947}" presName="linear" presStyleCnt="0">
        <dgm:presLayoutVars>
          <dgm:animLvl val="lvl"/>
          <dgm:resizeHandles val="exact"/>
        </dgm:presLayoutVars>
      </dgm:prSet>
      <dgm:spPr/>
    </dgm:pt>
    <dgm:pt modelId="{815D71B0-2909-400D-A3C8-85CE72881CBF}" type="pres">
      <dgm:prSet presAssocID="{48D1D04A-EA4E-4618-828F-FF0F2FBEC0A8}" presName="parentText" presStyleLbl="node1" presStyleIdx="0" presStyleCnt="5">
        <dgm:presLayoutVars>
          <dgm:chMax val="0"/>
          <dgm:bulletEnabled val="1"/>
        </dgm:presLayoutVars>
      </dgm:prSet>
      <dgm:spPr/>
    </dgm:pt>
    <dgm:pt modelId="{EC6B307E-F487-4A38-A415-647675B237CD}" type="pres">
      <dgm:prSet presAssocID="{59C7A915-6781-40EF-BD40-BCD9020359D6}" presName="spacer" presStyleCnt="0"/>
      <dgm:spPr/>
    </dgm:pt>
    <dgm:pt modelId="{D4C10589-B0AA-454F-9F0A-790AEEAAA3E4}" type="pres">
      <dgm:prSet presAssocID="{78B0110D-93F0-4F7D-861A-2BA1F194CD0D}" presName="parentText" presStyleLbl="node1" presStyleIdx="1" presStyleCnt="5">
        <dgm:presLayoutVars>
          <dgm:chMax val="0"/>
          <dgm:bulletEnabled val="1"/>
        </dgm:presLayoutVars>
      </dgm:prSet>
      <dgm:spPr/>
    </dgm:pt>
    <dgm:pt modelId="{AF982422-EDFC-4025-80C7-B51EAC0285EA}" type="pres">
      <dgm:prSet presAssocID="{C8A71C0B-3913-49C3-8CEC-3EFEA3CFD99D}" presName="spacer" presStyleCnt="0"/>
      <dgm:spPr/>
    </dgm:pt>
    <dgm:pt modelId="{56F15020-9064-41AA-9699-6227312155B2}" type="pres">
      <dgm:prSet presAssocID="{66526697-1DFE-4D30-98BA-EB12F465F673}" presName="parentText" presStyleLbl="node1" presStyleIdx="2" presStyleCnt="5">
        <dgm:presLayoutVars>
          <dgm:chMax val="0"/>
          <dgm:bulletEnabled val="1"/>
        </dgm:presLayoutVars>
      </dgm:prSet>
      <dgm:spPr/>
    </dgm:pt>
    <dgm:pt modelId="{4F8959D3-8D56-4069-9668-D808FA8D1A54}" type="pres">
      <dgm:prSet presAssocID="{13474CD2-A68A-4C11-8D17-24AA585DE596}" presName="spacer" presStyleCnt="0"/>
      <dgm:spPr/>
    </dgm:pt>
    <dgm:pt modelId="{772BF5BE-D6E1-40FB-867E-8D30792131B4}" type="pres">
      <dgm:prSet presAssocID="{618E246D-0E0B-4516-A8A0-F9E9725B0055}" presName="parentText" presStyleLbl="node1" presStyleIdx="3" presStyleCnt="5">
        <dgm:presLayoutVars>
          <dgm:chMax val="0"/>
          <dgm:bulletEnabled val="1"/>
        </dgm:presLayoutVars>
      </dgm:prSet>
      <dgm:spPr/>
    </dgm:pt>
    <dgm:pt modelId="{155B3583-B3EF-4D55-A68F-6A9B1A72C516}" type="pres">
      <dgm:prSet presAssocID="{2FCD097F-BE88-4E3D-9723-299BC9BDD805}" presName="spacer" presStyleCnt="0"/>
      <dgm:spPr/>
    </dgm:pt>
    <dgm:pt modelId="{BFB56A8F-7C46-422D-96EB-CAB43381CEB0}" type="pres">
      <dgm:prSet presAssocID="{1647C881-FF72-4980-A42D-DF088EB050D0}" presName="parentText" presStyleLbl="node1" presStyleIdx="4" presStyleCnt="5">
        <dgm:presLayoutVars>
          <dgm:chMax val="0"/>
          <dgm:bulletEnabled val="1"/>
        </dgm:presLayoutVars>
      </dgm:prSet>
      <dgm:spPr/>
    </dgm:pt>
  </dgm:ptLst>
  <dgm:cxnLst>
    <dgm:cxn modelId="{E75A200F-65CC-468F-8A95-F99A410A352F}" srcId="{97C002C0-8D34-41C2-9015-35E6BA9F4947}" destId="{78B0110D-93F0-4F7D-861A-2BA1F194CD0D}" srcOrd="1" destOrd="0" parTransId="{AA7DEF81-8D6C-4710-A94E-A5D0893F1A71}" sibTransId="{C8A71C0B-3913-49C3-8CEC-3EFEA3CFD99D}"/>
    <dgm:cxn modelId="{41F53121-352D-42BE-AD1F-A7881160643D}" type="presOf" srcId="{78B0110D-93F0-4F7D-861A-2BA1F194CD0D}" destId="{D4C10589-B0AA-454F-9F0A-790AEEAAA3E4}" srcOrd="0" destOrd="0" presId="urn:microsoft.com/office/officeart/2005/8/layout/vList2"/>
    <dgm:cxn modelId="{65FC6B2A-B607-46A5-986F-021017DF6A79}" type="presOf" srcId="{66526697-1DFE-4D30-98BA-EB12F465F673}" destId="{56F15020-9064-41AA-9699-6227312155B2}" srcOrd="0" destOrd="0" presId="urn:microsoft.com/office/officeart/2005/8/layout/vList2"/>
    <dgm:cxn modelId="{C87F675E-BBB8-465B-815D-E8D003F697D3}" srcId="{97C002C0-8D34-41C2-9015-35E6BA9F4947}" destId="{618E246D-0E0B-4516-A8A0-F9E9725B0055}" srcOrd="3" destOrd="0" parTransId="{1C1935A3-5921-4FED-ABD0-07B4AA2B0CA6}" sibTransId="{2FCD097F-BE88-4E3D-9723-299BC9BDD805}"/>
    <dgm:cxn modelId="{29809045-E049-4BAD-8FA3-02347E985DD0}" srcId="{97C002C0-8D34-41C2-9015-35E6BA9F4947}" destId="{66526697-1DFE-4D30-98BA-EB12F465F673}" srcOrd="2" destOrd="0" parTransId="{59F29332-9DAA-44C7-BDFB-30CF9D0875C7}" sibTransId="{13474CD2-A68A-4C11-8D17-24AA585DE596}"/>
    <dgm:cxn modelId="{8B7EDE6A-C747-4CF4-B968-90C611BD029F}" type="presOf" srcId="{48D1D04A-EA4E-4618-828F-FF0F2FBEC0A8}" destId="{815D71B0-2909-400D-A3C8-85CE72881CBF}" srcOrd="0" destOrd="0" presId="urn:microsoft.com/office/officeart/2005/8/layout/vList2"/>
    <dgm:cxn modelId="{1BDA928C-6536-443E-99EE-E2341925D55B}" type="presOf" srcId="{618E246D-0E0B-4516-A8A0-F9E9725B0055}" destId="{772BF5BE-D6E1-40FB-867E-8D30792131B4}" srcOrd="0" destOrd="0" presId="urn:microsoft.com/office/officeart/2005/8/layout/vList2"/>
    <dgm:cxn modelId="{D1FC2593-A76F-4AB2-8D1E-3AFE2AE890A3}" srcId="{97C002C0-8D34-41C2-9015-35E6BA9F4947}" destId="{1647C881-FF72-4980-A42D-DF088EB050D0}" srcOrd="4" destOrd="0" parTransId="{1FE6AF43-379F-4B35-8979-23D4E7FCAA49}" sibTransId="{F35115E8-477F-446A-B753-F27BFD3F91F8}"/>
    <dgm:cxn modelId="{2B97C693-CC7C-4E69-B3DF-C3BB4F5EBA5A}" type="presOf" srcId="{97C002C0-8D34-41C2-9015-35E6BA9F4947}" destId="{21649A48-6666-46C3-8D61-AF3B365D972D}" srcOrd="0" destOrd="0" presId="urn:microsoft.com/office/officeart/2005/8/layout/vList2"/>
    <dgm:cxn modelId="{B6D1E3BC-45C6-4467-8389-3B95C1D644BA}" srcId="{97C002C0-8D34-41C2-9015-35E6BA9F4947}" destId="{48D1D04A-EA4E-4618-828F-FF0F2FBEC0A8}" srcOrd="0" destOrd="0" parTransId="{80EF9FC2-BF46-49A5-895A-BEDCAFA45036}" sibTransId="{59C7A915-6781-40EF-BD40-BCD9020359D6}"/>
    <dgm:cxn modelId="{EA2D21E5-D387-42C3-888A-FD63C32A61E0}" type="presOf" srcId="{1647C881-FF72-4980-A42D-DF088EB050D0}" destId="{BFB56A8F-7C46-422D-96EB-CAB43381CEB0}" srcOrd="0" destOrd="0" presId="urn:microsoft.com/office/officeart/2005/8/layout/vList2"/>
    <dgm:cxn modelId="{3B8C14DD-A702-45FF-81CC-AC6DD996084B}" type="presParOf" srcId="{21649A48-6666-46C3-8D61-AF3B365D972D}" destId="{815D71B0-2909-400D-A3C8-85CE72881CBF}" srcOrd="0" destOrd="0" presId="urn:microsoft.com/office/officeart/2005/8/layout/vList2"/>
    <dgm:cxn modelId="{3783CBD9-AC0C-4655-A922-555D8020B912}" type="presParOf" srcId="{21649A48-6666-46C3-8D61-AF3B365D972D}" destId="{EC6B307E-F487-4A38-A415-647675B237CD}" srcOrd="1" destOrd="0" presId="urn:microsoft.com/office/officeart/2005/8/layout/vList2"/>
    <dgm:cxn modelId="{C93F1BDF-0F32-41A1-AC3D-EDE7AA7B6F11}" type="presParOf" srcId="{21649A48-6666-46C3-8D61-AF3B365D972D}" destId="{D4C10589-B0AA-454F-9F0A-790AEEAAA3E4}" srcOrd="2" destOrd="0" presId="urn:microsoft.com/office/officeart/2005/8/layout/vList2"/>
    <dgm:cxn modelId="{36D82A97-BCFA-46E5-A7E0-3951D83C2864}" type="presParOf" srcId="{21649A48-6666-46C3-8D61-AF3B365D972D}" destId="{AF982422-EDFC-4025-80C7-B51EAC0285EA}" srcOrd="3" destOrd="0" presId="urn:microsoft.com/office/officeart/2005/8/layout/vList2"/>
    <dgm:cxn modelId="{60B990E6-CEDE-4C78-AFAE-A1F307EF7E3B}" type="presParOf" srcId="{21649A48-6666-46C3-8D61-AF3B365D972D}" destId="{56F15020-9064-41AA-9699-6227312155B2}" srcOrd="4" destOrd="0" presId="urn:microsoft.com/office/officeart/2005/8/layout/vList2"/>
    <dgm:cxn modelId="{147AB6B9-E943-4892-A952-2784B0CECE7F}" type="presParOf" srcId="{21649A48-6666-46C3-8D61-AF3B365D972D}" destId="{4F8959D3-8D56-4069-9668-D808FA8D1A54}" srcOrd="5" destOrd="0" presId="urn:microsoft.com/office/officeart/2005/8/layout/vList2"/>
    <dgm:cxn modelId="{1C5A43DF-730D-44EA-A865-E4EFD45B34DD}" type="presParOf" srcId="{21649A48-6666-46C3-8D61-AF3B365D972D}" destId="{772BF5BE-D6E1-40FB-867E-8D30792131B4}" srcOrd="6" destOrd="0" presId="urn:microsoft.com/office/officeart/2005/8/layout/vList2"/>
    <dgm:cxn modelId="{9A0A7233-BE98-4FF5-9EBA-090AD3AC4344}" type="presParOf" srcId="{21649A48-6666-46C3-8D61-AF3B365D972D}" destId="{155B3583-B3EF-4D55-A68F-6A9B1A72C516}" srcOrd="7" destOrd="0" presId="urn:microsoft.com/office/officeart/2005/8/layout/vList2"/>
    <dgm:cxn modelId="{BF3CB07D-90EA-408A-8496-0F7C43B1A4B9}" type="presParOf" srcId="{21649A48-6666-46C3-8D61-AF3B365D972D}" destId="{BFB56A8F-7C46-422D-96EB-CAB43381CEB0}"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D71B0-2909-400D-A3C8-85CE72881CBF}">
      <dsp:nvSpPr>
        <dsp:cNvPr id="0" name=""/>
        <dsp:cNvSpPr/>
      </dsp:nvSpPr>
      <dsp:spPr>
        <a:xfrm>
          <a:off x="0" y="59911"/>
          <a:ext cx="5566263"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NAMES                   ROLL NUMBERS</a:t>
          </a:r>
          <a:endParaRPr lang="en-US" sz="2400" kern="1200"/>
        </a:p>
      </dsp:txBody>
      <dsp:txXfrm>
        <a:off x="28100" y="88011"/>
        <a:ext cx="5510063" cy="519439"/>
      </dsp:txXfrm>
    </dsp:sp>
    <dsp:sp modelId="{D4C10589-B0AA-454F-9F0A-790AEEAAA3E4}">
      <dsp:nvSpPr>
        <dsp:cNvPr id="0" name=""/>
        <dsp:cNvSpPr/>
      </dsp:nvSpPr>
      <dsp:spPr>
        <a:xfrm>
          <a:off x="0" y="704671"/>
          <a:ext cx="5566263"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DEEKSHITA              18481A1201</a:t>
          </a:r>
          <a:endParaRPr lang="en-US" sz="2400" kern="1200"/>
        </a:p>
      </dsp:txBody>
      <dsp:txXfrm>
        <a:off x="28100" y="732771"/>
        <a:ext cx="5510063" cy="519439"/>
      </dsp:txXfrm>
    </dsp:sp>
    <dsp:sp modelId="{56F15020-9064-41AA-9699-6227312155B2}">
      <dsp:nvSpPr>
        <dsp:cNvPr id="0" name=""/>
        <dsp:cNvSpPr/>
      </dsp:nvSpPr>
      <dsp:spPr>
        <a:xfrm>
          <a:off x="0" y="1349431"/>
          <a:ext cx="5566263"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VARA PRASAD         18481A1235</a:t>
          </a:r>
          <a:endParaRPr lang="en-US" sz="2400" kern="1200"/>
        </a:p>
      </dsp:txBody>
      <dsp:txXfrm>
        <a:off x="28100" y="1377531"/>
        <a:ext cx="5510063" cy="519439"/>
      </dsp:txXfrm>
    </dsp:sp>
    <dsp:sp modelId="{772BF5BE-D6E1-40FB-867E-8D30792131B4}">
      <dsp:nvSpPr>
        <dsp:cNvPr id="0" name=""/>
        <dsp:cNvSpPr/>
      </dsp:nvSpPr>
      <dsp:spPr>
        <a:xfrm>
          <a:off x="0" y="1994191"/>
          <a:ext cx="5566263"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SARANYA                  18481A1248</a:t>
          </a:r>
          <a:endParaRPr lang="en-US" sz="2400" kern="1200"/>
        </a:p>
      </dsp:txBody>
      <dsp:txXfrm>
        <a:off x="28100" y="2022291"/>
        <a:ext cx="5510063" cy="519439"/>
      </dsp:txXfrm>
    </dsp:sp>
    <dsp:sp modelId="{BFB56A8F-7C46-422D-96EB-CAB43381CEB0}">
      <dsp:nvSpPr>
        <dsp:cNvPr id="0" name=""/>
        <dsp:cNvSpPr/>
      </dsp:nvSpPr>
      <dsp:spPr>
        <a:xfrm>
          <a:off x="0" y="2638951"/>
          <a:ext cx="5566263"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GOWSIYA BEGUM   19485A1202</a:t>
          </a:r>
          <a:endParaRPr lang="en-US" sz="2400" kern="1200"/>
        </a:p>
      </dsp:txBody>
      <dsp:txXfrm>
        <a:off x="28100" y="2667051"/>
        <a:ext cx="5510063"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7/16/2021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610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7/16/2021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0133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7/16/2021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2318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7/16/2021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2806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7/16/2021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3181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7/16/2021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9699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7/16/2021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7821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7/16/2021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4666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7/16/2021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9196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7/16/2021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4827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7/16/2021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7189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7/16/2021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2326235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bfd.co.nz/2020/04/17/covid-19-update-17-april-2020/"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courses.lumenlearning.com/waymaker-psychology/chapter/leadership-and-organization/" TargetMode="External"/><Relationship Id="rId7" Type="http://schemas.openxmlformats.org/officeDocument/2006/relationships/diagramQuickStyle" Target="../diagrams/quickStyle1.xml"/><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creativecommons.org/licenses/by/3.0/"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unterview.org/2020/03/20/80-of-covid-19-cases-in-korea-linked-to-cluster-infections-reveal-structural-inequity/"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leap.com/research-project-success-factors-within-construction-industry-ghana-evidence-wide-horizon-ghana-limited/"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herlund.blogspot.com/2018/01/ai-and-machine-learning-give-new.html"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4" name="Picture 22" descr="Background pattern&#10;&#10;Description automatically generated">
            <a:extLst>
              <a:ext uri="{FF2B5EF4-FFF2-40B4-BE49-F238E27FC236}">
                <a16:creationId xmlns:a16="http://schemas.microsoft.com/office/drawing/2014/main" id="{FB6D80E4-438B-4605-AE93-B91CDA016DA6}"/>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r="25"/>
          <a:stretch/>
        </p:blipFill>
        <p:spPr>
          <a:xfrm>
            <a:off x="20" y="10"/>
            <a:ext cx="12191980" cy="6857985"/>
          </a:xfrm>
          <a:prstGeom prst="rect">
            <a:avLst/>
          </a:prstGeom>
        </p:spPr>
      </p:pic>
      <p:sp>
        <p:nvSpPr>
          <p:cNvPr id="2" name="Title 1"/>
          <p:cNvSpPr>
            <a:spLocks noGrp="1"/>
          </p:cNvSpPr>
          <p:nvPr>
            <p:ph type="ctrTitle"/>
          </p:nvPr>
        </p:nvSpPr>
        <p:spPr>
          <a:xfrm>
            <a:off x="1549238" y="1145080"/>
            <a:ext cx="9090476" cy="2179601"/>
          </a:xfrm>
        </p:spPr>
        <p:txBody>
          <a:bodyPr anchor="b">
            <a:normAutofit/>
          </a:bodyPr>
          <a:lstStyle/>
          <a:p>
            <a:pPr algn="ctr"/>
            <a:r>
              <a:rPr lang="en-US" b="1">
                <a:solidFill>
                  <a:srgbClr val="FFFFFF"/>
                </a:solidFill>
              </a:rPr>
              <a:t>COVID'19 Analysis Using IBM Cognos Dashboard</a:t>
            </a:r>
            <a:endParaRPr lang="en-US">
              <a:solidFill>
                <a:srgbClr val="FFFFFF"/>
              </a:solidFill>
            </a:endParaRPr>
          </a:p>
          <a:p>
            <a:pPr algn="ctr"/>
            <a:endParaRPr lang="en-US">
              <a:solidFill>
                <a:srgbClr val="FFFFFF"/>
              </a:solidFill>
              <a:cs typeface="Calibri Light"/>
            </a:endParaRPr>
          </a:p>
        </p:txBody>
      </p:sp>
      <p:sp>
        <p:nvSpPr>
          <p:cNvPr id="3" name="Subtitle 2"/>
          <p:cNvSpPr>
            <a:spLocks noGrp="1"/>
          </p:cNvSpPr>
          <p:nvPr>
            <p:ph type="subTitle" idx="1"/>
          </p:nvPr>
        </p:nvSpPr>
        <p:spPr>
          <a:xfrm>
            <a:off x="2999029" y="3774105"/>
            <a:ext cx="6190895" cy="1633040"/>
          </a:xfrm>
        </p:spPr>
        <p:txBody>
          <a:bodyPr anchor="t">
            <a:normAutofit/>
          </a:bodyPr>
          <a:lstStyle/>
          <a:p>
            <a:pPr algn="ctr"/>
            <a:r>
              <a:rPr lang="en-US">
                <a:solidFill>
                  <a:srgbClr val="FFFFFF"/>
                </a:solidFill>
              </a:rPr>
              <a:t>Internship Project</a:t>
            </a:r>
          </a:p>
        </p:txBody>
      </p:sp>
      <p:sp>
        <p:nvSpPr>
          <p:cNvPr id="72" name="Freeform: Shape 71">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4"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75"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7"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8"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9"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0"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82" name="Freeform: Shape 81">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4" name="Group 83">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85" name="Freeform: Shape 84">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6" name="Freeform: Shape 85">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7" name="Freeform: Shape 86">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8"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9"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0"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796A9BA0-2A34-4E53-ACDE-F2189362627F}"/>
              </a:ext>
            </a:extLst>
          </p:cNvPr>
          <p:cNvSpPr txBox="1"/>
          <p:nvPr/>
        </p:nvSpPr>
        <p:spPr>
          <a:xfrm>
            <a:off x="9572530" y="6657945"/>
            <a:ext cx="2616422"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ahyp="http://schemas.microsoft.com/office/drawing/2018/hyperlinkcolor" val="tx"/>
                    </a:ext>
                  </a:extLst>
                </a:hlinkClick>
              </a:rPr>
              <a:t>CC BY-SA</a:t>
            </a:r>
            <a:r>
              <a:rPr lang="en-US" sz="700" dirty="0">
                <a:solidFill>
                  <a:srgbClr val="FFFFFF"/>
                </a:solidFill>
              </a:rPr>
              <a:t>.</a:t>
            </a:r>
          </a:p>
        </p:txBody>
      </p:sp>
    </p:spTree>
    <p:extLst>
      <p:ext uri="{BB962C8B-B14F-4D97-AF65-F5344CB8AC3E}">
        <p14:creationId xmlns:p14="http://schemas.microsoft.com/office/powerpoint/2010/main" val="1098572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D36F-C365-4C55-8319-4DF18F83801C}"/>
              </a:ext>
            </a:extLst>
          </p:cNvPr>
          <p:cNvSpPr>
            <a:spLocks noGrp="1"/>
          </p:cNvSpPr>
          <p:nvPr>
            <p:ph type="title"/>
          </p:nvPr>
        </p:nvSpPr>
        <p:spPr>
          <a:xfrm>
            <a:off x="371108" y="69242"/>
            <a:ext cx="10077557" cy="1325563"/>
          </a:xfrm>
        </p:spPr>
        <p:txBody>
          <a:bodyPr/>
          <a:lstStyle/>
          <a:p>
            <a:r>
              <a:rPr lang="en-US" i="0">
                <a:ea typeface="+mj-lt"/>
                <a:cs typeface="+mj-lt"/>
              </a:rPr>
              <a:t>Confirmed for State/UnionTerritory regions </a:t>
            </a:r>
            <a:endParaRPr lang="en-US"/>
          </a:p>
        </p:txBody>
      </p:sp>
      <p:pic>
        <p:nvPicPr>
          <p:cNvPr id="4" name="Picture 4" descr="Map&#10;&#10;Description automatically generated">
            <a:extLst>
              <a:ext uri="{FF2B5EF4-FFF2-40B4-BE49-F238E27FC236}">
                <a16:creationId xmlns:a16="http://schemas.microsoft.com/office/drawing/2014/main" id="{66A2146E-F4C3-4408-A519-BF30A697CAC8}"/>
              </a:ext>
            </a:extLst>
          </p:cNvPr>
          <p:cNvPicPr>
            <a:picLocks noGrp="1" noChangeAspect="1"/>
          </p:cNvPicPr>
          <p:nvPr>
            <p:ph idx="1"/>
          </p:nvPr>
        </p:nvPicPr>
        <p:blipFill>
          <a:blip r:embed="rId2"/>
          <a:stretch>
            <a:fillRect/>
          </a:stretch>
        </p:blipFill>
        <p:spPr>
          <a:xfrm>
            <a:off x="772327" y="1892407"/>
            <a:ext cx="8976947" cy="4498784"/>
          </a:xfrm>
        </p:spPr>
      </p:pic>
    </p:spTree>
    <p:extLst>
      <p:ext uri="{BB962C8B-B14F-4D97-AF65-F5344CB8AC3E}">
        <p14:creationId xmlns:p14="http://schemas.microsoft.com/office/powerpoint/2010/main" val="24260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B826-A475-4567-BD3A-991A616333D6}"/>
              </a:ext>
            </a:extLst>
          </p:cNvPr>
          <p:cNvSpPr>
            <a:spLocks noGrp="1"/>
          </p:cNvSpPr>
          <p:nvPr>
            <p:ph type="title"/>
          </p:nvPr>
        </p:nvSpPr>
        <p:spPr/>
        <p:txBody>
          <a:bodyPr/>
          <a:lstStyle/>
          <a:p>
            <a:r>
              <a:rPr lang="en-US" i="0">
                <a:ea typeface="+mj-lt"/>
                <a:cs typeface="+mj-lt"/>
              </a:rPr>
              <a:t>Percentage Of Confirmed Cases Of Top 10 Affected States</a:t>
            </a:r>
            <a:endParaRPr lang="en-US"/>
          </a:p>
        </p:txBody>
      </p:sp>
      <p:pic>
        <p:nvPicPr>
          <p:cNvPr id="4" name="Picture 4" descr="Chart, pie chart&#10;&#10;Description automatically generated">
            <a:extLst>
              <a:ext uri="{FF2B5EF4-FFF2-40B4-BE49-F238E27FC236}">
                <a16:creationId xmlns:a16="http://schemas.microsoft.com/office/drawing/2014/main" id="{FC123D37-EEA8-4CDE-8A4E-E61BF2C96BC3}"/>
              </a:ext>
            </a:extLst>
          </p:cNvPr>
          <p:cNvPicPr>
            <a:picLocks noGrp="1" noChangeAspect="1"/>
          </p:cNvPicPr>
          <p:nvPr>
            <p:ph idx="1"/>
          </p:nvPr>
        </p:nvPicPr>
        <p:blipFill>
          <a:blip r:embed="rId2"/>
          <a:stretch>
            <a:fillRect/>
          </a:stretch>
        </p:blipFill>
        <p:spPr>
          <a:xfrm>
            <a:off x="1870582" y="2234755"/>
            <a:ext cx="7663913" cy="4454609"/>
          </a:xfrm>
        </p:spPr>
      </p:pic>
    </p:spTree>
    <p:extLst>
      <p:ext uri="{BB962C8B-B14F-4D97-AF65-F5344CB8AC3E}">
        <p14:creationId xmlns:p14="http://schemas.microsoft.com/office/powerpoint/2010/main" val="376509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EFB1-7FA4-4F15-BFA1-D2677715A615}"/>
              </a:ext>
            </a:extLst>
          </p:cNvPr>
          <p:cNvSpPr>
            <a:spLocks noGrp="1"/>
          </p:cNvSpPr>
          <p:nvPr>
            <p:ph type="title"/>
          </p:nvPr>
        </p:nvSpPr>
        <p:spPr>
          <a:xfrm>
            <a:off x="989543" y="-74323"/>
            <a:ext cx="10077557" cy="1325563"/>
          </a:xfrm>
        </p:spPr>
        <p:txBody>
          <a:bodyPr/>
          <a:lstStyle/>
          <a:p>
            <a:r>
              <a:rPr lang="en-US" i="0">
                <a:ea typeface="+mj-lt"/>
                <a:cs typeface="+mj-lt"/>
              </a:rPr>
              <a:t>Top 10 State Wise No Of Confirmed Case</a:t>
            </a:r>
            <a:endParaRPr lang="en-US"/>
          </a:p>
        </p:txBody>
      </p:sp>
      <p:pic>
        <p:nvPicPr>
          <p:cNvPr id="4" name="Picture 4" descr="Chart&#10;&#10;Description automatically generated">
            <a:extLst>
              <a:ext uri="{FF2B5EF4-FFF2-40B4-BE49-F238E27FC236}">
                <a16:creationId xmlns:a16="http://schemas.microsoft.com/office/drawing/2014/main" id="{FE3FCB59-4780-40BA-8125-085E8513D654}"/>
              </a:ext>
            </a:extLst>
          </p:cNvPr>
          <p:cNvPicPr>
            <a:picLocks noGrp="1" noChangeAspect="1"/>
          </p:cNvPicPr>
          <p:nvPr>
            <p:ph idx="1"/>
          </p:nvPr>
        </p:nvPicPr>
        <p:blipFill>
          <a:blip r:embed="rId2"/>
          <a:stretch>
            <a:fillRect/>
          </a:stretch>
        </p:blipFill>
        <p:spPr>
          <a:xfrm>
            <a:off x="1249249" y="1616320"/>
            <a:ext cx="8564233" cy="5006784"/>
          </a:xfrm>
        </p:spPr>
      </p:pic>
    </p:spTree>
    <p:extLst>
      <p:ext uri="{BB962C8B-B14F-4D97-AF65-F5344CB8AC3E}">
        <p14:creationId xmlns:p14="http://schemas.microsoft.com/office/powerpoint/2010/main" val="232225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248C-31DC-4202-8245-99C2010AF1E6}"/>
              </a:ext>
            </a:extLst>
          </p:cNvPr>
          <p:cNvSpPr>
            <a:spLocks noGrp="1"/>
          </p:cNvSpPr>
          <p:nvPr>
            <p:ph type="title"/>
          </p:nvPr>
        </p:nvSpPr>
        <p:spPr>
          <a:xfrm>
            <a:off x="834934" y="2981"/>
            <a:ext cx="10077557" cy="1325563"/>
          </a:xfrm>
        </p:spPr>
        <p:txBody>
          <a:bodyPr/>
          <a:lstStyle/>
          <a:p>
            <a:r>
              <a:rPr lang="en-US" i="0">
                <a:ea typeface="+mj-lt"/>
                <a:cs typeface="+mj-lt"/>
              </a:rPr>
              <a:t>Statistics Of Chosen State(Selective State) </a:t>
            </a:r>
            <a:endParaRPr lang="en-US"/>
          </a:p>
        </p:txBody>
      </p:sp>
      <p:pic>
        <p:nvPicPr>
          <p:cNvPr id="4" name="Picture 4" descr="Chart, bar chart&#10;&#10;Description automatically generated">
            <a:extLst>
              <a:ext uri="{FF2B5EF4-FFF2-40B4-BE49-F238E27FC236}">
                <a16:creationId xmlns:a16="http://schemas.microsoft.com/office/drawing/2014/main" id="{C2F3D72B-8493-46C4-961D-74008421100D}"/>
              </a:ext>
            </a:extLst>
          </p:cNvPr>
          <p:cNvPicPr>
            <a:picLocks noGrp="1" noChangeAspect="1"/>
          </p:cNvPicPr>
          <p:nvPr>
            <p:ph idx="1"/>
          </p:nvPr>
        </p:nvPicPr>
        <p:blipFill>
          <a:blip r:embed="rId2"/>
          <a:stretch>
            <a:fillRect/>
          </a:stretch>
        </p:blipFill>
        <p:spPr>
          <a:xfrm>
            <a:off x="1734238" y="1715712"/>
            <a:ext cx="7561125" cy="4995740"/>
          </a:xfrm>
        </p:spPr>
      </p:pic>
    </p:spTree>
    <p:extLst>
      <p:ext uri="{BB962C8B-B14F-4D97-AF65-F5344CB8AC3E}">
        <p14:creationId xmlns:p14="http://schemas.microsoft.com/office/powerpoint/2010/main" val="281365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344D-102D-4992-9380-E317E414EC70}"/>
              </a:ext>
            </a:extLst>
          </p:cNvPr>
          <p:cNvSpPr>
            <a:spLocks noGrp="1"/>
          </p:cNvSpPr>
          <p:nvPr>
            <p:ph type="title"/>
          </p:nvPr>
        </p:nvSpPr>
        <p:spPr>
          <a:xfrm>
            <a:off x="702413" y="146546"/>
            <a:ext cx="10077557" cy="1325563"/>
          </a:xfrm>
        </p:spPr>
        <p:txBody>
          <a:bodyPr/>
          <a:lstStyle/>
          <a:p>
            <a:r>
              <a:rPr lang="en-US" i="0">
                <a:ea typeface="+mj-lt"/>
                <a:cs typeface="+mj-lt"/>
              </a:rPr>
              <a:t>Monthly Analysis</a:t>
            </a:r>
            <a:endParaRPr lang="en-US"/>
          </a:p>
        </p:txBody>
      </p:sp>
      <p:pic>
        <p:nvPicPr>
          <p:cNvPr id="4" name="Picture 4" descr="Chart, line chart&#10;&#10;Description automatically generated">
            <a:extLst>
              <a:ext uri="{FF2B5EF4-FFF2-40B4-BE49-F238E27FC236}">
                <a16:creationId xmlns:a16="http://schemas.microsoft.com/office/drawing/2014/main" id="{4EE8B5FB-1CC3-46E2-8F57-3D04E657538E}"/>
              </a:ext>
            </a:extLst>
          </p:cNvPr>
          <p:cNvPicPr>
            <a:picLocks noGrp="1" noChangeAspect="1"/>
          </p:cNvPicPr>
          <p:nvPr>
            <p:ph idx="1"/>
          </p:nvPr>
        </p:nvPicPr>
        <p:blipFill>
          <a:blip r:embed="rId2"/>
          <a:stretch>
            <a:fillRect/>
          </a:stretch>
        </p:blipFill>
        <p:spPr>
          <a:xfrm>
            <a:off x="1692217" y="1848233"/>
            <a:ext cx="7645164" cy="4940523"/>
          </a:xfrm>
        </p:spPr>
      </p:pic>
    </p:spTree>
    <p:extLst>
      <p:ext uri="{BB962C8B-B14F-4D97-AF65-F5344CB8AC3E}">
        <p14:creationId xmlns:p14="http://schemas.microsoft.com/office/powerpoint/2010/main" val="2724408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C2A25C8-718D-4384-8E99-D7D740B88EDA}"/>
              </a:ext>
            </a:extLst>
          </p:cNvPr>
          <p:cNvSpPr>
            <a:spLocks noGrp="1"/>
          </p:cNvSpPr>
          <p:nvPr>
            <p:ph type="title"/>
          </p:nvPr>
        </p:nvSpPr>
        <p:spPr>
          <a:xfrm>
            <a:off x="525717" y="787068"/>
            <a:ext cx="5566263" cy="1455091"/>
          </a:xfrm>
        </p:spPr>
        <p:txBody>
          <a:bodyPr vert="horz" lIns="91440" tIns="45720" rIns="91440" bIns="45720" rtlCol="0" anchor="b">
            <a:normAutofit/>
          </a:bodyPr>
          <a:lstStyle/>
          <a:p>
            <a:r>
              <a:rPr lang="en-US" b="1"/>
              <a:t>Creating The Dashboard</a:t>
            </a:r>
            <a:endParaRPr lang="en-US"/>
          </a:p>
          <a:p>
            <a:endParaRPr lang="en-US" dirty="0"/>
          </a:p>
        </p:txBody>
      </p:sp>
      <p:sp>
        <p:nvSpPr>
          <p:cNvPr id="33" name="Freeform: Shape 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15A1BEE7-2E47-434E-9AA6-82A936F80B08}"/>
              </a:ext>
            </a:extLst>
          </p:cNvPr>
          <p:cNvSpPr>
            <a:spLocks noGrp="1"/>
          </p:cNvSpPr>
          <p:nvPr>
            <p:ph sz="half" idx="1"/>
          </p:nvPr>
        </p:nvSpPr>
        <p:spPr>
          <a:xfrm>
            <a:off x="525717" y="2796427"/>
            <a:ext cx="5566263" cy="3274503"/>
          </a:xfrm>
        </p:spPr>
        <p:txBody>
          <a:bodyPr vert="horz" lIns="91440" tIns="45720" rIns="91440" bIns="45720" rtlCol="0">
            <a:normAutofit/>
          </a:bodyPr>
          <a:lstStyle/>
          <a:p>
            <a:pPr marL="342900" indent="-342900">
              <a:buFont typeface="Arial" panose="020B0604020202020204" pitchFamily="34" charset="0"/>
              <a:buChar char="Ø"/>
            </a:pPr>
            <a:r>
              <a:rPr lang="en-US" b="1"/>
              <a:t>Once you’ve created views on different tabs in Cognos analytics, you can pull them into a dashboard.</a:t>
            </a:r>
          </a:p>
        </p:txBody>
      </p:sp>
      <p:pic>
        <p:nvPicPr>
          <p:cNvPr id="5" name="Picture 5">
            <a:extLst>
              <a:ext uri="{FF2B5EF4-FFF2-40B4-BE49-F238E27FC236}">
                <a16:creationId xmlns:a16="http://schemas.microsoft.com/office/drawing/2014/main" id="{24F18E02-6036-4873-B0AD-47104C0E2260}"/>
              </a:ext>
            </a:extLst>
          </p:cNvPr>
          <p:cNvPicPr>
            <a:picLocks noGrp="1" noChangeAspect="1"/>
          </p:cNvPicPr>
          <p:nvPr>
            <p:ph sz="half" idx="2"/>
          </p:nvPr>
        </p:nvPicPr>
        <p:blipFill rotWithShape="1">
          <a:blip r:embed="rId2"/>
          <a:srcRect l="34939" r="37618"/>
          <a:stretch/>
        </p:blipFill>
        <p:spPr>
          <a:xfrm>
            <a:off x="6531789" y="10"/>
            <a:ext cx="5660211" cy="6857990"/>
          </a:xfrm>
          <a:prstGeom prst="rect">
            <a:avLst/>
          </a:prstGeom>
        </p:spPr>
      </p:pic>
      <p:sp>
        <p:nvSpPr>
          <p:cNvPr id="43" name="Freeform: Shape 4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6769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 name="Picture 2" descr="A picture containing text, accessory, orange&#10;&#10;Description automatically generated">
            <a:extLst>
              <a:ext uri="{FF2B5EF4-FFF2-40B4-BE49-F238E27FC236}">
                <a16:creationId xmlns:a16="http://schemas.microsoft.com/office/drawing/2014/main" id="{816E3466-DCE5-416A-97B1-2755C6A25D0B}"/>
              </a:ext>
            </a:extLst>
          </p:cNvPr>
          <p:cNvPicPr>
            <a:picLocks noChangeAspect="1"/>
          </p:cNvPicPr>
          <p:nvPr/>
        </p:nvPicPr>
        <p:blipFill rotWithShape="1">
          <a:blip r:embed="rId2"/>
          <a:srcRect b="25000"/>
          <a:stretch/>
        </p:blipFill>
        <p:spPr>
          <a:xfrm>
            <a:off x="20" y="10"/>
            <a:ext cx="12191980" cy="6857990"/>
          </a:xfrm>
          <a:prstGeom prst="rect">
            <a:avLst/>
          </a:prstGeom>
        </p:spPr>
      </p:pic>
    </p:spTree>
    <p:extLst>
      <p:ext uri="{BB962C8B-B14F-4D97-AF65-F5344CB8AC3E}">
        <p14:creationId xmlns:p14="http://schemas.microsoft.com/office/powerpoint/2010/main" val="281845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1E5D674-D696-4E18-868B-E54E509DF8D4}"/>
              </a:ext>
            </a:extLst>
          </p:cNvPr>
          <p:cNvSpPr>
            <a:spLocks noGrp="1"/>
          </p:cNvSpPr>
          <p:nvPr>
            <p:ph type="title"/>
          </p:nvPr>
        </p:nvSpPr>
        <p:spPr>
          <a:xfrm>
            <a:off x="525717" y="787068"/>
            <a:ext cx="5566263" cy="1455091"/>
          </a:xfrm>
        </p:spPr>
        <p:txBody>
          <a:bodyPr vert="horz" lIns="91440" tIns="45720" rIns="91440" bIns="45720" rtlCol="0" anchor="b">
            <a:normAutofit/>
          </a:bodyPr>
          <a:lstStyle/>
          <a:p>
            <a:r>
              <a:rPr lang="en-US" dirty="0"/>
              <a:t>OUR TEAM</a:t>
            </a:r>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5" descr="A picture containing person, indoor, people, group&#10;&#10;Description automatically generated">
            <a:extLst>
              <a:ext uri="{FF2B5EF4-FFF2-40B4-BE49-F238E27FC236}">
                <a16:creationId xmlns:a16="http://schemas.microsoft.com/office/drawing/2014/main" id="{4934FFD0-5BB4-457E-99D7-8AF0D114FABC}"/>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23864" r="14235"/>
          <a:stretch/>
        </p:blipFill>
        <p:spPr>
          <a:xfrm>
            <a:off x="6531789" y="10"/>
            <a:ext cx="5660211" cy="6857990"/>
          </a:xfrm>
          <a:prstGeom prst="rect">
            <a:avLst/>
          </a:prstGeom>
        </p:spPr>
      </p:pic>
      <p:sp>
        <p:nvSpPr>
          <p:cNvPr id="44" name="Freeform: Shape 4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0A807B8F-9447-4D9A-9F4F-F3D9C7F2BD79}"/>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graphicFrame>
        <p:nvGraphicFramePr>
          <p:cNvPr id="55" name="Text Placeholder 3">
            <a:extLst>
              <a:ext uri="{FF2B5EF4-FFF2-40B4-BE49-F238E27FC236}">
                <a16:creationId xmlns:a16="http://schemas.microsoft.com/office/drawing/2014/main" id="{85239812-F857-44B1-927A-DAB519020093}"/>
              </a:ext>
            </a:extLst>
          </p:cNvPr>
          <p:cNvGraphicFramePr/>
          <p:nvPr/>
        </p:nvGraphicFramePr>
        <p:xfrm>
          <a:off x="525717" y="2796427"/>
          <a:ext cx="5566263" cy="32745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677118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61"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5" name="Rectangle 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48684DA-458C-45D8-8427-DDF1CD6577D7}"/>
              </a:ext>
            </a:extLst>
          </p:cNvPr>
          <p:cNvSpPr>
            <a:spLocks noGrp="1"/>
          </p:cNvSpPr>
          <p:nvPr>
            <p:ph type="title"/>
          </p:nvPr>
        </p:nvSpPr>
        <p:spPr>
          <a:xfrm>
            <a:off x="525717" y="787068"/>
            <a:ext cx="4950173" cy="1455091"/>
          </a:xfrm>
        </p:spPr>
        <p:txBody>
          <a:bodyPr vert="horz" lIns="91440" tIns="45720" rIns="91440" bIns="45720" rtlCol="0" anchor="b">
            <a:normAutofit/>
          </a:bodyPr>
          <a:lstStyle/>
          <a:p>
            <a:r>
              <a:rPr lang="en-US"/>
              <a:t>OVERVIEW</a:t>
            </a:r>
          </a:p>
        </p:txBody>
      </p:sp>
      <p:sp>
        <p:nvSpPr>
          <p:cNvPr id="66" name="Freeform: Shape 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6CB84C43-0A90-4EF0-AED1-F88897D52684}"/>
              </a:ext>
            </a:extLst>
          </p:cNvPr>
          <p:cNvSpPr>
            <a:spLocks noGrp="1"/>
          </p:cNvSpPr>
          <p:nvPr>
            <p:ph sz="half" idx="1"/>
          </p:nvPr>
        </p:nvSpPr>
        <p:spPr>
          <a:xfrm>
            <a:off x="525717" y="2796427"/>
            <a:ext cx="4950173" cy="3274503"/>
          </a:xfrm>
        </p:spPr>
        <p:txBody>
          <a:bodyPr vert="horz" lIns="91440" tIns="45720" rIns="91440" bIns="45720" rtlCol="0" anchor="t">
            <a:noAutofit/>
          </a:bodyPr>
          <a:lstStyle/>
          <a:p>
            <a:pPr marL="342900" indent="-342900">
              <a:lnSpc>
                <a:spcPct val="100000"/>
              </a:lnSpc>
              <a:buFont typeface="Arial" panose="020B0604020202020204" pitchFamily="34" charset="0"/>
              <a:buChar char="•"/>
            </a:pPr>
            <a:r>
              <a:rPr lang="en-US" b="1">
                <a:solidFill>
                  <a:schemeClr val="bg2">
                    <a:lumMod val="10000"/>
                  </a:schemeClr>
                </a:solidFill>
              </a:rPr>
              <a:t>Introduction</a:t>
            </a:r>
            <a:endParaRPr lang="en-US" b="1" dirty="0">
              <a:solidFill>
                <a:schemeClr val="bg2">
                  <a:lumMod val="10000"/>
                </a:schemeClr>
              </a:solidFill>
            </a:endParaRPr>
          </a:p>
          <a:p>
            <a:pPr marL="342900" indent="-342900">
              <a:lnSpc>
                <a:spcPct val="100000"/>
              </a:lnSpc>
              <a:buFont typeface="Arial" panose="020B0604020202020204" pitchFamily="34" charset="0"/>
              <a:buChar char="•"/>
            </a:pPr>
            <a:r>
              <a:rPr lang="en-US" b="1">
                <a:solidFill>
                  <a:schemeClr val="bg2">
                    <a:lumMod val="10000"/>
                  </a:schemeClr>
                </a:solidFill>
              </a:rPr>
              <a:t>Solution Requirements</a:t>
            </a:r>
            <a:endParaRPr lang="en-US" b="1" dirty="0">
              <a:solidFill>
                <a:schemeClr val="bg2">
                  <a:lumMod val="10000"/>
                </a:schemeClr>
              </a:solidFill>
            </a:endParaRPr>
          </a:p>
          <a:p>
            <a:pPr marL="342900" indent="-342900">
              <a:lnSpc>
                <a:spcPct val="100000"/>
              </a:lnSpc>
              <a:buFont typeface="Arial" panose="020B0604020202020204" pitchFamily="34" charset="0"/>
              <a:buChar char="•"/>
            </a:pPr>
            <a:r>
              <a:rPr lang="en-US" b="1">
                <a:solidFill>
                  <a:schemeClr val="bg2">
                    <a:lumMod val="10000"/>
                  </a:schemeClr>
                </a:solidFill>
              </a:rPr>
              <a:t>Project Objectives</a:t>
            </a:r>
            <a:endParaRPr lang="en-US" b="1" dirty="0">
              <a:solidFill>
                <a:schemeClr val="bg2">
                  <a:lumMod val="10000"/>
                </a:schemeClr>
              </a:solidFill>
            </a:endParaRPr>
          </a:p>
          <a:p>
            <a:pPr marL="342900" indent="-342900">
              <a:lnSpc>
                <a:spcPct val="100000"/>
              </a:lnSpc>
              <a:buFont typeface="Arial" panose="020B0604020202020204" pitchFamily="34" charset="0"/>
              <a:buChar char="•"/>
            </a:pPr>
            <a:r>
              <a:rPr lang="en-US" b="1">
                <a:solidFill>
                  <a:schemeClr val="bg2">
                    <a:lumMod val="10000"/>
                  </a:schemeClr>
                </a:solidFill>
              </a:rPr>
              <a:t>Project Flow</a:t>
            </a:r>
            <a:endParaRPr lang="en-US" b="1" dirty="0">
              <a:solidFill>
                <a:schemeClr val="bg2">
                  <a:lumMod val="10000"/>
                </a:schemeClr>
              </a:solidFill>
            </a:endParaRPr>
          </a:p>
          <a:p>
            <a:pPr marL="342900" indent="-342900">
              <a:lnSpc>
                <a:spcPct val="100000"/>
              </a:lnSpc>
              <a:buFont typeface="Arial" panose="020B0604020202020204" pitchFamily="34" charset="0"/>
              <a:buChar char="•"/>
            </a:pPr>
            <a:r>
              <a:rPr lang="en-US" b="1">
                <a:solidFill>
                  <a:schemeClr val="bg2">
                    <a:lumMod val="10000"/>
                  </a:schemeClr>
                </a:solidFill>
              </a:rPr>
              <a:t>Working With The Dataset</a:t>
            </a:r>
            <a:endParaRPr lang="en-US" b="1" dirty="0">
              <a:solidFill>
                <a:schemeClr val="bg2">
                  <a:lumMod val="10000"/>
                </a:schemeClr>
              </a:solidFill>
            </a:endParaRPr>
          </a:p>
          <a:p>
            <a:pPr marL="342900" indent="-342900">
              <a:lnSpc>
                <a:spcPct val="100000"/>
              </a:lnSpc>
              <a:buFont typeface="Arial" panose="020B0604020202020204" pitchFamily="34" charset="0"/>
              <a:buChar char="•"/>
            </a:pPr>
            <a:r>
              <a:rPr lang="en-US" b="1">
                <a:solidFill>
                  <a:schemeClr val="bg2">
                    <a:lumMod val="10000"/>
                  </a:schemeClr>
                </a:solidFill>
              </a:rPr>
              <a:t>Data Visualization Charts</a:t>
            </a:r>
            <a:endParaRPr lang="en-US" b="1" dirty="0">
              <a:solidFill>
                <a:schemeClr val="bg2">
                  <a:lumMod val="10000"/>
                </a:schemeClr>
              </a:solidFill>
            </a:endParaRPr>
          </a:p>
          <a:p>
            <a:pPr marL="342900" indent="-342900">
              <a:lnSpc>
                <a:spcPct val="100000"/>
              </a:lnSpc>
              <a:buFont typeface="Arial" panose="020B0604020202020204" pitchFamily="34" charset="0"/>
              <a:buChar char="•"/>
            </a:pPr>
            <a:r>
              <a:rPr lang="en-US" b="1">
                <a:solidFill>
                  <a:schemeClr val="bg2">
                    <a:lumMod val="10000"/>
                  </a:schemeClr>
                </a:solidFill>
              </a:rPr>
              <a:t>Creating The Dashboard</a:t>
            </a:r>
            <a:endParaRPr lang="en-US" b="1" dirty="0">
              <a:solidFill>
                <a:schemeClr val="bg2">
                  <a:lumMod val="10000"/>
                </a:schemeClr>
              </a:solidFill>
            </a:endParaRPr>
          </a:p>
          <a:p>
            <a:pPr marL="342900" indent="-342900">
              <a:lnSpc>
                <a:spcPct val="100000"/>
              </a:lnSpc>
              <a:buFont typeface="Arial" panose="020B0604020202020204" pitchFamily="34" charset="0"/>
              <a:buChar char="•"/>
            </a:pPr>
            <a:r>
              <a:rPr lang="en-US" b="1">
                <a:solidFill>
                  <a:schemeClr val="bg2">
                    <a:lumMod val="10000"/>
                  </a:schemeClr>
                </a:solidFill>
              </a:rPr>
              <a:t>Export The Analytics</a:t>
            </a:r>
            <a:endParaRPr lang="en-US" b="1" dirty="0">
              <a:solidFill>
                <a:schemeClr val="bg2">
                  <a:lumMod val="10000"/>
                </a:schemeClr>
              </a:solidFill>
            </a:endParaRPr>
          </a:p>
          <a:p>
            <a:pPr marL="342900" indent="-342900">
              <a:lnSpc>
                <a:spcPct val="100000"/>
              </a:lnSpc>
              <a:buFont typeface="Arial" panose="020B0604020202020204" pitchFamily="34" charset="0"/>
              <a:buChar char="•"/>
            </a:pPr>
            <a:endParaRPr lang="en-US" b="1" dirty="0">
              <a:solidFill>
                <a:schemeClr val="bg2">
                  <a:lumMod val="10000"/>
                </a:schemeClr>
              </a:solidFill>
            </a:endParaRPr>
          </a:p>
          <a:p>
            <a:pPr marL="342900" indent="-342900">
              <a:lnSpc>
                <a:spcPct val="100000"/>
              </a:lnSpc>
              <a:buFont typeface="Arial" panose="020B0604020202020204" pitchFamily="34" charset="0"/>
              <a:buChar char="•"/>
            </a:pPr>
            <a:endParaRPr lang="en-US" b="1" dirty="0">
              <a:solidFill>
                <a:schemeClr val="bg2">
                  <a:lumMod val="10000"/>
                </a:schemeClr>
              </a:solidFill>
            </a:endParaRPr>
          </a:p>
        </p:txBody>
      </p:sp>
      <p:pic>
        <p:nvPicPr>
          <p:cNvPr id="5" name="Picture 5" descr="A picture containing text, person&#10;&#10;Description automatically generated">
            <a:extLst>
              <a:ext uri="{FF2B5EF4-FFF2-40B4-BE49-F238E27FC236}">
                <a16:creationId xmlns:a16="http://schemas.microsoft.com/office/drawing/2014/main" id="{4A48A147-E711-4B0C-9D53-476FC6281B38}"/>
              </a:ext>
            </a:extLst>
          </p:cNvPr>
          <p:cNvPicPr>
            <a:picLocks noGrp="1" noChangeAspect="1"/>
          </p:cNvPicPr>
          <p:nvPr>
            <p:ph sz="half" idx="2"/>
          </p:nvPr>
        </p:nvPicPr>
        <p:blipFill rotWithShape="1">
          <a:blip r:embed="rId2"/>
          <a:srcRect l="25047" r="20140"/>
          <a:stretch/>
        </p:blipFill>
        <p:spPr>
          <a:xfrm>
            <a:off x="6002404" y="564012"/>
            <a:ext cx="5606888" cy="5677185"/>
          </a:xfrm>
          <a:prstGeom prst="rect">
            <a:avLst/>
          </a:prstGeom>
        </p:spPr>
      </p:pic>
      <p:sp>
        <p:nvSpPr>
          <p:cNvPr id="68" name="Freeform: Shape 42">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9" name="Group 44">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276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99EB1C5-0A7E-48F2-AAD4-C59429135330}"/>
              </a:ext>
            </a:extLst>
          </p:cNvPr>
          <p:cNvSpPr>
            <a:spLocks noGrp="1"/>
          </p:cNvSpPr>
          <p:nvPr>
            <p:ph type="title"/>
          </p:nvPr>
        </p:nvSpPr>
        <p:spPr>
          <a:xfrm>
            <a:off x="525717" y="787068"/>
            <a:ext cx="5566263" cy="1455091"/>
          </a:xfrm>
        </p:spPr>
        <p:txBody>
          <a:bodyPr>
            <a:normAutofit/>
          </a:bodyPr>
          <a:lstStyle/>
          <a:p>
            <a:r>
              <a:rPr lang="en-US"/>
              <a:t>Introduction</a:t>
            </a:r>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3571EAF-EB42-41BB-8CD9-D93915AABFBC}"/>
              </a:ext>
            </a:extLst>
          </p:cNvPr>
          <p:cNvSpPr>
            <a:spLocks noGrp="1"/>
          </p:cNvSpPr>
          <p:nvPr>
            <p:ph idx="1"/>
          </p:nvPr>
        </p:nvSpPr>
        <p:spPr>
          <a:xfrm>
            <a:off x="525717" y="2796427"/>
            <a:ext cx="5566263" cy="3274503"/>
          </a:xfrm>
        </p:spPr>
        <p:txBody>
          <a:bodyPr vert="horz" lIns="91440" tIns="45720" rIns="91440" bIns="45720" rtlCol="0" anchor="t">
            <a:noAutofit/>
          </a:bodyPr>
          <a:lstStyle/>
          <a:p>
            <a:pPr>
              <a:lnSpc>
                <a:spcPct val="100000"/>
              </a:lnSpc>
            </a:pPr>
            <a:r>
              <a:rPr lang="en-US" sz="1400" b="1" dirty="0">
                <a:ea typeface="+mn-lt"/>
                <a:cs typeface="+mn-lt"/>
              </a:rPr>
              <a:t>Coronaviruses are a large family of viruses which may cause illness in animals or humans. In humans, several coronaviruses are known to cause respiratory infections ranging from the common cold to more severe diseases such as Middle East Respiratory Syndrome (MERS) and Severe Acute Respiratory Syndrome (SARS). The most recently discovered coronavirus causes coronavirus disease COVID-19 - World Health Organization.</a:t>
            </a:r>
            <a:endParaRPr lang="en-US" sz="1400" b="1" dirty="0"/>
          </a:p>
          <a:p>
            <a:pPr>
              <a:lnSpc>
                <a:spcPct val="100000"/>
              </a:lnSpc>
            </a:pPr>
            <a:r>
              <a:rPr lang="en-US" sz="1400" b="1" dirty="0">
                <a:ea typeface="+mn-lt"/>
                <a:cs typeface="+mn-lt"/>
              </a:rPr>
              <a:t>The number of new cases are increasing day by day around the world. This dataset has information from the states and union territories of India at daily level. </a:t>
            </a:r>
            <a:br>
              <a:rPr lang="en-US" sz="1400" b="1" dirty="0">
                <a:ea typeface="+mn-lt"/>
                <a:cs typeface="+mn-lt"/>
              </a:rPr>
            </a:br>
            <a:endParaRPr lang="en-US" sz="1400" b="1" dirty="0">
              <a:ea typeface="+mn-lt"/>
              <a:cs typeface="+mn-lt"/>
            </a:endParaRPr>
          </a:p>
          <a:p>
            <a:pPr>
              <a:lnSpc>
                <a:spcPct val="100000"/>
              </a:lnSpc>
            </a:pPr>
            <a:r>
              <a:rPr lang="en-US" sz="1400" b="1" dirty="0">
                <a:ea typeface="+mn-lt"/>
                <a:cs typeface="+mn-lt"/>
              </a:rPr>
              <a:t>As per this project we will be analyzing some important visualizations, creating a dashboard and by going through these we will get most of the insights of COVID 19 in India.</a:t>
            </a:r>
            <a:endParaRPr lang="en-US" sz="1400" b="1" dirty="0"/>
          </a:p>
          <a:p>
            <a:pPr>
              <a:lnSpc>
                <a:spcPct val="100000"/>
              </a:lnSpc>
            </a:pPr>
            <a:endParaRPr lang="en-US" sz="1400" b="1" dirty="0"/>
          </a:p>
        </p:txBody>
      </p:sp>
      <p:pic>
        <p:nvPicPr>
          <p:cNvPr id="4" name="Picture 4" descr="A picture containing person, weapon, sword&#10;&#10;Description automatically generated">
            <a:extLst>
              <a:ext uri="{FF2B5EF4-FFF2-40B4-BE49-F238E27FC236}">
                <a16:creationId xmlns:a16="http://schemas.microsoft.com/office/drawing/2014/main" id="{C1E2C261-5E8E-4ED0-83A5-D6B076FDCE4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1293" r="15376"/>
          <a:stretch/>
        </p:blipFill>
        <p:spPr>
          <a:xfrm>
            <a:off x="6531789" y="10"/>
            <a:ext cx="5660211" cy="6857990"/>
          </a:xfrm>
          <a:prstGeom prst="rect">
            <a:avLst/>
          </a:prstGeom>
        </p:spPr>
      </p:pic>
      <p:sp>
        <p:nvSpPr>
          <p:cNvPr id="48"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65C1FE9F-5EF4-49A9-A80B-18DD0C9EA776}"/>
              </a:ext>
            </a:extLst>
          </p:cNvPr>
          <p:cNvSpPr txBox="1"/>
          <p:nvPr/>
        </p:nvSpPr>
        <p:spPr>
          <a:xfrm>
            <a:off x="9556343" y="6657945"/>
            <a:ext cx="263565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292600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588E-86DE-4BC9-BCA3-276CE469CE1A}"/>
              </a:ext>
            </a:extLst>
          </p:cNvPr>
          <p:cNvSpPr>
            <a:spLocks noGrp="1"/>
          </p:cNvSpPr>
          <p:nvPr>
            <p:ph type="title"/>
          </p:nvPr>
        </p:nvSpPr>
        <p:spPr/>
        <p:txBody>
          <a:bodyPr/>
          <a:lstStyle/>
          <a:p>
            <a:r>
              <a:rPr lang="en-US" b="1" i="0"/>
              <a:t>Solution Requirements</a:t>
            </a:r>
            <a:endParaRPr lang="en-US"/>
          </a:p>
          <a:p>
            <a:endParaRPr lang="en-US" dirty="0"/>
          </a:p>
        </p:txBody>
      </p:sp>
      <p:sp>
        <p:nvSpPr>
          <p:cNvPr id="3" name="Content Placeholder 2">
            <a:extLst>
              <a:ext uri="{FF2B5EF4-FFF2-40B4-BE49-F238E27FC236}">
                <a16:creationId xmlns:a16="http://schemas.microsoft.com/office/drawing/2014/main" id="{B65F552A-B474-46DA-A2F2-42BDA810EAC1}"/>
              </a:ext>
            </a:extLst>
          </p:cNvPr>
          <p:cNvSpPr>
            <a:spLocks noGrp="1"/>
          </p:cNvSpPr>
          <p:nvPr>
            <p:ph idx="1"/>
          </p:nvPr>
        </p:nvSpPr>
        <p:spPr/>
        <p:txBody>
          <a:bodyPr vert="horz" lIns="91440" tIns="45720" rIns="91440" bIns="45720" rtlCol="0" anchor="t">
            <a:normAutofit/>
          </a:bodyPr>
          <a:lstStyle/>
          <a:p>
            <a:pPr marL="342900" indent="-342900">
              <a:buFont typeface="Wingdings" panose="020B0604020202020204" pitchFamily="34" charset="0"/>
              <a:buChar char="v"/>
            </a:pPr>
            <a:r>
              <a:rPr lang="en-US" b="1"/>
              <a:t>IBM</a:t>
            </a:r>
            <a:endParaRPr lang="en-US" b="1" dirty="0"/>
          </a:p>
          <a:p>
            <a:pPr marL="342900" indent="-342900">
              <a:buFont typeface="Wingdings" panose="020B0604020202020204" pitchFamily="34" charset="0"/>
              <a:buChar char="v"/>
            </a:pPr>
            <a:r>
              <a:rPr lang="en-US" b="1"/>
              <a:t>Cognos</a:t>
            </a:r>
            <a:endParaRPr lang="en-US" b="1" dirty="0"/>
          </a:p>
          <a:p>
            <a:pPr marL="342900" indent="-342900">
              <a:buFont typeface="Wingdings" panose="020B0604020202020204" pitchFamily="34" charset="0"/>
              <a:buChar char="v"/>
            </a:pPr>
            <a:r>
              <a:rPr lang="en-US" b="1"/>
              <a:t>Analytics</a:t>
            </a:r>
            <a:endParaRPr lang="en-US" b="1" dirty="0"/>
          </a:p>
          <a:p>
            <a:endParaRPr lang="en-US" dirty="0"/>
          </a:p>
          <a:p>
            <a:endParaRPr lang="en-US" dirty="0"/>
          </a:p>
        </p:txBody>
      </p:sp>
    </p:spTree>
    <p:extLst>
      <p:ext uri="{BB962C8B-B14F-4D97-AF65-F5344CB8AC3E}">
        <p14:creationId xmlns:p14="http://schemas.microsoft.com/office/powerpoint/2010/main" val="120914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116DF44-00E4-4F93-8387-F89F62B0DA80}"/>
              </a:ext>
            </a:extLst>
          </p:cNvPr>
          <p:cNvSpPr>
            <a:spLocks noGrp="1"/>
          </p:cNvSpPr>
          <p:nvPr>
            <p:ph type="title"/>
          </p:nvPr>
        </p:nvSpPr>
        <p:spPr>
          <a:xfrm>
            <a:off x="525717" y="787068"/>
            <a:ext cx="5566263" cy="1455091"/>
          </a:xfrm>
        </p:spPr>
        <p:txBody>
          <a:bodyPr>
            <a:normAutofit/>
          </a:bodyPr>
          <a:lstStyle/>
          <a:p>
            <a:r>
              <a:rPr lang="en-US" b="1" i="0"/>
              <a:t>Project Objectives</a:t>
            </a:r>
            <a:endParaRPr lang="en-US"/>
          </a:p>
          <a:p>
            <a:endParaRPr lang="en-US" dirty="0"/>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2264510A-943A-4076-83DB-4D0DB6121DE3}"/>
              </a:ext>
            </a:extLst>
          </p:cNvPr>
          <p:cNvSpPr>
            <a:spLocks noGrp="1"/>
          </p:cNvSpPr>
          <p:nvPr>
            <p:ph idx="1"/>
          </p:nvPr>
        </p:nvSpPr>
        <p:spPr>
          <a:xfrm>
            <a:off x="525717" y="2796427"/>
            <a:ext cx="5566263" cy="3274503"/>
          </a:xfrm>
        </p:spPr>
        <p:txBody>
          <a:bodyPr vert="horz" lIns="91440" tIns="45720" rIns="91440" bIns="45720" rtlCol="0">
            <a:normAutofit/>
          </a:bodyPr>
          <a:lstStyle/>
          <a:p>
            <a:r>
              <a:rPr lang="en-US" b="1">
                <a:ea typeface="+mn-lt"/>
                <a:cs typeface="+mn-lt"/>
              </a:rPr>
              <a:t>By the end of this project, you will:</a:t>
            </a:r>
            <a:endParaRPr lang="en-US" b="1" dirty="0"/>
          </a:p>
          <a:p>
            <a:pPr marL="285750" indent="-285750">
              <a:buFont typeface="Arial"/>
              <a:buChar char="•"/>
            </a:pPr>
            <a:r>
              <a:rPr lang="en-US" b="1">
                <a:ea typeface="+mn-lt"/>
                <a:cs typeface="+mn-lt"/>
              </a:rPr>
              <a:t>Know fundamental concepts and can work on IBM Cognos Analytics.</a:t>
            </a:r>
            <a:endParaRPr lang="en-US" b="1" dirty="0"/>
          </a:p>
          <a:p>
            <a:pPr marL="285750" indent="-285750">
              <a:buFont typeface="Arial"/>
              <a:buChar char="•"/>
            </a:pPr>
            <a:r>
              <a:rPr lang="en-US" b="1">
                <a:ea typeface="+mn-lt"/>
                <a:cs typeface="+mn-lt"/>
              </a:rPr>
              <a:t>Gain a broad understanding of plotting different graphs.</a:t>
            </a:r>
            <a:endParaRPr lang="en-US" b="1" dirty="0"/>
          </a:p>
          <a:p>
            <a:pPr marL="285750" indent="-285750">
              <a:buFont typeface="Arial"/>
              <a:buChar char="•"/>
            </a:pPr>
            <a:r>
              <a:rPr lang="en-US" b="1">
                <a:ea typeface="+mn-lt"/>
                <a:cs typeface="+mn-lt"/>
              </a:rPr>
              <a:t>Able to create meaningful dashboards</a:t>
            </a:r>
            <a:endParaRPr lang="en-US" b="1" dirty="0"/>
          </a:p>
          <a:p>
            <a:endParaRPr lang="en-US" b="1" dirty="0"/>
          </a:p>
        </p:txBody>
      </p:sp>
      <p:pic>
        <p:nvPicPr>
          <p:cNvPr id="4" name="Picture 4" descr="Diagram, engineering drawing&#10;&#10;Description automatically generated">
            <a:extLst>
              <a:ext uri="{FF2B5EF4-FFF2-40B4-BE49-F238E27FC236}">
                <a16:creationId xmlns:a16="http://schemas.microsoft.com/office/drawing/2014/main" id="{BC60D82A-3089-4F9B-86D7-1DBEFE4A217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430" r="40320" b="1"/>
          <a:stretch/>
        </p:blipFill>
        <p:spPr>
          <a:xfrm>
            <a:off x="6531789" y="10"/>
            <a:ext cx="5660211"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5D4D8D2F-8929-4184-96BB-C68E12CA8B38}"/>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91827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FCC0-6795-47F5-9304-EB8925B87A28}"/>
              </a:ext>
            </a:extLst>
          </p:cNvPr>
          <p:cNvSpPr>
            <a:spLocks noGrp="1"/>
          </p:cNvSpPr>
          <p:nvPr>
            <p:ph type="title"/>
          </p:nvPr>
        </p:nvSpPr>
        <p:spPr/>
        <p:txBody>
          <a:bodyPr>
            <a:normAutofit/>
          </a:bodyPr>
          <a:lstStyle/>
          <a:p>
            <a:r>
              <a:rPr lang="en-US" b="1" i="0"/>
              <a:t>Project Flow</a:t>
            </a:r>
            <a:endParaRPr lang="en-US"/>
          </a:p>
          <a:p>
            <a:endParaRPr lang="en-US" dirty="0"/>
          </a:p>
        </p:txBody>
      </p:sp>
      <p:sp>
        <p:nvSpPr>
          <p:cNvPr id="3" name="Content Placeholder 2">
            <a:extLst>
              <a:ext uri="{FF2B5EF4-FFF2-40B4-BE49-F238E27FC236}">
                <a16:creationId xmlns:a16="http://schemas.microsoft.com/office/drawing/2014/main" id="{9FD70757-B92E-40EF-A9F0-6C1DE7C31DE7}"/>
              </a:ext>
            </a:extLst>
          </p:cNvPr>
          <p:cNvSpPr>
            <a:spLocks noGrp="1"/>
          </p:cNvSpPr>
          <p:nvPr>
            <p:ph idx="1"/>
          </p:nvPr>
        </p:nvSpPr>
        <p:spPr/>
        <p:txBody>
          <a:bodyPr vert="horz" lIns="91440" tIns="45720" rIns="91440" bIns="45720" rtlCol="0" anchor="t">
            <a:noAutofit/>
          </a:bodyPr>
          <a:lstStyle/>
          <a:p>
            <a:pPr>
              <a:buFont typeface="Arial"/>
              <a:buChar char="•"/>
            </a:pPr>
            <a:r>
              <a:rPr lang="en-US" sz="2400" b="1">
                <a:ea typeface="+mn-lt"/>
                <a:cs typeface="+mn-lt"/>
              </a:rPr>
              <a:t>Users create multiple analysis graphs/charts.</a:t>
            </a:r>
            <a:endParaRPr lang="en-US" sz="2400" b="1" dirty="0"/>
          </a:p>
          <a:p>
            <a:pPr>
              <a:buFont typeface="Arial"/>
              <a:buChar char="•"/>
            </a:pPr>
            <a:r>
              <a:rPr lang="en-US" sz="2400" b="1">
                <a:ea typeface="+mn-lt"/>
                <a:cs typeface="+mn-lt"/>
              </a:rPr>
              <a:t>Using the analyzed chart creation of Dashboard is done.</a:t>
            </a:r>
            <a:endParaRPr lang="en-US" b="1"/>
          </a:p>
          <a:p>
            <a:pPr>
              <a:buFont typeface="Arial"/>
              <a:buChar char="•"/>
            </a:pPr>
            <a:r>
              <a:rPr lang="en-US" sz="2400" b="1">
                <a:ea typeface="+mn-lt"/>
                <a:cs typeface="+mn-lt"/>
              </a:rPr>
              <a:t>Saving and Visualizing the final dashboard in the IBM Cognos Analytics.</a:t>
            </a:r>
            <a:endParaRPr lang="en-US" b="1"/>
          </a:p>
        </p:txBody>
      </p:sp>
    </p:spTree>
    <p:extLst>
      <p:ext uri="{BB962C8B-B14F-4D97-AF65-F5344CB8AC3E}">
        <p14:creationId xmlns:p14="http://schemas.microsoft.com/office/powerpoint/2010/main" val="83433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81C3AE3-35F4-49E7-A6AC-971275D8B177}"/>
              </a:ext>
            </a:extLst>
          </p:cNvPr>
          <p:cNvSpPr>
            <a:spLocks noGrp="1"/>
          </p:cNvSpPr>
          <p:nvPr>
            <p:ph type="title"/>
          </p:nvPr>
        </p:nvSpPr>
        <p:spPr>
          <a:xfrm>
            <a:off x="6389915" y="787068"/>
            <a:ext cx="4213359" cy="1890665"/>
          </a:xfrm>
        </p:spPr>
        <p:txBody>
          <a:bodyPr anchor="b">
            <a:normAutofit/>
          </a:bodyPr>
          <a:lstStyle/>
          <a:p>
            <a:r>
              <a:rPr lang="en-US" b="1" i="0"/>
              <a:t>Working With The Dataset</a:t>
            </a:r>
            <a:endParaRPr lang="en-US"/>
          </a:p>
          <a:p>
            <a:endParaRPr lang="en-US" dirty="0"/>
          </a:p>
        </p:txBody>
      </p:sp>
      <p:pic>
        <p:nvPicPr>
          <p:cNvPr id="4" name="Picture 4" descr="Background pattern&#10;&#10;Description automatically generated">
            <a:extLst>
              <a:ext uri="{FF2B5EF4-FFF2-40B4-BE49-F238E27FC236}">
                <a16:creationId xmlns:a16="http://schemas.microsoft.com/office/drawing/2014/main" id="{AD7C4AD6-1C3E-41B3-B28C-055485D4672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72241" y="1637978"/>
            <a:ext cx="5112709" cy="3540550"/>
          </a:xfrm>
          <a:prstGeom prst="rect">
            <a:avLst/>
          </a:prstGeom>
        </p:spPr>
      </p:pic>
      <p:grpSp>
        <p:nvGrpSpPr>
          <p:cNvPr id="12"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8" y="3092185"/>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0" name="Freeform: Shape 19">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299F052B-5205-4287-953D-C35D8F09296E}"/>
              </a:ext>
            </a:extLst>
          </p:cNvPr>
          <p:cNvSpPr>
            <a:spLocks noGrp="1"/>
          </p:cNvSpPr>
          <p:nvPr>
            <p:ph idx="1"/>
          </p:nvPr>
        </p:nvSpPr>
        <p:spPr>
          <a:xfrm>
            <a:off x="6389915" y="3429000"/>
            <a:ext cx="4213359" cy="2641930"/>
          </a:xfrm>
        </p:spPr>
        <p:txBody>
          <a:bodyPr vert="horz" lIns="91440" tIns="45720" rIns="91440" bIns="45720" rtlCol="0">
            <a:normAutofit/>
          </a:bodyPr>
          <a:lstStyle/>
          <a:p>
            <a:pPr marL="342900" indent="-342900">
              <a:buFont typeface="Wingdings" panose="020B0604020202020204" pitchFamily="34" charset="0"/>
              <a:buChar char="q"/>
            </a:pPr>
            <a:r>
              <a:rPr lang="en-US" b="1"/>
              <a:t>Understand The Dataset</a:t>
            </a:r>
            <a:endParaRPr lang="en-US"/>
          </a:p>
          <a:p>
            <a:pPr marL="342900" indent="-342900">
              <a:buFont typeface="Wingdings" panose="020B0604020202020204" pitchFamily="34" charset="0"/>
              <a:buChar char="q"/>
            </a:pPr>
            <a:r>
              <a:rPr lang="en-US" b="1"/>
              <a:t>Loading The Dataset</a:t>
            </a:r>
            <a:endParaRPr lang="en-US"/>
          </a:p>
        </p:txBody>
      </p:sp>
      <p:sp>
        <p:nvSpPr>
          <p:cNvPr id="5" name="TextBox 4">
            <a:extLst>
              <a:ext uri="{FF2B5EF4-FFF2-40B4-BE49-F238E27FC236}">
                <a16:creationId xmlns:a16="http://schemas.microsoft.com/office/drawing/2014/main" id="{31AFDFE6-5F09-4D58-A2DF-BB690C024688}"/>
              </a:ext>
            </a:extLst>
          </p:cNvPr>
          <p:cNvSpPr txBox="1"/>
          <p:nvPr/>
        </p:nvSpPr>
        <p:spPr>
          <a:xfrm>
            <a:off x="3211196" y="4978473"/>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415454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3" name="Group 1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4" name="Freeform: Shape 1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Freeform: Shape 1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2" name="Freeform: Shape 1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32" name="Rectangle 1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657437B-FDEB-414D-B6A3-00DA61EA3433}"/>
              </a:ext>
            </a:extLst>
          </p:cNvPr>
          <p:cNvSpPr>
            <a:spLocks noGrp="1"/>
          </p:cNvSpPr>
          <p:nvPr>
            <p:ph type="title"/>
          </p:nvPr>
        </p:nvSpPr>
        <p:spPr>
          <a:xfrm>
            <a:off x="525717" y="787068"/>
            <a:ext cx="4950173" cy="1455091"/>
          </a:xfrm>
        </p:spPr>
        <p:txBody>
          <a:bodyPr vert="horz" lIns="91440" tIns="45720" rIns="91440" bIns="45720" rtlCol="0" anchor="b">
            <a:normAutofit/>
          </a:bodyPr>
          <a:lstStyle/>
          <a:p>
            <a:r>
              <a:rPr lang="en-US" b="1"/>
              <a:t>Data Visualization Charts</a:t>
            </a:r>
            <a:endParaRPr lang="en-US"/>
          </a:p>
          <a:p>
            <a:endParaRPr lang="en-US" dirty="0"/>
          </a:p>
        </p:txBody>
      </p:sp>
      <p:sp>
        <p:nvSpPr>
          <p:cNvPr id="134" name="Freeform: Shape 1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98A2C463-B088-400A-BBB2-60E704D07EE8}"/>
              </a:ext>
            </a:extLst>
          </p:cNvPr>
          <p:cNvSpPr>
            <a:spLocks noGrp="1"/>
          </p:cNvSpPr>
          <p:nvPr>
            <p:ph sz="half" idx="1"/>
          </p:nvPr>
        </p:nvSpPr>
        <p:spPr>
          <a:xfrm>
            <a:off x="525717" y="2796427"/>
            <a:ext cx="4950173" cy="3274503"/>
          </a:xfrm>
        </p:spPr>
        <p:txBody>
          <a:bodyPr vert="horz" lIns="91440" tIns="45720" rIns="91440" bIns="45720" rtlCol="0" anchor="t">
            <a:normAutofit/>
          </a:bodyPr>
          <a:lstStyle/>
          <a:p>
            <a:pPr>
              <a:lnSpc>
                <a:spcPct val="100000"/>
              </a:lnSpc>
            </a:pPr>
            <a:r>
              <a:rPr lang="en-US" sz="1400" b="1"/>
              <a:t>Using the COVID 19 India dataset, we plan to create various graphs and charts to highlight the insights and visualizations.</a:t>
            </a:r>
          </a:p>
          <a:p>
            <a:pPr marL="342900" indent="-342900">
              <a:lnSpc>
                <a:spcPct val="100000"/>
              </a:lnSpc>
              <a:buFont typeface="Arial" panose="020B0604020202020204" pitchFamily="34" charset="0"/>
              <a:buChar char="•"/>
            </a:pPr>
            <a:r>
              <a:rPr lang="en-US" sz="1400" b="1"/>
              <a:t>Confirmed for State/UnionTerritory regions</a:t>
            </a:r>
          </a:p>
          <a:p>
            <a:pPr marL="342900" indent="-342900">
              <a:lnSpc>
                <a:spcPct val="100000"/>
              </a:lnSpc>
              <a:buFont typeface="Arial" panose="020B0604020202020204" pitchFamily="34" charset="0"/>
              <a:buChar char="•"/>
            </a:pPr>
            <a:r>
              <a:rPr lang="en-US" sz="1400" b="1"/>
              <a:t>Percentage Of Confirmed Cases Of Top 10 Affected States</a:t>
            </a:r>
          </a:p>
          <a:p>
            <a:pPr marL="342900" indent="-342900">
              <a:lnSpc>
                <a:spcPct val="100000"/>
              </a:lnSpc>
              <a:buFont typeface="Arial" panose="020B0604020202020204" pitchFamily="34" charset="0"/>
              <a:buChar char="•"/>
            </a:pPr>
            <a:r>
              <a:rPr lang="en-US" sz="1400" b="1"/>
              <a:t>Top 10 State Wise No Of Confirmed Case</a:t>
            </a:r>
          </a:p>
          <a:p>
            <a:pPr marL="342900" indent="-342900">
              <a:lnSpc>
                <a:spcPct val="100000"/>
              </a:lnSpc>
              <a:buFont typeface="Arial" panose="020B0604020202020204" pitchFamily="34" charset="0"/>
              <a:buChar char="•"/>
            </a:pPr>
            <a:r>
              <a:rPr lang="en-US" sz="1400" b="1"/>
              <a:t>Statistics Of Chosen State(Selective State) </a:t>
            </a:r>
          </a:p>
          <a:p>
            <a:pPr marL="342900" indent="-342900">
              <a:lnSpc>
                <a:spcPct val="100000"/>
              </a:lnSpc>
              <a:buFont typeface="Arial" panose="020B0604020202020204" pitchFamily="34" charset="0"/>
              <a:buChar char="•"/>
            </a:pPr>
            <a:r>
              <a:rPr lang="en-US" sz="1400" b="1"/>
              <a:t>Monthly Analysis</a:t>
            </a:r>
          </a:p>
        </p:txBody>
      </p:sp>
      <p:pic>
        <p:nvPicPr>
          <p:cNvPr id="12" name="Picture 12" descr="Close-up of a pen writing on a chart">
            <a:extLst>
              <a:ext uri="{FF2B5EF4-FFF2-40B4-BE49-F238E27FC236}">
                <a16:creationId xmlns:a16="http://schemas.microsoft.com/office/drawing/2014/main" id="{951CFBF7-8D62-4EA6-B477-5943E3117A90}"/>
              </a:ext>
            </a:extLst>
          </p:cNvPr>
          <p:cNvPicPr>
            <a:picLocks noGrp="1" noChangeAspect="1"/>
          </p:cNvPicPr>
          <p:nvPr>
            <p:ph sz="half" idx="2"/>
          </p:nvPr>
        </p:nvPicPr>
        <p:blipFill rotWithShape="1">
          <a:blip r:embed="rId2"/>
          <a:srcRect r="27902" b="-2"/>
          <a:stretch/>
        </p:blipFill>
        <p:spPr>
          <a:xfrm>
            <a:off x="6002404" y="564012"/>
            <a:ext cx="5606888" cy="5677185"/>
          </a:xfrm>
          <a:prstGeom prst="rect">
            <a:avLst/>
          </a:prstGeom>
        </p:spPr>
      </p:pic>
      <p:sp>
        <p:nvSpPr>
          <p:cNvPr id="144" name="Freeform: Shape 143">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6" name="Group 145">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7" name="Freeform: Shape 146">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8" name="Freeform: Shape 147">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9" name="Freeform: Shape 148">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0"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1"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2"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1139691"/>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RocaVTI</vt:lpstr>
      <vt:lpstr>COVID'19 Analysis Using IBM Cognos Dashboard </vt:lpstr>
      <vt:lpstr>OUR TEAM</vt:lpstr>
      <vt:lpstr>OVERVIEW</vt:lpstr>
      <vt:lpstr>Introduction</vt:lpstr>
      <vt:lpstr>Solution Requirements </vt:lpstr>
      <vt:lpstr>Project Objectives </vt:lpstr>
      <vt:lpstr>Project Flow </vt:lpstr>
      <vt:lpstr>Working With The Dataset </vt:lpstr>
      <vt:lpstr>Data Visualization Charts </vt:lpstr>
      <vt:lpstr>Confirmed for State/UnionTerritory regions </vt:lpstr>
      <vt:lpstr>Percentage Of Confirmed Cases Of Top 10 Affected States</vt:lpstr>
      <vt:lpstr>Top 10 State Wise No Of Confirmed Case</vt:lpstr>
      <vt:lpstr>Statistics Of Chosen State(Selective State) </vt:lpstr>
      <vt:lpstr>Monthly Analysis</vt:lpstr>
      <vt:lpstr>Creating The Dashboard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306</cp:revision>
  <dcterms:created xsi:type="dcterms:W3CDTF">2013-07-15T20:26:40Z</dcterms:created>
  <dcterms:modified xsi:type="dcterms:W3CDTF">2021-07-16T07:28:40Z</dcterms:modified>
</cp:coreProperties>
</file>