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7" r:id="rId1"/>
  </p:sldMasterIdLst>
  <p:sldIdLst>
    <p:sldId id="257" r:id="rId2"/>
    <p:sldId id="256" r:id="rId3"/>
    <p:sldId id="266" r:id="rId4"/>
    <p:sldId id="258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6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011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0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3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51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3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1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9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7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9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8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7B1391-FC1D-41C9-865D-E65172E1CE9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B44508-FC68-4D86-9AC2-62CB894D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17" r:id="rId10"/>
    <p:sldLayoutId id="2147484318" r:id="rId11"/>
    <p:sldLayoutId id="2147484319" r:id="rId12"/>
    <p:sldLayoutId id="2147484320" r:id="rId13"/>
    <p:sldLayoutId id="2147484321" r:id="rId14"/>
    <p:sldLayoutId id="2147484322" r:id="rId15"/>
    <p:sldLayoutId id="2147484323" r:id="rId16"/>
    <p:sldLayoutId id="21474843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flipH="1">
            <a:off x="1891934" y="1838960"/>
            <a:ext cx="86614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		</a:t>
            </a:r>
            <a:r>
              <a:rPr lang="en-US" sz="2800" dirty="0" smtClean="0"/>
              <a:t>            By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BATCH NO : CSE_AIML_D15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18481A05N4(Y.HEMASRI)</a:t>
            </a:r>
          </a:p>
          <a:p>
            <a:r>
              <a:rPr lang="en-US" sz="2800" dirty="0" smtClean="0"/>
              <a:t>		18481A05M0(V.MANJUSHA)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18481A05I9(S.PREM KUMAR NAIDU)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18481A05M1(V.VENKATA NAGESWARA RAO)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574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7269" y="827314"/>
            <a:ext cx="461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CONCLUSION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7315" y="1535200"/>
            <a:ext cx="105809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GB" sz="2800" dirty="0"/>
              <a:t>Gain a </a:t>
            </a:r>
            <a:r>
              <a:rPr lang="en-GB" sz="2800" dirty="0" smtClean="0"/>
              <a:t>broad </a:t>
            </a:r>
            <a:r>
              <a:rPr lang="en-GB" sz="2800" dirty="0"/>
              <a:t>understanding of plotting graphs.</a:t>
            </a:r>
            <a:endParaRPr lang="en-US" sz="2800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GB" sz="2800" dirty="0"/>
              <a:t>Able to create meaningful dashboards</a:t>
            </a:r>
            <a:r>
              <a:rPr lang="en-GB" sz="2800" dirty="0" smtClean="0"/>
              <a:t>.</a:t>
            </a:r>
            <a:endParaRPr lang="en-US" sz="2800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GB" sz="2800" dirty="0"/>
              <a:t>Find the top bike used with respect to trip </a:t>
            </a:r>
            <a:r>
              <a:rPr lang="en-GB" sz="2800" dirty="0" smtClean="0"/>
              <a:t>duration</a:t>
            </a:r>
            <a:endParaRPr lang="en-US" sz="2800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GB" sz="2800" dirty="0"/>
              <a:t>We will understand how a dashboard is different from a report, when to use both.</a:t>
            </a:r>
            <a:endParaRPr lang="en-US" sz="2800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GB" sz="2800" dirty="0"/>
              <a:t>We will understand the reporting interface.</a:t>
            </a:r>
            <a:endParaRPr lang="en-US" sz="2800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GB" sz="2800" dirty="0"/>
              <a:t>Calculating the number of bikes used by respective age groups.</a:t>
            </a:r>
            <a:endParaRPr lang="en-US" sz="2800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GB" sz="2800" dirty="0"/>
              <a:t>Top 10 Start Station Names with respect to Customer age group.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3063" y="801188"/>
            <a:ext cx="401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FUTURE SCOPE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14548" y="1776549"/>
            <a:ext cx="9631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GB" sz="2800" dirty="0" err="1"/>
              <a:t>Cognos</a:t>
            </a:r>
            <a:r>
              <a:rPr lang="en-GB" sz="2800" dirty="0"/>
              <a:t> is the one of the leading BI suites in the market for metadata modelling and reporting so learning this will be definitely helpful in our career growth in BI domain.</a:t>
            </a:r>
            <a:endParaRPr lang="en-US" sz="2800" dirty="0"/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GB" sz="2800" dirty="0"/>
              <a:t>IBM </a:t>
            </a:r>
            <a:r>
              <a:rPr lang="en-GB" sz="2800" dirty="0" err="1"/>
              <a:t>Cognos</a:t>
            </a:r>
            <a:r>
              <a:rPr lang="en-GB" sz="2800" dirty="0"/>
              <a:t> TM1 form 10 has been around for decent time and has officially experienced a few minor and real updates.</a:t>
            </a:r>
            <a:endParaRPr lang="en-US" sz="2800" dirty="0"/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GB" sz="2800" dirty="0"/>
              <a:t>IBM </a:t>
            </a:r>
            <a:r>
              <a:rPr lang="en-GB" sz="2800" dirty="0" err="1"/>
              <a:t>Cognos</a:t>
            </a:r>
            <a:r>
              <a:rPr lang="en-GB" sz="2800" dirty="0"/>
              <a:t> analytics leads to better decisions and improves company performance and profitability.</a:t>
            </a: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We can scope the better job in future with easy experience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27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60" y="1807210"/>
            <a:ext cx="517144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9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7018" y="2428855"/>
            <a:ext cx="104158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CITY BIKE DATA ANALYSIS USING </a:t>
            </a:r>
          </a:p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IBM CLOUD COGNOS DASHBOARD</a:t>
            </a:r>
            <a:endParaRPr lang="en-US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86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228" y="1836148"/>
            <a:ext cx="9738732" cy="38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200" dirty="0"/>
              <a:t>The goal of this analysis is to create an operating report of Citi Bike for the year of 2018. </a:t>
            </a:r>
            <a:endParaRPr lang="en-US" sz="3200" dirty="0" smtClean="0"/>
          </a:p>
          <a:p>
            <a:pPr marL="457200" indent="-4572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The </a:t>
            </a:r>
            <a:r>
              <a:rPr lang="en-US" sz="3200" dirty="0"/>
              <a:t>final aim of City Bike Data Analysis using IBM Cloud Congo’s dashboard is to create the visualizations in a dashboard and export it. </a:t>
            </a:r>
            <a:endParaRPr lang="en-US" sz="3200" dirty="0" smtClean="0"/>
          </a:p>
          <a:p>
            <a:pPr>
              <a:lnSpc>
                <a:spcPct val="107000"/>
              </a:lnSpc>
            </a:pPr>
            <a:endParaRPr lang="en-US" sz="3200" dirty="0"/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02383" y="753682"/>
            <a:ext cx="3292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/>
              <a:t>INTRODUCTION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745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823" y="1714137"/>
            <a:ext cx="100148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By city bike data analysis using IBM </a:t>
            </a:r>
            <a:r>
              <a:rPr lang="en-GB" sz="3200" dirty="0" err="1" smtClean="0"/>
              <a:t>Cognos</a:t>
            </a:r>
            <a:r>
              <a:rPr lang="en-GB" sz="3200" dirty="0" smtClean="0"/>
              <a:t> </a:t>
            </a:r>
            <a:r>
              <a:rPr lang="en-GB" sz="3200" dirty="0"/>
              <a:t>dashboard we will:</a:t>
            </a:r>
            <a:endParaRPr lang="en-US" sz="3200" dirty="0"/>
          </a:p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en-GB" sz="3200" dirty="0" smtClean="0"/>
              <a:t>Know </a:t>
            </a:r>
            <a:r>
              <a:rPr lang="en-GB" sz="3200" dirty="0"/>
              <a:t>fundamental concepts and can work on IBM </a:t>
            </a:r>
            <a:r>
              <a:rPr lang="en-GB" sz="3200" dirty="0" err="1" smtClean="0"/>
              <a:t>Cognos</a:t>
            </a:r>
            <a:r>
              <a:rPr lang="en-GB" sz="3200" dirty="0" smtClean="0"/>
              <a:t> Analytics.</a:t>
            </a:r>
            <a:endParaRPr lang="en-US" sz="3200" dirty="0"/>
          </a:p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en-GB" sz="3200" dirty="0"/>
              <a:t>Gain a </a:t>
            </a:r>
            <a:r>
              <a:rPr lang="en-GB" sz="3200" dirty="0" smtClean="0"/>
              <a:t>broad </a:t>
            </a:r>
            <a:r>
              <a:rPr lang="en-GB" sz="3200" dirty="0"/>
              <a:t>understanding of plotting different graphs.</a:t>
            </a:r>
            <a:endParaRPr lang="en-US" sz="3200" dirty="0"/>
          </a:p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en-GB" sz="3200" dirty="0"/>
              <a:t>Able to create meaningful dashboards.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843520" y="605637"/>
            <a:ext cx="29963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	</a:t>
            </a:r>
            <a:r>
              <a:rPr lang="en-US" sz="3600" b="1" dirty="0" smtClean="0"/>
              <a:t>OBJECTIVES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271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228" y="1844765"/>
            <a:ext cx="108595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smtClean="0"/>
              <a:t>	Collecting </a:t>
            </a:r>
            <a:r>
              <a:rPr lang="en-GB" sz="2800" dirty="0"/>
              <a:t>the data of the bikes is more difficult. Creating the dashboard and visualization the data is more difficult. This bike-sharing service used data and AI to manage and maintain 12,000 bicycles. This global digital agency used IBM Cloud Pak for Data to build a dashboard for eliminating data silos and integrating AI predictive analytics models help.</a:t>
            </a:r>
            <a:endParaRPr lang="en-US" sz="2800" dirty="0"/>
          </a:p>
          <a:p>
            <a:endParaRPr lang="en-US" sz="3200" b="1" i="1" dirty="0"/>
          </a:p>
        </p:txBody>
      </p:sp>
      <p:sp>
        <p:nvSpPr>
          <p:cNvPr id="5" name="Rectangle 4"/>
          <p:cNvSpPr/>
          <p:nvPr/>
        </p:nvSpPr>
        <p:spPr>
          <a:xfrm>
            <a:off x="3130731" y="805954"/>
            <a:ext cx="48754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 smtClean="0"/>
              <a:t>EXISTING PROBLEM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9180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5346" y="1939153"/>
            <a:ext cx="10046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smtClean="0"/>
              <a:t>		In </a:t>
            </a:r>
            <a:r>
              <a:rPr lang="en-GB" sz="2800" dirty="0"/>
              <a:t>IBM </a:t>
            </a:r>
            <a:r>
              <a:rPr lang="en-GB" sz="2800" dirty="0" err="1"/>
              <a:t>Cogno’s</a:t>
            </a:r>
            <a:r>
              <a:rPr lang="en-GB" sz="2800" dirty="0"/>
              <a:t> Analytics, dashboards provide data discovery capabilities. On a dashboard, you can visually explore and interact with your data to identify the key insights for improving data-driven decisions. You can perform data discovery and assemble the information that is most relevant to you in one place, without IT assistance or formal training.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4249114" y="936961"/>
            <a:ext cx="3679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PROPOSED </a:t>
            </a:r>
            <a:r>
              <a:rPr lang="en-US" sz="2800" b="1" dirty="0" smtClean="0"/>
              <a:t>SOLUTION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7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1463040"/>
            <a:ext cx="979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GB" sz="2800" dirty="0"/>
              <a:t>Lower costs - reduces maintenance due to complete report coverage and a zero-footprint environment. </a:t>
            </a:r>
            <a:endParaRPr lang="en-US" sz="2800" dirty="0"/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GB" sz="2800" dirty="0"/>
              <a:t>Faster results - shortens reporting time due to seamless integration and adaptive authoring.</a:t>
            </a:r>
            <a:endParaRPr lang="en-US" sz="2800" dirty="0"/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GB" sz="2800" dirty="0"/>
              <a:t>Improved decision making - reports and dashboards present data in easily-understood formats.</a:t>
            </a:r>
            <a:endParaRPr lang="en-US" sz="2800" dirty="0"/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GB" sz="2800" dirty="0"/>
              <a:t>High performance data access across all sources.</a:t>
            </a: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Ability to create complex, multi-page layouts using different data sources.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768634" y="353088"/>
            <a:ext cx="37347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ADVANTAGES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21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65119" y="771100"/>
            <a:ext cx="4128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DISADVANTAGES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151017" y="1802674"/>
            <a:ext cx="7820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Data source adapter error</a:t>
            </a:r>
            <a:endParaRPr lang="en-US" sz="2800" dirty="0"/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The permission level for a user cannot be modified</a:t>
            </a:r>
            <a:endParaRPr lang="en-US" sz="2800" dirty="0"/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Data grouping</a:t>
            </a:r>
            <a:endParaRPr lang="en-US" sz="2800" dirty="0"/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Custom </a:t>
            </a:r>
            <a:r>
              <a:rPr lang="en-GB" sz="2800" dirty="0" err="1"/>
              <a:t>color</a:t>
            </a:r>
            <a:r>
              <a:rPr lang="en-GB" sz="2800" dirty="0"/>
              <a:t> palettes</a:t>
            </a:r>
            <a:endParaRPr lang="en-US" sz="2800" dirty="0"/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Custom visualizations</a:t>
            </a:r>
            <a:endParaRPr lang="en-US" sz="2800" dirty="0"/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Insights in visualization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9851" y="775063"/>
            <a:ext cx="4667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APPLICATIONS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3669" y="1863634"/>
            <a:ext cx="97100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 </a:t>
            </a:r>
            <a:endParaRPr lang="en-US" sz="2800" dirty="0"/>
          </a:p>
          <a:p>
            <a:r>
              <a:rPr lang="en-US" sz="2800" b="1" dirty="0"/>
              <a:t>The areas where this solution can be applied:</a:t>
            </a:r>
            <a:endParaRPr lang="en-US" sz="2800" dirty="0"/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Query performance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Aggregate view of data vs transactional view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Complex SQL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Normalized databases are typically tuned for simple queries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33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784</TotalTime>
  <Words>338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yadavallihemasree@outlook.com</dc:creator>
  <cp:lastModifiedBy>yadavallihemasree@outlook.com</cp:lastModifiedBy>
  <cp:revision>45</cp:revision>
  <dcterms:created xsi:type="dcterms:W3CDTF">2021-02-18T04:29:37Z</dcterms:created>
  <dcterms:modified xsi:type="dcterms:W3CDTF">2021-07-12T14:58:04Z</dcterms:modified>
</cp:coreProperties>
</file>