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0" r:id="rId3"/>
    <p:sldId id="258" r:id="rId4"/>
    <p:sldId id="262" r:id="rId5"/>
    <p:sldId id="263" r:id="rId6"/>
    <p:sldId id="264" r:id="rId7"/>
    <p:sldId id="265" r:id="rId8"/>
    <p:sldId id="266" r:id="rId9"/>
    <p:sldId id="267" r:id="rId10"/>
    <p:sldId id="269" r:id="rId11"/>
    <p:sldId id="270" r:id="rId12"/>
    <p:sldId id="268" r:id="rId13"/>
    <p:sldId id="2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EA561-B146-4250-866B-9AB47168D39E}" type="datetimeFigureOut">
              <a:rPr lang="en-US" smtClean="0"/>
              <a:pPr/>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18983-E84C-41BD-AC8A-DA4CEDDF5C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2157174-6C61-4B3C-B85B-8C7C573A698D}" type="datetimeFigureOut">
              <a:rPr lang="en-US" smtClean="0"/>
              <a:pPr/>
              <a:t>7/13/2021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157174-6C61-4B3C-B85B-8C7C573A698D}" type="datetimeFigureOut">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157174-6C61-4B3C-B85B-8C7C573A698D}" type="datetimeFigureOut">
              <a:rPr lang="en-US" smtClean="0"/>
              <a:pPr/>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2157174-6C61-4B3C-B85B-8C7C573A698D}" type="datetimeFigureOut">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57174-6C61-4B3C-B85B-8C7C573A698D}" type="datetimeFigureOut">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2157174-6C61-4B3C-B85B-8C7C573A698D}" type="datetimeFigureOut">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25939C-ED8E-40B9-9A55-4B3D148179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157174-6C61-4B3C-B85B-8C7C573A698D}" type="datetimeFigureOut">
              <a:rPr lang="en-US" smtClean="0"/>
              <a:pPr/>
              <a:t>7/13/2021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25939C-ED8E-40B9-9A55-4B3D148179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
            </a:r>
            <a:br>
              <a:rPr lang="en-US" b="1" dirty="0"/>
            </a:br>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79512" y="2492897"/>
            <a:ext cx="8964488" cy="954107"/>
          </a:xfrm>
          <a:prstGeom prst="rect">
            <a:avLst/>
          </a:prstGeom>
        </p:spPr>
        <p:txBody>
          <a:bodyPr wrap="square">
            <a:spAutoFit/>
          </a:bodyPr>
          <a:lstStyle/>
          <a:p>
            <a:r>
              <a:rPr lang="en-US" sz="2800" b="1" dirty="0">
                <a:latin typeface="Algerian" pitchFamily="82" charset="0"/>
              </a:rPr>
              <a:t>Sentiment Analysis Of Customer Feedback On Restaurants Using IBM Cloud</a:t>
            </a:r>
            <a:endParaRPr lang="en-US" sz="2800" dirty="0">
              <a:latin typeface="Algerian" pitchFamily="82" charset="0"/>
            </a:endParaRPr>
          </a:p>
        </p:txBody>
      </p:sp>
      <p:sp>
        <p:nvSpPr>
          <p:cNvPr id="6" name="TextBox 5"/>
          <p:cNvSpPr txBox="1"/>
          <p:nvPr/>
        </p:nvSpPr>
        <p:spPr>
          <a:xfrm>
            <a:off x="4211960" y="4221088"/>
            <a:ext cx="4320480" cy="1477328"/>
          </a:xfrm>
          <a:prstGeom prst="rect">
            <a:avLst/>
          </a:prstGeom>
          <a:noFill/>
        </p:spPr>
        <p:txBody>
          <a:bodyPr wrap="square" rtlCol="0">
            <a:spAutoFit/>
          </a:bodyPr>
          <a:lstStyle/>
          <a:p>
            <a:r>
              <a:rPr lang="en-IN" dirty="0"/>
              <a:t>TEAM MEMBERS:-</a:t>
            </a:r>
          </a:p>
          <a:p>
            <a:r>
              <a:rPr lang="en-IN" dirty="0" smtClean="0">
                <a:latin typeface="Times New Roman" panose="02020603050405020304" pitchFamily="18" charset="0"/>
                <a:cs typeface="Times New Roman" panose="02020603050405020304" pitchFamily="18" charset="0"/>
              </a:rPr>
              <a:t>T.BHAVANI -18481A05K6</a:t>
            </a:r>
          </a:p>
          <a:p>
            <a:r>
              <a:rPr lang="en-US" dirty="0" smtClean="0">
                <a:latin typeface="Times New Roman" panose="02020603050405020304" pitchFamily="18" charset="0"/>
                <a:cs typeface="Times New Roman" panose="02020603050405020304" pitchFamily="18" charset="0"/>
              </a:rPr>
              <a:t>Y.RISHITHA-18481A05N5</a:t>
            </a:r>
          </a:p>
          <a:p>
            <a:r>
              <a:rPr lang="en-US" dirty="0" smtClean="0">
                <a:latin typeface="Times New Roman" panose="02020603050405020304" pitchFamily="18" charset="0"/>
                <a:cs typeface="Times New Roman" panose="02020603050405020304" pitchFamily="18" charset="0"/>
              </a:rPr>
              <a:t>T.GREESHMA-18481A05L3</a:t>
            </a:r>
          </a:p>
          <a:p>
            <a:r>
              <a:rPr lang="en-US" dirty="0" smtClean="0">
                <a:latin typeface="Times New Roman" panose="02020603050405020304" pitchFamily="18" charset="0"/>
                <a:cs typeface="Times New Roman" panose="02020603050405020304" pitchFamily="18" charset="0"/>
              </a:rPr>
              <a:t>Y.SAMARASIMHAREDDY-18481A05N7</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9392"/>
            <a:ext cx="8784976" cy="1008112"/>
          </a:xfrm>
        </p:spPr>
        <p:txBody>
          <a:bodyPr/>
          <a:lstStyle/>
          <a:p>
            <a:r>
              <a:rPr lang="en-US" dirty="0"/>
              <a:t>RESULT:</a:t>
            </a:r>
          </a:p>
        </p:txBody>
      </p:sp>
      <p:sp>
        <p:nvSpPr>
          <p:cNvPr id="3" name="TextBox 2">
            <a:extLst>
              <a:ext uri="{FF2B5EF4-FFF2-40B4-BE49-F238E27FC236}">
                <a16:creationId xmlns:a16="http://schemas.microsoft.com/office/drawing/2014/main" id="{AB1A420D-923A-4F74-B832-BA134EE6DDF2}"/>
              </a:ext>
            </a:extLst>
          </p:cNvPr>
          <p:cNvSpPr txBox="1"/>
          <p:nvPr/>
        </p:nvSpPr>
        <p:spPr>
          <a:xfrm>
            <a:off x="107504" y="908720"/>
            <a:ext cx="6120680" cy="523220"/>
          </a:xfrm>
          <a:prstGeom prst="rect">
            <a:avLst/>
          </a:prstGeom>
          <a:noFill/>
        </p:spPr>
        <p:txBody>
          <a:bodyPr wrap="square" rtlCol="0">
            <a:spAutoFit/>
          </a:bodyPr>
          <a:lstStyle/>
          <a:p>
            <a:pPr marL="0" indent="0">
              <a:buNone/>
            </a:pPr>
            <a:r>
              <a:rPr lang="en-US" sz="2800" dirty="0">
                <a:solidFill>
                  <a:srgbClr val="FF0000"/>
                </a:solidFill>
              </a:rPr>
              <a:t>Result after model building</a:t>
            </a:r>
            <a:r>
              <a:rPr lang="en-US" dirty="0">
                <a:solidFill>
                  <a:srgbClr val="FF0000"/>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20774"/>
            <a:ext cx="8208912" cy="46175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55496" cy="936104"/>
          </a:xfrm>
        </p:spPr>
        <p:txBody>
          <a:bodyPr/>
          <a:lstStyle/>
          <a:p>
            <a:r>
              <a:rPr lang="en-US" sz="5400" dirty="0"/>
              <a:t>Result after web application:</a:t>
            </a:r>
            <a:endParaRPr lang="en-US" dirty="0"/>
          </a:p>
        </p:txBody>
      </p:sp>
      <p:sp>
        <p:nvSpPr>
          <p:cNvPr id="7" name="AutoShape 2">
            <a:extLst>
              <a:ext uri="{FF2B5EF4-FFF2-40B4-BE49-F238E27FC236}">
                <a16:creationId xmlns:a16="http://schemas.microsoft.com/office/drawing/2014/main" id="{FE95FD87-A2AE-4879-BED2-BB664DDA1F5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57B20896-4600-4525-89A3-2C6AF154505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6">
            <a:extLst>
              <a:ext uri="{FF2B5EF4-FFF2-40B4-BE49-F238E27FC236}">
                <a16:creationId xmlns:a16="http://schemas.microsoft.com/office/drawing/2014/main" id="{612A1848-45D1-4F56-AB75-36678069CB91}"/>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1175817"/>
            <a:ext cx="4176464" cy="234926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3864927"/>
            <a:ext cx="4104456" cy="230875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1A7F6-BD75-43F4-B69C-6B5F3651479B}"/>
              </a:ext>
            </a:extLst>
          </p:cNvPr>
          <p:cNvSpPr>
            <a:spLocks noGrp="1"/>
          </p:cNvSpPr>
          <p:nvPr>
            <p:ph type="title"/>
          </p:nvPr>
        </p:nvSpPr>
        <p:spPr>
          <a:xfrm>
            <a:off x="251520" y="404664"/>
            <a:ext cx="8305800" cy="56467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CONCLUSION:</a:t>
            </a:r>
            <a:endParaRPr lang="en-IN" sz="3200" dirty="0"/>
          </a:p>
        </p:txBody>
      </p:sp>
      <p:sp>
        <p:nvSpPr>
          <p:cNvPr id="4" name="Content Placeholder 2">
            <a:extLst>
              <a:ext uri="{FF2B5EF4-FFF2-40B4-BE49-F238E27FC236}">
                <a16:creationId xmlns:a16="http://schemas.microsoft.com/office/drawing/2014/main" id="{4AFBEA93-D4B2-4488-AC13-E5E495F6F3C4}"/>
              </a:ext>
            </a:extLst>
          </p:cNvPr>
          <p:cNvSpPr>
            <a:spLocks noGrp="1"/>
          </p:cNvSpPr>
          <p:nvPr/>
        </p:nvSpPr>
        <p:spPr>
          <a:xfrm>
            <a:off x="323528" y="1556792"/>
            <a:ext cx="8712968" cy="504745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smtClean="0"/>
              <a:t>We </a:t>
            </a:r>
            <a:r>
              <a:rPr lang="en-US" dirty="0"/>
              <a:t>have developed an web application using the built model by python flask application.</a:t>
            </a:r>
          </a:p>
          <a:p>
            <a:r>
              <a:rPr lang="en-US" dirty="0"/>
              <a:t>The built application is </a:t>
            </a:r>
            <a:r>
              <a:rPr lang="en-US" dirty="0" err="1"/>
              <a:t>intregrated</a:t>
            </a:r>
            <a:r>
              <a:rPr lang="en-US" dirty="0"/>
              <a:t> with </a:t>
            </a:r>
            <a:r>
              <a:rPr lang="en-US" dirty="0" smtClean="0"/>
              <a:t>3 </a:t>
            </a:r>
            <a:r>
              <a:rPr lang="en-US" dirty="0"/>
              <a:t>html pages</a:t>
            </a:r>
            <a:endParaRPr lang="en-IN" dirty="0"/>
          </a:p>
          <a:p>
            <a:pPr marL="0" indent="0">
              <a:buNone/>
            </a:pPr>
            <a:r>
              <a:rPr lang="en-IN" dirty="0"/>
              <a:t>                 1.home</a:t>
            </a:r>
          </a:p>
          <a:p>
            <a:pPr marL="0" indent="0">
              <a:buNone/>
            </a:pPr>
            <a:r>
              <a:rPr lang="en-IN" dirty="0"/>
              <a:t>                 2</a:t>
            </a:r>
            <a:r>
              <a:rPr lang="en-IN" dirty="0" smtClean="0"/>
              <a:t>. predict</a:t>
            </a:r>
            <a:endParaRPr lang="en-IN" dirty="0"/>
          </a:p>
          <a:p>
            <a:pPr marL="0" indent="0">
              <a:buNone/>
            </a:pPr>
            <a:r>
              <a:rPr lang="en-IN" dirty="0"/>
              <a:t>                 </a:t>
            </a:r>
            <a:r>
              <a:rPr lang="en-IN" dirty="0" smtClean="0"/>
              <a:t>3.Project data.</a:t>
            </a:r>
            <a:endParaRPr lang="en-IN" dirty="0"/>
          </a:p>
          <a:p>
            <a:pPr marL="0" indent="0">
              <a:buNone/>
            </a:pPr>
            <a:r>
              <a:rPr lang="en-IN" dirty="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32F47E6-09D5-4A33-BE08-B10789C2B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72008"/>
            <a:ext cx="9108504" cy="6093296"/>
          </a:xfrm>
          <a:prstGeom prst="rect">
            <a:avLst/>
          </a:prstGeom>
        </p:spPr>
      </p:pic>
      <p:sp>
        <p:nvSpPr>
          <p:cNvPr id="9" name="TextBox 8">
            <a:extLst>
              <a:ext uri="{FF2B5EF4-FFF2-40B4-BE49-F238E27FC236}">
                <a16:creationId xmlns:a16="http://schemas.microsoft.com/office/drawing/2014/main" id="{C2A7396D-68FE-4443-9E7B-D1DCD330F4B5}"/>
              </a:ext>
            </a:extLst>
          </p:cNvPr>
          <p:cNvSpPr txBox="1"/>
          <p:nvPr/>
        </p:nvSpPr>
        <p:spPr>
          <a:xfrm>
            <a:off x="6660232" y="6300028"/>
            <a:ext cx="4583574" cy="369332"/>
          </a:xfrm>
          <a:prstGeom prst="rect">
            <a:avLst/>
          </a:prstGeom>
          <a:noFill/>
        </p:spPr>
        <p:txBody>
          <a:bodyPr wrap="square">
            <a:spAutoFit/>
          </a:bodyPr>
          <a:lstStyle/>
          <a:p>
            <a:r>
              <a:rPr lang="en-IN"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1197198"/>
            <a:ext cx="5580112" cy="5112568"/>
          </a:xfrm>
          <a:prstGeom prst="rect">
            <a:avLst/>
          </a:prstGeom>
          <a:noFill/>
          <a:ln w="9525">
            <a:noFill/>
            <a:miter lim="800000"/>
            <a:headEnd/>
            <a:tailEnd/>
          </a:ln>
        </p:spPr>
      </p:pic>
      <p:sp>
        <p:nvSpPr>
          <p:cNvPr id="3" name="Title 1"/>
          <p:cNvSpPr txBox="1">
            <a:spLocks/>
          </p:cNvSpPr>
          <p:nvPr/>
        </p:nvSpPr>
        <p:spPr>
          <a:xfrm>
            <a:off x="827584" y="0"/>
            <a:ext cx="77724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ea typeface="+mj-ea"/>
                <a:cs typeface="+mj-cs"/>
              </a:rPr>
              <a:t>CONTENTS</a:t>
            </a:r>
            <a:endParaRPr kumimoji="0" lang="en-US" sz="4400" b="0" i="0" u="none" strike="noStrike" kern="1200" cap="none" spc="0" normalizeH="0" baseline="0" noProof="0" dirty="0">
              <a:ln>
                <a:noFill/>
              </a:ln>
              <a:solidFill>
                <a:schemeClr val="tx1"/>
              </a:solidFill>
              <a:effectLst/>
              <a:uLnTx/>
              <a:uFillTx/>
              <a:ea typeface="+mj-ea"/>
              <a:cs typeface="+mj-cs"/>
            </a:endParaRPr>
          </a:p>
        </p:txBody>
      </p:sp>
      <p:sp>
        <p:nvSpPr>
          <p:cNvPr id="4" name="Content Placeholder 13"/>
          <p:cNvSpPr>
            <a:spLocks noGrp="1"/>
          </p:cNvSpPr>
          <p:nvPr/>
        </p:nvSpPr>
        <p:spPr>
          <a:xfrm>
            <a:off x="5652120" y="1196752"/>
            <a:ext cx="3964666" cy="4968552"/>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smtClean="0"/>
              <a:t>INTRODUCTION</a:t>
            </a:r>
            <a:endParaRPr lang="en-US" dirty="0"/>
          </a:p>
          <a:p>
            <a:r>
              <a:rPr lang="en-US" dirty="0"/>
              <a:t>THEORITICAL ANALYSIS</a:t>
            </a:r>
          </a:p>
          <a:p>
            <a:r>
              <a:rPr lang="en-US" dirty="0"/>
              <a:t>EXPERIMENTAL INVESTIGATIONS</a:t>
            </a:r>
          </a:p>
          <a:p>
            <a:r>
              <a:rPr lang="en-US" dirty="0"/>
              <a:t>FLOWCHART</a:t>
            </a:r>
          </a:p>
          <a:p>
            <a:r>
              <a:rPr lang="en-US" dirty="0"/>
              <a:t>RESULT</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980728"/>
            <a:ext cx="7848872" cy="6463308"/>
          </a:xfrm>
          <a:prstGeom prst="rect">
            <a:avLst/>
          </a:prstGeom>
        </p:spPr>
        <p:txBody>
          <a:bodyPr wrap="square">
            <a:spAutoFit/>
          </a:bodyPr>
          <a:lstStyle/>
          <a:p>
            <a:r>
              <a:rPr lang="en-US" dirty="0">
                <a:latin typeface="Eras Demi ITC" pitchFamily="34" charset="0"/>
              </a:rPr>
              <a:t>Most of the customers will follow and choose the best restaurants on the basis of reviews and ratings. So reviews Play a Crucial Role in any model or system. The approach to this problem is based on review text content analysis and uses the principles of natural language process (the NLP method) and Machine learning. After applying the above method we can classify whether it is a positive review or negative review and can also visualize the total no of positive reviews and negative reviews. </a:t>
            </a:r>
          </a:p>
          <a:p>
            <a:r>
              <a:rPr lang="en-US" dirty="0">
                <a:latin typeface="Eras Demi ITC" pitchFamily="34" charset="0"/>
              </a:rPr>
              <a:t>    A. Social Media </a:t>
            </a:r>
          </a:p>
          <a:p>
            <a:r>
              <a:rPr lang="en-US" dirty="0">
                <a:latin typeface="Eras Demi ITC" pitchFamily="34" charset="0"/>
              </a:rPr>
              <a:t>Make </a:t>
            </a:r>
            <a:r>
              <a:rPr lang="en-US" dirty="0" err="1">
                <a:latin typeface="Eras Demi ITC" pitchFamily="34" charset="0"/>
              </a:rPr>
              <a:t>suring</a:t>
            </a:r>
            <a:r>
              <a:rPr lang="en-US" dirty="0">
                <a:latin typeface="Eras Demi ITC" pitchFamily="34" charset="0"/>
              </a:rPr>
              <a:t> that we all using some sort of social media and having a page on </a:t>
            </a:r>
            <a:r>
              <a:rPr lang="en-US" dirty="0" err="1">
                <a:latin typeface="Eras Demi ITC" pitchFamily="34" charset="0"/>
              </a:rPr>
              <a:t>facebook</a:t>
            </a:r>
            <a:r>
              <a:rPr lang="en-US" dirty="0">
                <a:latin typeface="Eras Demi ITC" pitchFamily="34" charset="0"/>
              </a:rPr>
              <a:t> makes our venue </a:t>
            </a:r>
            <a:r>
              <a:rPr lang="en-US" dirty="0" err="1">
                <a:latin typeface="Eras Demi ITC" pitchFamily="34" charset="0"/>
              </a:rPr>
              <a:t>rateable</a:t>
            </a:r>
            <a:r>
              <a:rPr lang="en-US" dirty="0">
                <a:latin typeface="Eras Demi ITC" pitchFamily="34" charset="0"/>
              </a:rPr>
              <a:t> and </a:t>
            </a:r>
            <a:r>
              <a:rPr lang="en-US" dirty="0" err="1">
                <a:latin typeface="Eras Demi ITC" pitchFamily="34" charset="0"/>
              </a:rPr>
              <a:t>courages</a:t>
            </a:r>
            <a:r>
              <a:rPr lang="en-US" dirty="0">
                <a:latin typeface="Eras Demi ITC" pitchFamily="34" charset="0"/>
              </a:rPr>
              <a:t> from a people to tag more people when they all having their rating food. People will post on some sorts.</a:t>
            </a:r>
          </a:p>
          <a:p>
            <a:r>
              <a:rPr lang="en-US" dirty="0">
                <a:latin typeface="Eras Demi ITC" pitchFamily="34" charset="0"/>
              </a:rPr>
              <a:t>   B. Google </a:t>
            </a:r>
          </a:p>
          <a:p>
            <a:r>
              <a:rPr lang="en-US" dirty="0">
                <a:latin typeface="Eras Demi ITC" pitchFamily="34" charset="0"/>
              </a:rPr>
              <a:t>Now a days it has become a number one position and second position is a food online reviews. Food sites focus more on reviews. </a:t>
            </a:r>
          </a:p>
          <a:p>
            <a:r>
              <a:rPr lang="en-US" dirty="0">
                <a:latin typeface="Eras Demi ITC" pitchFamily="34" charset="0"/>
              </a:rPr>
              <a:t>   C. Yelp </a:t>
            </a:r>
          </a:p>
          <a:p>
            <a:r>
              <a:rPr lang="en-US" dirty="0">
                <a:latin typeface="Eras Demi ITC" pitchFamily="34" charset="0"/>
              </a:rPr>
              <a:t>Yelp ranks has a second 45.18 percent followed by some many people and by trip advisor. The popularity is getting more on third party review sites like </a:t>
            </a:r>
            <a:r>
              <a:rPr lang="en-US" dirty="0" err="1">
                <a:latin typeface="Eras Demi ITC" pitchFamily="34" charset="0"/>
              </a:rPr>
              <a:t>google</a:t>
            </a:r>
            <a:r>
              <a:rPr lang="en-US" dirty="0">
                <a:latin typeface="Eras Demi ITC" pitchFamily="34" charset="0"/>
              </a:rPr>
              <a:t>, </a:t>
            </a:r>
            <a:r>
              <a:rPr lang="en-US" dirty="0" err="1">
                <a:latin typeface="Eras Demi ITC" pitchFamily="34" charset="0"/>
              </a:rPr>
              <a:t>facebook</a:t>
            </a:r>
            <a:r>
              <a:rPr lang="en-US" dirty="0">
                <a:latin typeface="Eras Demi ITC" pitchFamily="34" charset="0"/>
              </a:rPr>
              <a:t>, yelp, and trip advisor is driven by customers’ genuine desire to engage with their businesses. </a:t>
            </a:r>
          </a:p>
          <a:p>
            <a:r>
              <a:rPr lang="en-US" dirty="0"/>
              <a:t/>
            </a:r>
            <a:br>
              <a:rPr lang="en-US" dirty="0"/>
            </a:br>
            <a:endParaRPr lang="en-US" dirty="0"/>
          </a:p>
        </p:txBody>
      </p:sp>
      <p:sp>
        <p:nvSpPr>
          <p:cNvPr id="7" name="TextBox 6"/>
          <p:cNvSpPr txBox="1"/>
          <p:nvPr/>
        </p:nvSpPr>
        <p:spPr>
          <a:xfrm>
            <a:off x="323528" y="404664"/>
            <a:ext cx="4824536" cy="523220"/>
          </a:xfrm>
          <a:prstGeom prst="rect">
            <a:avLst/>
          </a:prstGeom>
          <a:noFill/>
        </p:spPr>
        <p:txBody>
          <a:bodyPr wrap="square" rtlCol="0">
            <a:spAutoFit/>
          </a:bodyPr>
          <a:lstStyle/>
          <a:p>
            <a:r>
              <a:rPr lang="en-IN" sz="2800" dirty="0"/>
              <a:t>INTRODUCTION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13E562-9308-439D-AA8B-B77520E482A8}"/>
              </a:ext>
            </a:extLst>
          </p:cNvPr>
          <p:cNvSpPr>
            <a:spLocks noGrp="1"/>
          </p:cNvSpPr>
          <p:nvPr>
            <p:ph type="title"/>
          </p:nvPr>
        </p:nvSpPr>
        <p:spPr>
          <a:xfrm>
            <a:off x="179512" y="188640"/>
            <a:ext cx="8305800" cy="79208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THEORITICAL ANALYSIS:</a:t>
            </a:r>
            <a:endParaRPr lang="en-IN" sz="3200" dirty="0"/>
          </a:p>
        </p:txBody>
      </p:sp>
      <p:pic>
        <p:nvPicPr>
          <p:cNvPr id="20482" name="Picture 2"/>
          <p:cNvPicPr>
            <a:picLocks noChangeAspect="1" noChangeArrowheads="1"/>
          </p:cNvPicPr>
          <p:nvPr/>
        </p:nvPicPr>
        <p:blipFill>
          <a:blip r:embed="rId2" cstate="print"/>
          <a:srcRect/>
          <a:stretch>
            <a:fillRect/>
          </a:stretch>
        </p:blipFill>
        <p:spPr bwMode="auto">
          <a:xfrm>
            <a:off x="323528" y="1268760"/>
            <a:ext cx="8496943" cy="532859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504" y="1556792"/>
            <a:ext cx="8640960" cy="4968552"/>
          </a:xfrm>
          <a:prstGeom prst="rect">
            <a:avLst/>
          </a:prstGeom>
          <a:noFill/>
          <a:ln w="9525">
            <a:noFill/>
            <a:miter lim="800000"/>
            <a:headEnd/>
            <a:tailEnd/>
          </a:ln>
        </p:spPr>
      </p:pic>
      <p:sp>
        <p:nvSpPr>
          <p:cNvPr id="4" name="TextBox 3"/>
          <p:cNvSpPr txBox="1"/>
          <p:nvPr/>
        </p:nvSpPr>
        <p:spPr>
          <a:xfrm>
            <a:off x="539552" y="692696"/>
            <a:ext cx="3240360" cy="369332"/>
          </a:xfrm>
          <a:prstGeom prst="rect">
            <a:avLst/>
          </a:prstGeom>
          <a:noFill/>
        </p:spPr>
        <p:txBody>
          <a:bodyPr wrap="square" rtlCol="0">
            <a:spAutoFit/>
          </a:bodyPr>
          <a:lstStyle/>
          <a:p>
            <a:r>
              <a:rPr lang="en-IN" dirty="0"/>
              <a:t>BLOCK DIAGRAM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7504" y="0"/>
            <a:ext cx="8305800" cy="83671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HARDWARE AND SOFTWARE DESIGNING:</a:t>
            </a:r>
          </a:p>
        </p:txBody>
      </p:sp>
      <p:sp>
        <p:nvSpPr>
          <p:cNvPr id="4" name="TextBox 2">
            <a:extLst>
              <a:ext uri="{FF2B5EF4-FFF2-40B4-BE49-F238E27FC236}">
                <a16:creationId xmlns:a16="http://schemas.microsoft.com/office/drawing/2014/main" id="{99934A5F-AE01-4EB3-B7E8-6D7A9484FED6}"/>
              </a:ext>
            </a:extLst>
          </p:cNvPr>
          <p:cNvSpPr txBox="1"/>
          <p:nvPr/>
        </p:nvSpPr>
        <p:spPr>
          <a:xfrm>
            <a:off x="107504" y="1340768"/>
            <a:ext cx="8208912" cy="502701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1" algn="just" fontAlgn="base">
              <a:spcAft>
                <a:spcPts val="800"/>
              </a:spcAft>
              <a:buFont typeface="+mj-lt"/>
              <a:buAutoNum type="arabicPeriod"/>
            </a:pPr>
            <a:r>
              <a:rPr lang="en-US" b="1" i="0" dirty="0">
                <a:solidFill>
                  <a:schemeClr val="accent5"/>
                </a:solidFill>
                <a:effectLst/>
                <a:latin typeface="Calibri" panose="020F0502020204030204" pitchFamily="34" charset="0"/>
              </a:rPr>
              <a:t>In order to develop this project we need to install the following software/packages:</a:t>
            </a:r>
            <a:endParaRPr lang="en-US" b="0" i="0" dirty="0">
              <a:solidFill>
                <a:schemeClr val="accent5"/>
              </a:solidFill>
              <a:effectLst/>
              <a:latin typeface="Montserrat"/>
            </a:endParaRPr>
          </a:p>
          <a:p>
            <a:pPr algn="just" rtl="0">
              <a:spcBef>
                <a:spcPts val="1200"/>
              </a:spcBef>
              <a:spcAft>
                <a:spcPts val="1200"/>
              </a:spcAft>
            </a:pPr>
            <a:r>
              <a:rPr lang="en-US" b="1" i="0" dirty="0">
                <a:solidFill>
                  <a:schemeClr val="accent5"/>
                </a:solidFill>
                <a:effectLst/>
                <a:latin typeface="Calibri" panose="020F0502020204030204" pitchFamily="34" charset="0"/>
              </a:rPr>
              <a:t>Anaconda Navigator :</a:t>
            </a:r>
            <a:endParaRPr lang="en-US" dirty="0">
              <a:solidFill>
                <a:schemeClr val="accent5"/>
              </a:solidFill>
              <a:latin typeface="Montserrat"/>
            </a:endParaRPr>
          </a:p>
          <a:p>
            <a:pPr algn="just" rtl="0">
              <a:spcBef>
                <a:spcPts val="1200"/>
              </a:spcBef>
              <a:spcAft>
                <a:spcPts val="1200"/>
              </a:spcAft>
            </a:pPr>
            <a:r>
              <a:rPr lang="en-US" b="0" i="0" dirty="0">
                <a:solidFill>
                  <a:schemeClr val="accent5"/>
                </a:solidFill>
                <a:effectLst/>
                <a:latin typeface="Calibri" panose="020F0502020204030204" pitchFamily="34" charset="0"/>
              </a:rPr>
              <a:t>Anaconda Navigator is a free and open-source distribution of the Python and R programming languages for data science and machine learning related applications. It can be installed on Windows, Linux, and </a:t>
            </a:r>
            <a:r>
              <a:rPr lang="en-US" b="0" i="0" dirty="0" err="1">
                <a:solidFill>
                  <a:schemeClr val="accent5"/>
                </a:solidFill>
                <a:effectLst/>
                <a:latin typeface="Calibri" panose="020F0502020204030204" pitchFamily="34" charset="0"/>
              </a:rPr>
              <a:t>macOS.Conda</a:t>
            </a:r>
            <a:r>
              <a:rPr lang="en-US" b="0" i="0" dirty="0">
                <a:solidFill>
                  <a:schemeClr val="accent5"/>
                </a:solidFill>
                <a:effectLst/>
                <a:latin typeface="Calibri" panose="020F0502020204030204" pitchFamily="34" charset="0"/>
              </a:rPr>
              <a:t> is an open-source, cross-platform,  package management system. Anaconda comes with so very nice tools like </a:t>
            </a:r>
            <a:r>
              <a:rPr lang="en-US" b="0" i="0" dirty="0" err="1">
                <a:solidFill>
                  <a:schemeClr val="accent5"/>
                </a:solidFill>
                <a:effectLst/>
                <a:latin typeface="Calibri" panose="020F0502020204030204" pitchFamily="34" charset="0"/>
              </a:rPr>
              <a:t>JupyterLab</a:t>
            </a:r>
            <a:r>
              <a:rPr lang="en-US" b="0" i="0" dirty="0">
                <a:solidFill>
                  <a:schemeClr val="accent5"/>
                </a:solidFill>
                <a:effectLst/>
                <a:latin typeface="Calibri" panose="020F0502020204030204" pitchFamily="34" charset="0"/>
              </a:rPr>
              <a:t>,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a:t>
            </a:r>
            <a:endParaRPr lang="en-US" b="0" i="0" dirty="0">
              <a:solidFill>
                <a:schemeClr val="accent5"/>
              </a:solidFill>
              <a:effectLst/>
              <a:latin typeface="Montserrat"/>
            </a:endParaRPr>
          </a:p>
          <a:p>
            <a:pPr algn="just" rtl="0">
              <a:spcBef>
                <a:spcPts val="1200"/>
              </a:spcBef>
              <a:spcAft>
                <a:spcPts val="1200"/>
              </a:spcAft>
            </a:pPr>
            <a:r>
              <a:rPr lang="en-US" b="0" i="0" dirty="0" err="1">
                <a:solidFill>
                  <a:schemeClr val="accent5"/>
                </a:solidFill>
                <a:effectLst/>
                <a:latin typeface="Calibri" panose="020F0502020204030204" pitchFamily="34" charset="0"/>
              </a:rPr>
              <a:t>QtConsole</a:t>
            </a:r>
            <a:r>
              <a:rPr lang="en-US" b="0" i="0" dirty="0">
                <a:solidFill>
                  <a:schemeClr val="accent5"/>
                </a:solidFill>
                <a:effectLst/>
                <a:latin typeface="Calibri" panose="020F0502020204030204" pitchFamily="34" charset="0"/>
              </a:rPr>
              <a:t>, Spyder, </a:t>
            </a:r>
            <a:r>
              <a:rPr lang="en-US" b="0" i="0" dirty="0" err="1">
                <a:solidFill>
                  <a:schemeClr val="accent5"/>
                </a:solidFill>
                <a:effectLst/>
                <a:latin typeface="Calibri" panose="020F0502020204030204" pitchFamily="34" charset="0"/>
              </a:rPr>
              <a:t>Glueviz</a:t>
            </a:r>
            <a:r>
              <a:rPr lang="en-US" b="0" i="0" dirty="0">
                <a:solidFill>
                  <a:schemeClr val="accent5"/>
                </a:solidFill>
                <a:effectLst/>
                <a:latin typeface="Calibri" panose="020F0502020204030204" pitchFamily="34" charset="0"/>
              </a:rPr>
              <a:t>, Orange, </a:t>
            </a:r>
            <a:r>
              <a:rPr lang="en-US" b="0" i="0" dirty="0" err="1">
                <a:solidFill>
                  <a:schemeClr val="accent5"/>
                </a:solidFill>
                <a:effectLst/>
                <a:latin typeface="Calibri" panose="020F0502020204030204" pitchFamily="34" charset="0"/>
              </a:rPr>
              <a:t>Rstudio</a:t>
            </a:r>
            <a:r>
              <a:rPr lang="en-US" b="0" i="0" dirty="0">
                <a:solidFill>
                  <a:schemeClr val="accent5"/>
                </a:solidFill>
                <a:effectLst/>
                <a:latin typeface="Calibri" panose="020F0502020204030204" pitchFamily="34" charset="0"/>
              </a:rPr>
              <a:t>, Visual Studio Code. For this project, we will be using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 and Spyder</a:t>
            </a:r>
            <a:endParaRPr lang="en-US" b="0" i="0" dirty="0">
              <a:solidFill>
                <a:schemeClr val="accent5"/>
              </a:solidFill>
              <a:effectLst/>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C63FC9-17D1-4925-A5B1-BC8383D64C2E}"/>
              </a:ext>
            </a:extLst>
          </p:cNvPr>
          <p:cNvSpPr txBox="1">
            <a:spLocks noGrp="1"/>
          </p:cNvSpPr>
          <p:nvPr>
            <p:ph type="title"/>
          </p:nvPr>
        </p:nvSpPr>
        <p:spPr>
          <a:xfrm>
            <a:off x="179512" y="1050697"/>
            <a:ext cx="8568952" cy="497059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l"/>
            <a:r>
              <a:rPr lang="en-US" sz="2000" b="0" i="0" dirty="0">
                <a:solidFill>
                  <a:schemeClr val="accent5"/>
                </a:solidFill>
                <a:effectLst/>
                <a:latin typeface="Calibri" panose="020F0502020204030204" pitchFamily="34" charset="0"/>
              </a:rPr>
              <a:t>To build Deep learning models you must require the following packages</a:t>
            </a:r>
            <a:endParaRPr lang="en-US" sz="2000" b="0" i="0" dirty="0">
              <a:solidFill>
                <a:schemeClr val="accent5"/>
              </a:solidFill>
              <a:effectLst/>
              <a:latin typeface="Montserrat"/>
            </a:endParaRPr>
          </a:p>
          <a:p>
            <a:pPr algn="just" rtl="0">
              <a:spcBef>
                <a:spcPts val="0"/>
              </a:spcBef>
              <a:spcAft>
                <a:spcPts val="800"/>
              </a:spcAft>
            </a:pPr>
            <a:r>
              <a:rPr lang="en-US" sz="2000" b="0" i="0" dirty="0">
                <a:solidFill>
                  <a:schemeClr val="accent5"/>
                </a:solidFill>
                <a:effectLst/>
                <a:latin typeface="Montserrat"/>
              </a:rPr>
              <a:t/>
            </a:r>
            <a:br>
              <a:rPr lang="en-US" sz="2000" b="0" i="0" dirty="0">
                <a:solidFill>
                  <a:schemeClr val="accent5"/>
                </a:solidFill>
                <a:effectLst/>
                <a:latin typeface="Montserrat"/>
              </a:rPr>
            </a:br>
            <a:r>
              <a:rPr lang="en-US" sz="2000" b="1" i="0" dirty="0">
                <a:solidFill>
                  <a:schemeClr val="accent5"/>
                </a:solidFill>
                <a:effectLst/>
                <a:latin typeface="Calibri" panose="020F0502020204030204" pitchFamily="34" charset="0"/>
              </a:rPr>
              <a:t>Tensor flow:</a:t>
            </a:r>
            <a:r>
              <a:rPr lang="en-US" sz="2000" b="0" i="0" dirty="0">
                <a:solidFill>
                  <a:schemeClr val="accent5"/>
                </a:solidFill>
                <a:effectLst/>
                <a:latin typeface="Calibri" panose="020F0502020204030204" pitchFamily="34" charset="0"/>
              </a:rPr>
              <a:t> TensorFlow is an end-to-end open-source platform for machine learning. It has a comprehensive, flexible ecosystem of tools, libraries, and community resources that lets researchers push the state-of-the-art in ML and developers can easily build and deploy ML-powered applications.</a:t>
            </a:r>
            <a:endParaRPr lang="en-US" sz="2000" b="0" i="0" dirty="0">
              <a:solidFill>
                <a:schemeClr val="accent5"/>
              </a:solidFill>
              <a:effectLst/>
              <a:latin typeface="Montserrat"/>
            </a:endParaRPr>
          </a:p>
          <a:p>
            <a:pPr algn="just" rtl="0">
              <a:spcBef>
                <a:spcPts val="0"/>
              </a:spcBef>
              <a:spcAft>
                <a:spcPts val="800"/>
              </a:spcAft>
            </a:pPr>
            <a:r>
              <a:rPr lang="en-US" sz="2000" b="0" i="0" dirty="0">
                <a:solidFill>
                  <a:schemeClr val="accent5"/>
                </a:solidFill>
                <a:effectLst/>
                <a:latin typeface="Montserrat"/>
              </a:rPr>
              <a:t/>
            </a:r>
            <a:br>
              <a:rPr lang="en-US" sz="2000" b="0" i="0" dirty="0">
                <a:solidFill>
                  <a:schemeClr val="accent5"/>
                </a:solidFill>
                <a:effectLst/>
                <a:latin typeface="Montserrat"/>
              </a:rPr>
            </a:br>
            <a:r>
              <a:rPr lang="en-US" sz="2000" b="1" i="0" dirty="0" err="1">
                <a:solidFill>
                  <a:schemeClr val="accent5"/>
                </a:solidFill>
                <a:effectLst/>
                <a:latin typeface="Calibri" panose="020F0502020204030204" pitchFamily="34" charset="0"/>
              </a:rPr>
              <a:t>Keras</a:t>
            </a:r>
            <a:r>
              <a:rPr lang="en-US" sz="2000" b="1" i="0" dirty="0">
                <a:solidFill>
                  <a:schemeClr val="accent5"/>
                </a:solidFill>
                <a:effectLst/>
                <a:latin typeface="Calibri" panose="020F0502020204030204" pitchFamily="34" charset="0"/>
              </a:rPr>
              <a:t>: </a:t>
            </a:r>
            <a:r>
              <a:rPr lang="en-US" sz="2000" b="0" i="0" dirty="0" err="1">
                <a:solidFill>
                  <a:schemeClr val="accent5"/>
                </a:solidFill>
                <a:effectLst/>
                <a:latin typeface="Calibri" panose="020F0502020204030204" pitchFamily="34" charset="0"/>
              </a:rPr>
              <a:t>Keras</a:t>
            </a:r>
            <a:r>
              <a:rPr lang="en-US" sz="2000" b="0" i="0" dirty="0">
                <a:solidFill>
                  <a:schemeClr val="accent5"/>
                </a:solidFill>
                <a:effectLst/>
                <a:latin typeface="Calibri" panose="020F0502020204030204" pitchFamily="34" charset="0"/>
              </a:rPr>
              <a:t> leverages various optimization techniques to make high-level neural network API easier and more performant. It supports the following features: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Consistent, simple, and extensible API.</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Minimal structure - easy to achieve the result without any frills.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supports multiple platforms and backends.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is a user-friendly framework that runs on both CPU and GPU.</a:t>
            </a:r>
            <a:endParaRPr lang="en-US" sz="2000" b="0" i="0" dirty="0">
              <a:solidFill>
                <a:schemeClr val="accent5"/>
              </a:solidFill>
              <a:effectLst/>
              <a:latin typeface="Montserrat"/>
            </a:endParaRPr>
          </a:p>
          <a:p>
            <a:pPr algn="just" rtl="0" fontAlgn="base">
              <a:spcBef>
                <a:spcPts val="0"/>
              </a:spcBef>
              <a:spcAft>
                <a:spcPts val="800"/>
              </a:spcAft>
              <a:buFont typeface="Arial" panose="020B0604020202020204" pitchFamily="34" charset="0"/>
              <a:buChar char="•"/>
            </a:pPr>
            <a:r>
              <a:rPr lang="en-US" sz="2000" b="0" i="0" dirty="0">
                <a:solidFill>
                  <a:schemeClr val="accent5"/>
                </a:solidFill>
                <a:effectLst/>
                <a:latin typeface="Calibri" panose="020F0502020204030204" pitchFamily="34" charset="0"/>
              </a:rPr>
              <a:t>Highly scalability of computation.</a:t>
            </a:r>
            <a:endParaRPr lang="en-US" sz="2000" b="0" i="0" dirty="0">
              <a:solidFill>
                <a:schemeClr val="accent5"/>
              </a:solidFill>
              <a:effectLst/>
              <a:latin typeface="Montserrat"/>
            </a:endParaRPr>
          </a:p>
          <a:p>
            <a:pPr algn="just" rtl="0">
              <a:spcBef>
                <a:spcPts val="0"/>
              </a:spcBef>
              <a:spcAft>
                <a:spcPts val="800"/>
              </a:spcAft>
            </a:pPr>
            <a:r>
              <a:rPr lang="en-US" sz="2000" b="1" i="0" dirty="0">
                <a:solidFill>
                  <a:schemeClr val="accent5"/>
                </a:solidFill>
                <a:effectLst/>
                <a:latin typeface="Calibri" panose="020F0502020204030204" pitchFamily="34" charset="0"/>
              </a:rPr>
              <a:t>Flask:</a:t>
            </a:r>
            <a:r>
              <a:rPr lang="en-US" sz="2000" b="0" i="0" dirty="0">
                <a:solidFill>
                  <a:schemeClr val="accent5"/>
                </a:solidFill>
                <a:effectLst/>
                <a:latin typeface="Calibri" panose="020F0502020204030204" pitchFamily="34" charset="0"/>
              </a:rPr>
              <a:t> Web framework used for building  Web applications</a:t>
            </a:r>
            <a:endParaRPr lang="en-US" sz="2000" b="0" i="0" dirty="0">
              <a:solidFill>
                <a:schemeClr val="accent5"/>
              </a:solidFill>
              <a:effectLst/>
              <a:latin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A66AB9-B02E-454D-BD79-DF43A43C50D6}"/>
              </a:ext>
            </a:extLst>
          </p:cNvPr>
          <p:cNvSpPr>
            <a:spLocks noGrp="1"/>
          </p:cNvSpPr>
          <p:nvPr>
            <p:ph type="title"/>
          </p:nvPr>
        </p:nvSpPr>
        <p:spPr>
          <a:xfrm>
            <a:off x="179512" y="332656"/>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EXPERIMENTAL INVESTIGATIONS:</a:t>
            </a:r>
            <a:endParaRPr lang="en-IN" sz="2800" dirty="0"/>
          </a:p>
        </p:txBody>
      </p:sp>
      <p:sp>
        <p:nvSpPr>
          <p:cNvPr id="4" name="Content Placeholder 2">
            <a:extLst>
              <a:ext uri="{FF2B5EF4-FFF2-40B4-BE49-F238E27FC236}">
                <a16:creationId xmlns:a16="http://schemas.microsoft.com/office/drawing/2014/main" id="{C0F5FCF6-B3A3-4140-A40A-5F3392617326}"/>
              </a:ext>
            </a:extLst>
          </p:cNvPr>
          <p:cNvSpPr>
            <a:spLocks noGrp="1"/>
          </p:cNvSpPr>
          <p:nvPr/>
        </p:nvSpPr>
        <p:spPr>
          <a:xfrm>
            <a:off x="251520" y="1484784"/>
            <a:ext cx="7560840" cy="446449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0" indent="0">
              <a:buNone/>
            </a:pPr>
            <a:r>
              <a:rPr lang="en-US" dirty="0"/>
              <a:t>While working on the solution we have investigated the following topics</a:t>
            </a:r>
          </a:p>
          <a:p>
            <a:r>
              <a:rPr lang="en-IN" b="1" i="0" dirty="0">
                <a:effectLst/>
                <a:latin typeface="Montserrat"/>
              </a:rPr>
              <a:t>Supervised and unsupervised learning</a:t>
            </a:r>
            <a:endParaRPr lang="en-US" b="1" i="0" dirty="0">
              <a:effectLst/>
              <a:latin typeface="Montserrat"/>
            </a:endParaRPr>
          </a:p>
          <a:p>
            <a:r>
              <a:rPr lang="en-IN" b="1" i="0" dirty="0">
                <a:effectLst/>
                <a:latin typeface="Montserrat"/>
              </a:rPr>
              <a:t>Regression Classification and Clustering</a:t>
            </a:r>
            <a:endParaRPr lang="en-US" b="1" dirty="0">
              <a:latin typeface="Montserrat"/>
            </a:endParaRPr>
          </a:p>
          <a:p>
            <a:r>
              <a:rPr lang="en-IN" b="1" i="0" dirty="0">
                <a:effectLst/>
                <a:latin typeface="Montserrat"/>
              </a:rPr>
              <a:t>Artificial Neural Networks</a:t>
            </a:r>
            <a:endParaRPr lang="en-US" b="1" i="0" dirty="0">
              <a:effectLst/>
              <a:latin typeface="Montserrat"/>
            </a:endParaRPr>
          </a:p>
          <a:p>
            <a:r>
              <a:rPr lang="en-IN" b="1" i="0" dirty="0">
                <a:effectLst/>
                <a:latin typeface="Montserrat"/>
              </a:rPr>
              <a:t>Natural Language Processing</a:t>
            </a:r>
            <a:endParaRPr lang="en-US" b="1" dirty="0">
              <a:latin typeface="Montserrat"/>
            </a:endParaRPr>
          </a:p>
          <a:p>
            <a:r>
              <a:rPr lang="en-IN" b="1" i="0" dirty="0">
                <a:effectLst/>
                <a:latin typeface="Montserrat"/>
              </a:rPr>
              <a:t>Flask app</a:t>
            </a:r>
            <a:endParaRPr lang="en-US" b="1" i="0" dirty="0">
              <a:effectLst/>
              <a:latin typeface="Montserrat"/>
            </a:endParaRPr>
          </a:p>
          <a:p>
            <a:r>
              <a:rPr lang="en-IN" b="1" i="0" dirty="0">
                <a:effectLst/>
                <a:latin typeface="Montserrat"/>
              </a:rPr>
              <a:t>LSTM and GRU</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0F905C-B54F-4F04-B584-AD91F863617D}"/>
              </a:ext>
            </a:extLst>
          </p:cNvPr>
          <p:cNvSpPr>
            <a:spLocks noGrp="1"/>
          </p:cNvSpPr>
          <p:nvPr>
            <p:ph type="title"/>
          </p:nvPr>
        </p:nvSpPr>
        <p:spPr>
          <a:xfrm>
            <a:off x="179512" y="404664"/>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FLOW CHART:</a:t>
            </a:r>
            <a:endParaRPr lang="en-IN" sz="3200" dirty="0"/>
          </a:p>
        </p:txBody>
      </p:sp>
      <p:pic>
        <p:nvPicPr>
          <p:cNvPr id="1026" name="Picture 2"/>
          <p:cNvPicPr>
            <a:picLocks noChangeAspect="1" noChangeArrowheads="1"/>
          </p:cNvPicPr>
          <p:nvPr/>
        </p:nvPicPr>
        <p:blipFill>
          <a:blip r:embed="rId2" cstate="print"/>
          <a:srcRect/>
          <a:stretch>
            <a:fillRect/>
          </a:stretch>
        </p:blipFill>
        <p:spPr bwMode="auto">
          <a:xfrm>
            <a:off x="1835696" y="1124744"/>
            <a:ext cx="5400600" cy="573325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785</TotalTime>
  <Words>420</Words>
  <Application>Microsoft Office PowerPoint</Application>
  <PresentationFormat>On-screen Show (4:3)</PresentationFormat>
  <Paragraphs>59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Constantia</vt:lpstr>
      <vt:lpstr>Eras Demi ITC</vt:lpstr>
      <vt:lpstr>Montserrat</vt:lpstr>
      <vt:lpstr>Times New Roman</vt:lpstr>
      <vt:lpstr>Wingdings 2</vt:lpstr>
      <vt:lpstr>Flow</vt:lpstr>
      <vt:lpstr> </vt:lpstr>
      <vt:lpstr>PowerPoint Presentation</vt:lpstr>
      <vt:lpstr>PowerPoint Presentation</vt:lpstr>
      <vt:lpstr>THEORITICAL ANALYSIS:</vt:lpstr>
      <vt:lpstr>PowerPoint Presentation</vt:lpstr>
      <vt:lpstr>HARDWARE AND SOFTWARE DESIGNING:</vt:lpstr>
      <vt:lpstr>To build Deep learning models you must require the following packages  Tensor flow: TensorFlow is an end-to-end open-source platform for machine learning. It has a comprehensive, flexible ecosystem of tools, libraries, and community resources that lets researchers push the state-of-the-art in ML and developers can easily build and deploy ML-powered applications.  Keras: Keras leverages various optimization techniques to make high-level neural network API easier and more performant. It supports the following features: Consistent, simple, and extensible API. Minimal structure - easy to achieve the result without any frills. It supports multiple platforms and backends. It is a user-friendly framework that runs on both CPU and GPU. Highly scalability of computation. Flask: Web framework used for building  Web applications</vt:lpstr>
      <vt:lpstr>EXPERIMENTAL INVESTIGATIONS:</vt:lpstr>
      <vt:lpstr>FLOW CHART:</vt:lpstr>
      <vt:lpstr>RESULT:</vt:lpstr>
      <vt:lpstr>Result after web application:</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patur</dc:creator>
  <cp:lastModifiedBy>well</cp:lastModifiedBy>
  <cp:revision>29</cp:revision>
  <dcterms:created xsi:type="dcterms:W3CDTF">2021-06-08T07:15:39Z</dcterms:created>
  <dcterms:modified xsi:type="dcterms:W3CDTF">2021-07-13T11:03:40Z</dcterms:modified>
</cp:coreProperties>
</file>