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71" r:id="rId9"/>
    <p:sldId id="262" r:id="rId10"/>
    <p:sldId id="261" r:id="rId11"/>
    <p:sldId id="263" r:id="rId12"/>
    <p:sldId id="264" r:id="rId13"/>
    <p:sldId id="272"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6D2D4-0046-4659-8936-B7D6A107B6B1}">
          <p14:sldIdLst>
            <p14:sldId id="256"/>
            <p14:sldId id="257"/>
            <p14:sldId id="258"/>
            <p14:sldId id="259"/>
            <p14:sldId id="260"/>
            <p14:sldId id="267"/>
            <p14:sldId id="268"/>
            <p14:sldId id="271"/>
            <p14:sldId id="262"/>
            <p14:sldId id="261"/>
          </p14:sldIdLst>
        </p14:section>
        <p14:section name="Untitled Section" id="{FA7E2FEF-600D-4AC3-B305-C95B8AF479F4}">
          <p14:sldIdLst>
            <p14:sldId id="263"/>
            <p14:sldId id="264"/>
            <p14:sldId id="272"/>
            <p14:sldId id="265"/>
            <p14:sldId id="26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ITH MANDA" initials="AM"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3"/>
    <a:srgbClr val="542708"/>
    <a:srgbClr val="4F2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6" d="100"/>
          <a:sy n="96" d="100"/>
        </p:scale>
        <p:origin x="-1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484774-6DC8-452E-87B9-EF5ECAE1CC0B}" type="datetimeFigureOut">
              <a:rPr lang="en-IN" smtClean="0"/>
              <a:pPr/>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E3A1C0-4E3A-4774-8719-74BC4920BC7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3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84774-6DC8-452E-87B9-EF5ECAE1CC0B}" type="datetimeFigureOut">
              <a:rPr lang="en-IN" smtClean="0"/>
              <a:pPr/>
              <a:t>29-10-2022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3A1C0-4E3A-4774-8719-74BC4920BC7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8210" y="2420759"/>
            <a:ext cx="10815003" cy="1433830"/>
          </a:xfrm>
        </p:spPr>
        <p:txBody>
          <a:bodyPr>
            <a:noAutofit/>
            <a:scene3d>
              <a:camera prst="orthographicFront"/>
              <a:lightRig rig="threePt" dir="t"/>
            </a:scene3d>
          </a:bodyPr>
          <a:lstStyle/>
          <a:p>
            <a:r>
              <a:rPr lang="en-US" sz="4500" b="0" i="0" dirty="0" smtClean="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Car Performance Prediction Using </a:t>
            </a:r>
            <a:r>
              <a:rPr lang="en-US" sz="45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Machine Learning Techniques on IBM Watson Studio</a:t>
            </a:r>
            <a:r>
              <a:rPr lang="en-US" sz="1200" b="0" i="0" dirty="0">
                <a:solidFill>
                  <a:schemeClr val="accent5">
                    <a:lumMod val="50000"/>
                  </a:schemeClr>
                </a:solidFill>
                <a:effectLst/>
                <a:latin typeface="Open Sans" panose="020B0606030504020204" pitchFamily="34" charset="0"/>
              </a:rPr>
              <a:t/>
            </a:r>
            <a:br>
              <a:rPr lang="en-US" sz="1200" b="0" i="0" dirty="0">
                <a:solidFill>
                  <a:schemeClr val="accent5">
                    <a:lumMod val="50000"/>
                  </a:schemeClr>
                </a:solidFill>
                <a:effectLst/>
                <a:latin typeface="Open Sans" panose="020B0606030504020204" pitchFamily="34" charset="0"/>
              </a:rPr>
            </a:br>
            <a:r>
              <a:rPr lang="en-US" sz="4400" dirty="0">
                <a:ln/>
                <a:solidFill>
                  <a:schemeClr val="accent5">
                    <a:lumMod val="50000"/>
                  </a:schemeClr>
                </a:solidFill>
                <a:effectLst>
                  <a:reflection blurRad="6350" stA="53000" endA="300" endPos="35500" dir="5400000" sy="-90000" algn="bl" rotWithShape="0"/>
                </a:effectLst>
                <a:latin typeface="+mn-lt"/>
                <a:cs typeface="+mn-lt"/>
              </a:rPr>
              <a:t/>
            </a:r>
            <a:br>
              <a:rPr lang="en-US" sz="4400" dirty="0">
                <a:ln/>
                <a:solidFill>
                  <a:schemeClr val="accent5">
                    <a:lumMod val="50000"/>
                  </a:schemeClr>
                </a:solidFill>
                <a:effectLst>
                  <a:reflection blurRad="6350" stA="53000" endA="300" endPos="35500" dir="5400000" sy="-90000" algn="bl" rotWithShape="0"/>
                </a:effectLst>
                <a:latin typeface="+mn-lt"/>
                <a:cs typeface="+mn-lt"/>
              </a:rPr>
            </a:br>
            <a:endParaRPr lang="en-US" sz="4400" dirty="0">
              <a:ln/>
              <a:solidFill>
                <a:schemeClr val="accent5">
                  <a:lumMod val="50000"/>
                </a:schemeClr>
              </a:solidFill>
              <a:effectLst>
                <a:reflection blurRad="6350" stA="53000" endA="300" endPos="35500" dir="5400000" sy="-90000" algn="bl" rotWithShape="0"/>
              </a:effectLst>
              <a:latin typeface="+mn-lt"/>
              <a:cs typeface="+mn-lt"/>
            </a:endParaRPr>
          </a:p>
        </p:txBody>
      </p:sp>
      <p:sp>
        <p:nvSpPr>
          <p:cNvPr id="12" name="TextBox 11">
            <a:extLst>
              <a:ext uri="{FF2B5EF4-FFF2-40B4-BE49-F238E27FC236}">
                <a16:creationId xmlns:a16="http://schemas.microsoft.com/office/drawing/2014/main" xmlns="" id="{38A01F6E-20B9-40F1-82C6-CDC26273644E}"/>
              </a:ext>
            </a:extLst>
          </p:cNvPr>
          <p:cNvSpPr txBox="1"/>
          <p:nvPr/>
        </p:nvSpPr>
        <p:spPr>
          <a:xfrm>
            <a:off x="4027579" y="2587200"/>
            <a:ext cx="3521413" cy="1246495"/>
          </a:xfrm>
          <a:prstGeom prst="rect">
            <a:avLst/>
          </a:prstGeom>
          <a:noFill/>
        </p:spPr>
        <p:txBody>
          <a:bodyPr wrap="square" rtlCol="0">
            <a:spAutoFit/>
          </a:bodyPr>
          <a:lstStyle/>
          <a:p>
            <a:pPr algn="ctr"/>
            <a:endParaRPr lang="en-IN" sz="2500" dirty="0"/>
          </a:p>
          <a:p>
            <a:pPr algn="ctr"/>
            <a:r>
              <a:rPr lang="en-IN" sz="2500" dirty="0"/>
              <a:t>Presented by:</a:t>
            </a:r>
          </a:p>
          <a:p>
            <a:pPr algn="ctr"/>
            <a:r>
              <a:rPr lang="en-IN" sz="2500" dirty="0"/>
              <a:t> Team no: </a:t>
            </a:r>
            <a:r>
              <a:rPr lang="en-IN" sz="2500" dirty="0" smtClean="0"/>
              <a:t>CSE-16</a:t>
            </a:r>
            <a:endParaRPr lang="en-IN" sz="2500" dirty="0"/>
          </a:p>
        </p:txBody>
      </p:sp>
      <p:sp>
        <p:nvSpPr>
          <p:cNvPr id="13" name="TextBox 12">
            <a:extLst>
              <a:ext uri="{FF2B5EF4-FFF2-40B4-BE49-F238E27FC236}">
                <a16:creationId xmlns:a16="http://schemas.microsoft.com/office/drawing/2014/main" xmlns="" id="{CFD10BE3-EA56-4EAA-9D47-5C9CA0721B14}"/>
              </a:ext>
            </a:extLst>
          </p:cNvPr>
          <p:cNvSpPr txBox="1"/>
          <p:nvPr/>
        </p:nvSpPr>
        <p:spPr>
          <a:xfrm>
            <a:off x="4134618" y="4021030"/>
            <a:ext cx="3774332" cy="1477328"/>
          </a:xfrm>
          <a:prstGeom prst="rect">
            <a:avLst/>
          </a:prstGeom>
          <a:noFill/>
        </p:spPr>
        <p:txBody>
          <a:bodyPr wrap="square" rtlCol="0">
            <a:spAutoFit/>
          </a:bodyPr>
          <a:lstStyle/>
          <a:p>
            <a:r>
              <a:rPr lang="en-IN" dirty="0" smtClean="0">
                <a:latin typeface="Candara" panose="020E0502030303020204" pitchFamily="34" charset="0"/>
              </a:rPr>
              <a:t>19UK1A05B2-  SAHITHI VAVILALA</a:t>
            </a:r>
            <a:endParaRPr lang="en-IN" dirty="0">
              <a:latin typeface="Candara" panose="020E0502030303020204" pitchFamily="34" charset="0"/>
            </a:endParaRPr>
          </a:p>
          <a:p>
            <a:r>
              <a:rPr lang="en-IN" dirty="0" smtClean="0">
                <a:latin typeface="Candara" panose="020E0502030303020204" pitchFamily="34" charset="0"/>
              </a:rPr>
              <a:t>19UK1A05E0-  MOUNIKA SANGINENI</a:t>
            </a:r>
          </a:p>
          <a:p>
            <a:r>
              <a:rPr lang="en-IN" dirty="0" smtClean="0">
                <a:latin typeface="Candara" panose="020E0502030303020204" pitchFamily="34" charset="0"/>
              </a:rPr>
              <a:t>19UK1A05D8-  MANIDEEP MARKA</a:t>
            </a:r>
          </a:p>
          <a:p>
            <a:r>
              <a:rPr lang="en-IN" dirty="0" smtClean="0">
                <a:latin typeface="Candara" panose="020E0502030303020204" pitchFamily="34" charset="0"/>
              </a:rPr>
              <a:t>19UK1A05B4-  CH SAVANTH</a:t>
            </a:r>
          </a:p>
          <a:p>
            <a:r>
              <a:rPr lang="en-IN" dirty="0" smtClean="0">
                <a:latin typeface="Candara" panose="020E0502030303020204" pitchFamily="34" charset="0"/>
              </a:rPr>
              <a:t>19UK1A05C4-  SURYA BANDLOJU</a:t>
            </a:r>
            <a:endParaRPr lang="en-IN"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410" y="517754"/>
            <a:ext cx="10226040" cy="2705894"/>
          </a:xfrm>
        </p:spPr>
        <p:txBody>
          <a:bodyPr>
            <a:normAutofit fontScale="25000" lnSpcReduction="20000"/>
          </a:bodyPr>
          <a:lstStyle/>
          <a:p>
            <a:pPr marL="0" indent="0">
              <a:buNone/>
            </a:pPr>
            <a:r>
              <a:rPr lang="en-US" sz="12000" u="sng" dirty="0"/>
              <a:t>LOGISTIC REGRESSION:</a:t>
            </a:r>
          </a:p>
          <a:p>
            <a:pPr marL="180000">
              <a:lnSpc>
                <a:spcPct val="120000"/>
              </a:lnSpc>
            </a:pPr>
            <a:r>
              <a:rPr lang="en-US" sz="7000" b="0" i="0" dirty="0">
                <a:solidFill>
                  <a:srgbClr val="202124"/>
                </a:solidFill>
                <a:effectLst/>
              </a:rPr>
              <a:t>Logistic regression is </a:t>
            </a:r>
            <a:r>
              <a:rPr lang="en-US" sz="7000" b="1" i="0" dirty="0">
                <a:solidFill>
                  <a:srgbClr val="202124"/>
                </a:solidFill>
                <a:effectLst/>
              </a:rPr>
              <a:t>a supervised learning classification algorithm used to predict the probability of a target variable</a:t>
            </a:r>
            <a:r>
              <a:rPr lang="en-US" sz="7000" b="0" i="0" dirty="0">
                <a:solidFill>
                  <a:srgbClr val="202124"/>
                </a:solidFill>
                <a:effectLst/>
              </a:rPr>
              <a:t>. The nature of target or dependent variable is dichotomous, which means there would be only two possible classes. ... Mathematically, a logistic regression model predicts P(Y=1) as a function of X.</a:t>
            </a:r>
            <a:endParaRPr lang="en-US" sz="12000" u="sng" dirty="0"/>
          </a:p>
          <a:p>
            <a:pPr marL="180000" algn="l">
              <a:lnSpc>
                <a:spcPct val="120000"/>
              </a:lnSpc>
            </a:pPr>
            <a:r>
              <a:rPr lang="en-US" sz="7000" b="0" i="0" dirty="0">
                <a:effectLst/>
              </a:rPr>
              <a:t>Logistic Regression is used when the dependent variable (target) is categorical. For example,</a:t>
            </a:r>
          </a:p>
          <a:p>
            <a:pPr marL="180000" algn="l">
              <a:lnSpc>
                <a:spcPct val="120000"/>
              </a:lnSpc>
              <a:buFont typeface="Arial" panose="020B0604020202020204" pitchFamily="34" charset="0"/>
              <a:buChar char="•"/>
            </a:pPr>
            <a:r>
              <a:rPr lang="en-US" sz="7000" b="0" i="0" dirty="0">
                <a:effectLst/>
              </a:rPr>
              <a:t>To predict whether an email is a spam (1) or (0)</a:t>
            </a:r>
          </a:p>
          <a:p>
            <a:pPr marL="180000" algn="l">
              <a:lnSpc>
                <a:spcPct val="120000"/>
              </a:lnSpc>
              <a:buFont typeface="Arial" panose="020B0604020202020204" pitchFamily="34" charset="0"/>
              <a:buChar char="•"/>
            </a:pPr>
            <a:r>
              <a:rPr lang="en-US" sz="7000" b="0" i="0" dirty="0">
                <a:effectLst/>
              </a:rPr>
              <a:t>Whether the tumor is malignant (1) or not (0)</a:t>
            </a:r>
          </a:p>
          <a:p>
            <a:endParaRPr lang="en-IN" sz="4800" b="0" i="0" dirty="0">
              <a:solidFill>
                <a:srgbClr val="202124"/>
              </a:solidFill>
              <a:effectLst/>
              <a:latin typeface="Arial" panose="020B0604020202020204" pitchFamily="34" charset="0"/>
            </a:endParaRPr>
          </a:p>
          <a:p>
            <a:endParaRPr lang="en-IN" sz="4800"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US" b="0" i="0" dirty="0">
              <a:solidFill>
                <a:srgbClr val="202124"/>
              </a:solidFill>
              <a:effectLst/>
              <a:latin typeface="Arial" panose="020B0604020202020204" pitchFamily="34" charset="0"/>
            </a:endParaRPr>
          </a:p>
          <a:p>
            <a:endParaRPr lang="en-IN" dirty="0">
              <a:solidFill>
                <a:srgbClr val="202124"/>
              </a:solidFill>
              <a:latin typeface="Arial" panose="020B0604020202020204" pitchFamily="34" charset="0"/>
            </a:endParaRPr>
          </a:p>
          <a:p>
            <a:endParaRPr lang="en-IN" sz="5800" b="0" i="0" dirty="0">
              <a:solidFill>
                <a:srgbClr val="202124"/>
              </a:solidFill>
              <a:effectLst/>
              <a:latin typeface="Arial" panose="020B0604020202020204" pitchFamily="34" charset="0"/>
            </a:endParaRPr>
          </a:p>
          <a:p>
            <a:endParaRPr lang="en-IN" dirty="0">
              <a:solidFill>
                <a:srgbClr val="202124"/>
              </a:solidFill>
              <a:latin typeface="Arial" panose="020B0604020202020204" pitchFamily="34" charset="0"/>
            </a:endParaRPr>
          </a:p>
          <a:p>
            <a:endParaRPr lang="en-IN" b="0" i="0" dirty="0">
              <a:solidFill>
                <a:srgbClr val="202124"/>
              </a:solidFill>
              <a:effectLst/>
              <a:latin typeface="Arial" panose="020B0604020202020204" pitchFamily="34" charset="0"/>
            </a:endParaRPr>
          </a:p>
          <a:p>
            <a:endParaRPr lang="en-IN" b="0" i="0" dirty="0">
              <a:solidFill>
                <a:srgbClr val="202124"/>
              </a:solidFill>
              <a:effectLst/>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endParaRPr lang="en-IN" dirty="0">
              <a:latin typeface="Arial" panose="020B0604020202020204" pitchFamily="34" charset="0"/>
            </a:endParaRPr>
          </a:p>
          <a:p>
            <a:pPr marL="0" indent="0">
              <a:buNone/>
            </a:pPr>
            <a:r>
              <a:rPr lang="en-IN" dirty="0">
                <a:latin typeface="Arial" panose="020B0604020202020204" pitchFamily="34" charset="0"/>
              </a:rPr>
              <a:t> </a:t>
            </a:r>
            <a:endParaRPr lang="en-IN" sz="112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0980" y="3594145"/>
            <a:ext cx="4089511" cy="27058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00209"/>
            <a:ext cx="7394452" cy="2383146"/>
          </a:xfrm>
        </p:spPr>
        <p:txBody>
          <a:bodyPr>
            <a:normAutofit/>
          </a:bodyPr>
          <a:lstStyle/>
          <a:p>
            <a:r>
              <a:rPr lang="en-US" sz="4400" b="1" i="0" dirty="0">
                <a:solidFill>
                  <a:schemeClr val="accent5">
                    <a:lumMod val="50000"/>
                  </a:schemeClr>
                </a:solidFill>
                <a:effectLst/>
                <a:ea typeface="Tahoma" panose="020B0604030504040204" pitchFamily="34" charset="0"/>
                <a:cs typeface="Tahoma" panose="020B0604030504040204" pitchFamily="34" charset="0"/>
              </a:rPr>
              <a:t>VISUALISATION OF </a:t>
            </a:r>
            <a:r>
              <a:rPr lang="en-US" sz="4400" b="1" i="0" dirty="0" smtClean="0">
                <a:solidFill>
                  <a:schemeClr val="accent5">
                    <a:lumMod val="50000"/>
                  </a:schemeClr>
                </a:solidFill>
                <a:effectLst/>
                <a:ea typeface="Tahoma" panose="020B0604030504040204" pitchFamily="34" charset="0"/>
                <a:cs typeface="Tahoma" panose="020B0604030504040204" pitchFamily="34" charset="0"/>
              </a:rPr>
              <a:t>GRAPHS</a:t>
            </a:r>
            <a:endParaRPr lang="en-IN" sz="4400" b="1" dirty="0">
              <a:solidFill>
                <a:schemeClr val="accent5">
                  <a:lumMod val="50000"/>
                </a:schemeClr>
              </a:solidFill>
            </a:endParaRPr>
          </a:p>
        </p:txBody>
      </p:sp>
      <p:pic>
        <p:nvPicPr>
          <p:cNvPr id="11" name="Picture 10">
            <a:extLst>
              <a:ext uri="{FF2B5EF4-FFF2-40B4-BE49-F238E27FC236}">
                <a16:creationId xmlns:a16="http://schemas.microsoft.com/office/drawing/2014/main" xmlns="" id="{BF65188D-08E3-444C-929C-5EE95DD26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216" y="2522413"/>
            <a:ext cx="4313016" cy="3068762"/>
          </a:xfrm>
          <a:prstGeom prst="rect">
            <a:avLst/>
          </a:prstGeom>
        </p:spPr>
      </p:pic>
      <p:pic>
        <p:nvPicPr>
          <p:cNvPr id="13" name="Picture 12">
            <a:extLst>
              <a:ext uri="{FF2B5EF4-FFF2-40B4-BE49-F238E27FC236}">
                <a16:creationId xmlns:a16="http://schemas.microsoft.com/office/drawing/2014/main" xmlns="" id="{59267415-ACDE-4180-8991-6EED6869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645" y="2522413"/>
            <a:ext cx="3756949" cy="2988954"/>
          </a:xfrm>
          <a:prstGeom prst="rect">
            <a:avLst/>
          </a:prstGeom>
        </p:spPr>
      </p:pic>
      <p:sp>
        <p:nvSpPr>
          <p:cNvPr id="3" name="TextBox 2"/>
          <p:cNvSpPr txBox="1"/>
          <p:nvPr/>
        </p:nvSpPr>
        <p:spPr>
          <a:xfrm>
            <a:off x="965452" y="1937637"/>
            <a:ext cx="5451252" cy="584775"/>
          </a:xfrm>
          <a:prstGeom prst="rect">
            <a:avLst/>
          </a:prstGeom>
          <a:noFill/>
        </p:spPr>
        <p:txBody>
          <a:bodyPr wrap="square" rtlCol="0">
            <a:spAutoFit/>
          </a:bodyPr>
          <a:lstStyle/>
          <a:p>
            <a:pPr algn="ctr"/>
            <a:r>
              <a:rPr lang="en-IN" sz="1600" dirty="0" smtClean="0"/>
              <a:t>Heatmap: it is way of representing the data in 2-D form. It gives coloured visual summary of data</a:t>
            </a:r>
            <a:endParaRPr lang="en-IN" sz="1600" dirty="0"/>
          </a:p>
        </p:txBody>
      </p:sp>
      <p:sp>
        <p:nvSpPr>
          <p:cNvPr id="4" name="TextBox 3"/>
          <p:cNvSpPr txBox="1"/>
          <p:nvPr/>
        </p:nvSpPr>
        <p:spPr>
          <a:xfrm>
            <a:off x="8386721" y="2045358"/>
            <a:ext cx="1218795" cy="369332"/>
          </a:xfrm>
          <a:prstGeom prst="rect">
            <a:avLst/>
          </a:prstGeom>
          <a:noFill/>
        </p:spPr>
        <p:txBody>
          <a:bodyPr wrap="none" rtlCol="0">
            <a:spAutoFit/>
          </a:bodyPr>
          <a:lstStyle/>
          <a:p>
            <a:r>
              <a:rPr lang="en-IN" dirty="0"/>
              <a:t>sns</a:t>
            </a:r>
            <a:r>
              <a:rPr lang="en-IN" dirty="0"/>
              <a:t>.regplot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7B565DEC-2CAA-467E-AFA0-DC9E3D633D66}"/>
              </a:ext>
            </a:extLst>
          </p:cNvPr>
          <p:cNvSpPr txBox="1"/>
          <p:nvPr/>
        </p:nvSpPr>
        <p:spPr>
          <a:xfrm>
            <a:off x="7677150" y="468687"/>
            <a:ext cx="2981325" cy="4247317"/>
          </a:xfrm>
          <a:prstGeom prst="rect">
            <a:avLst/>
          </a:prstGeom>
          <a:noFill/>
        </p:spPr>
        <p:txBody>
          <a:bodyPr wrap="square" rtlCol="0">
            <a:spAutoFit/>
          </a:bodyPr>
          <a:lstStyle/>
          <a:p>
            <a:r>
              <a:rPr lang="en-US" b="1" dirty="0"/>
              <a:t>Pair plot </a:t>
            </a:r>
            <a:r>
              <a:rPr lang="en-US" dirty="0"/>
              <a:t>usually gives pair wise relationships of the columns in the dataset From the above pair plot we </a:t>
            </a:r>
            <a:r>
              <a:rPr lang="en-US" dirty="0" smtClean="0"/>
              <a:t>infer</a:t>
            </a:r>
          </a:p>
          <a:p>
            <a:r>
              <a:rPr lang="en-US" dirty="0" smtClean="0"/>
              <a:t> </a:t>
            </a:r>
          </a:p>
          <a:p>
            <a:r>
              <a:rPr lang="en-IN" sz="1800" b="0" i="0" u="none" strike="noStrike" dirty="0" smtClean="0">
                <a:solidFill>
                  <a:srgbClr val="000000"/>
                </a:solidFill>
                <a:effectLst/>
              </a:rPr>
              <a:t> </a:t>
            </a:r>
            <a:r>
              <a:rPr lang="en-IN" dirty="0" smtClean="0">
                <a:solidFill>
                  <a:srgbClr val="000000"/>
                </a:solidFill>
              </a:rPr>
              <a:t>mpg</a:t>
            </a:r>
            <a:r>
              <a:rPr lang="en-IN" dirty="0">
                <a:solidFill>
                  <a:srgbClr val="000000"/>
                </a:solidFill>
              </a:rPr>
              <a:t>,</a:t>
            </a:r>
          </a:p>
          <a:p>
            <a:r>
              <a:rPr lang="en-IN" dirty="0"/>
              <a:t> </a:t>
            </a:r>
            <a:r>
              <a:rPr lang="en-IN" dirty="0">
                <a:solidFill>
                  <a:srgbClr val="000000"/>
                </a:solidFill>
              </a:rPr>
              <a:t>cylinders,</a:t>
            </a:r>
          </a:p>
          <a:p>
            <a:r>
              <a:rPr lang="en-IN" dirty="0"/>
              <a:t> </a:t>
            </a:r>
            <a:r>
              <a:rPr lang="en-IN" dirty="0">
                <a:solidFill>
                  <a:srgbClr val="000000"/>
                </a:solidFill>
              </a:rPr>
              <a:t>displacement,</a:t>
            </a:r>
          </a:p>
          <a:p>
            <a:r>
              <a:rPr lang="en-IN" dirty="0"/>
              <a:t> </a:t>
            </a:r>
            <a:r>
              <a:rPr lang="en-IN" dirty="0">
                <a:solidFill>
                  <a:srgbClr val="000000"/>
                </a:solidFill>
              </a:rPr>
              <a:t>horsepower,</a:t>
            </a:r>
          </a:p>
          <a:p>
            <a:r>
              <a:rPr lang="en-IN" dirty="0"/>
              <a:t> </a:t>
            </a:r>
            <a:r>
              <a:rPr lang="en-IN" dirty="0">
                <a:solidFill>
                  <a:srgbClr val="000000"/>
                </a:solidFill>
              </a:rPr>
              <a:t>weight</a:t>
            </a:r>
            <a:r>
              <a:rPr lang="en-IN" dirty="0"/>
              <a:t>,</a:t>
            </a:r>
          </a:p>
          <a:p>
            <a:r>
              <a:rPr lang="en-IN" dirty="0">
                <a:solidFill>
                  <a:srgbClr val="000000"/>
                </a:solidFill>
              </a:rPr>
              <a:t> acceleration</a:t>
            </a:r>
            <a:r>
              <a:rPr lang="en-IN" dirty="0"/>
              <a:t>,</a:t>
            </a:r>
          </a:p>
          <a:p>
            <a:r>
              <a:rPr lang="en-IN" dirty="0">
                <a:solidFill>
                  <a:srgbClr val="000000"/>
                </a:solidFill>
              </a:rPr>
              <a:t> model year ,</a:t>
            </a:r>
          </a:p>
          <a:p>
            <a:r>
              <a:rPr lang="en-IN" dirty="0"/>
              <a:t> origin</a:t>
            </a:r>
            <a:r>
              <a:rPr lang="en-IN" dirty="0">
                <a:solidFill>
                  <a:srgbClr val="000000"/>
                </a:solidFill>
              </a:rPr>
              <a:t>,</a:t>
            </a:r>
          </a:p>
          <a:p>
            <a:r>
              <a:rPr lang="en-IN" dirty="0">
                <a:solidFill>
                  <a:srgbClr val="000000"/>
                </a:solidFill>
              </a:rPr>
              <a:t> car name</a:t>
            </a:r>
          </a:p>
          <a:p>
            <a:endParaRPr lang="en-IN" sz="1800" b="0" i="0" u="none" strike="noStrike" dirty="0" smtClean="0">
              <a:solidFill>
                <a:srgbClr val="000000"/>
              </a:solidFill>
              <a:effectLst/>
            </a:endParaRPr>
          </a:p>
        </p:txBody>
      </p:sp>
      <p:pic>
        <p:nvPicPr>
          <p:cNvPr id="5" name="Picture 4">
            <a:extLst>
              <a:ext uri="{FF2B5EF4-FFF2-40B4-BE49-F238E27FC236}">
                <a16:creationId xmlns:a16="http://schemas.microsoft.com/office/drawing/2014/main" xmlns="" id="{77E175B5-A89B-4D52-AC34-CBAE271F5C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81651"/>
            <a:ext cx="6343650" cy="63468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IBM WATSON STUDIO</a:t>
            </a:r>
            <a:endParaRPr lang="en-GB" dirty="0">
              <a:solidFill>
                <a:schemeClr val="accent5">
                  <a:lumMod val="50000"/>
                </a:schemeClr>
              </a:solidFill>
            </a:endParaRPr>
          </a:p>
        </p:txBody>
      </p:sp>
      <p:sp>
        <p:nvSpPr>
          <p:cNvPr id="3" name="Content Placeholder 2"/>
          <p:cNvSpPr>
            <a:spLocks noGrp="1"/>
          </p:cNvSpPr>
          <p:nvPr>
            <p:ph idx="1"/>
          </p:nvPr>
        </p:nvSpPr>
        <p:spPr>
          <a:xfrm>
            <a:off x="733697" y="1472928"/>
            <a:ext cx="10515600" cy="4351338"/>
          </a:xfrm>
        </p:spPr>
        <p:txBody>
          <a:bodyPr>
            <a:normAutofit fontScale="85000" lnSpcReduction="20000"/>
          </a:bodyPr>
          <a:lstStyle/>
          <a:p>
            <a:pPr>
              <a:lnSpc>
                <a:spcPct val="120000"/>
              </a:lnSpc>
            </a:pPr>
            <a:r>
              <a:rPr lang="en-US" sz="2100" dirty="0"/>
              <a:t>IBM Acquired soft layer, a public cloud platform, to serve as the foundation for its IaaS offering. In October 2016, IBM rolled the soft layer brand under its Blue mix brand of PaaS offerings, giving users to access both IaaS and PaaS resources from a single console. IBM cloud provides a full-stack, public cloud platform with various products in the catalog, including options for compute, storage, networking, end to end developer solutions for app development, testing and deployment, security databases, and cloud native services. </a:t>
            </a:r>
            <a:endParaRPr lang="en-GB" sz="2100" dirty="0"/>
          </a:p>
          <a:p>
            <a:pPr>
              <a:lnSpc>
                <a:spcPct val="120000"/>
              </a:lnSpc>
            </a:pPr>
            <a:r>
              <a:rPr lang="en-US" sz="2100" dirty="0"/>
              <a:t>We Created the IBM cloud account by going to the IBM cloud login page. Then we login to IBM Watson Studio and deployed our model on IBM.</a:t>
            </a:r>
          </a:p>
          <a:p>
            <a:pPr>
              <a:lnSpc>
                <a:spcPct val="150000"/>
              </a:lnSpc>
              <a:buNone/>
            </a:pPr>
            <a:r>
              <a:rPr lang="en-US" sz="1900" b="1" dirty="0"/>
              <a:t>Advantages of deploying model on CLOUD:</a:t>
            </a:r>
          </a:p>
          <a:p>
            <a:pPr>
              <a:lnSpc>
                <a:spcPct val="120000"/>
              </a:lnSpc>
            </a:pPr>
            <a:r>
              <a:rPr lang="en-US" sz="2100" dirty="0"/>
              <a:t>Security and privacy. Much like a private cloud, you can ensure your data remains secure when you are the only organization that uses the private portion of your infrastructure.</a:t>
            </a:r>
          </a:p>
          <a:p>
            <a:pPr>
              <a:lnSpc>
                <a:spcPct val="120000"/>
              </a:lnSpc>
            </a:pPr>
            <a:r>
              <a:rPr lang="en-US" sz="2100" dirty="0"/>
              <a:t>Potential cost savings. </a:t>
            </a:r>
          </a:p>
          <a:p>
            <a:pPr>
              <a:lnSpc>
                <a:spcPct val="120000"/>
              </a:lnSpc>
            </a:pPr>
            <a:r>
              <a:rPr lang="en-US" sz="2100" dirty="0"/>
              <a:t>Superior flexibility and scalability.</a:t>
            </a:r>
          </a:p>
          <a:p>
            <a:pPr>
              <a:lnSpc>
                <a:spcPct val="150000"/>
              </a:lnSpc>
              <a:buNone/>
            </a:pPr>
            <a:endParaRPr lang="en-US" sz="1900" dirty="0"/>
          </a:p>
          <a:p>
            <a:pPr>
              <a:lnSpc>
                <a:spcPct val="150000"/>
              </a:lnSpc>
              <a:buNone/>
            </a:pPr>
            <a:endParaRPr lang="en-GB" sz="1900" dirty="0"/>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469900"/>
            <a:ext cx="10515600" cy="1325563"/>
          </a:xfrm>
        </p:spPr>
        <p:txBody>
          <a:bodyPr/>
          <a:lstStyle/>
          <a:p>
            <a:r>
              <a:rPr lang="en-US" sz="4400" b="1" i="0" dirty="0">
                <a:solidFill>
                  <a:schemeClr val="accent5">
                    <a:lumMod val="50000"/>
                  </a:schemeClr>
                </a:solidFill>
                <a:effectLst/>
                <a:ea typeface="Tahoma" panose="020B0604030504040204" pitchFamily="34" charset="0"/>
                <a:cs typeface="Tahoma" panose="020B0604030504040204" pitchFamily="34" charset="0"/>
              </a:rPr>
              <a:t>SOFTWARE REQUIREMENTS</a:t>
            </a:r>
            <a:endParaRPr lang="en-IN" b="1" dirty="0">
              <a:solidFill>
                <a:schemeClr val="accent5">
                  <a:lumMod val="50000"/>
                </a:schemeClr>
              </a:solidFill>
            </a:endParaRPr>
          </a:p>
        </p:txBody>
      </p:sp>
      <p:sp>
        <p:nvSpPr>
          <p:cNvPr id="3" name="Content Placeholder 2"/>
          <p:cNvSpPr>
            <a:spLocks noGrp="1"/>
          </p:cNvSpPr>
          <p:nvPr>
            <p:ph idx="1"/>
          </p:nvPr>
        </p:nvSpPr>
        <p:spPr>
          <a:xfrm>
            <a:off x="1009649" y="1587499"/>
            <a:ext cx="8767439" cy="3509856"/>
          </a:xfrm>
        </p:spPr>
        <p:txBody>
          <a:bodyPr>
            <a:normAutofit/>
          </a:bodyPr>
          <a:lstStyle/>
          <a:p>
            <a:pPr marL="0" indent="0">
              <a:buNone/>
            </a:pPr>
            <a:endParaRPr lang="en-US" sz="1750" dirty="0"/>
          </a:p>
          <a:p>
            <a:r>
              <a:rPr lang="en-US" sz="1750" dirty="0"/>
              <a:t>Anaconda navigator</a:t>
            </a:r>
          </a:p>
          <a:p>
            <a:r>
              <a:rPr lang="en-US" sz="1750" dirty="0"/>
              <a:t>Jupyter notebook</a:t>
            </a:r>
          </a:p>
          <a:p>
            <a:r>
              <a:rPr lang="en-US" sz="1750" dirty="0"/>
              <a:t>Machine learning tools: pandas,</a:t>
            </a:r>
          </a:p>
          <a:p>
            <a:pPr marL="0" indent="0">
              <a:buNone/>
            </a:pPr>
            <a:r>
              <a:rPr lang="en-US" sz="1750" dirty="0"/>
              <a:t>                                               numpy,</a:t>
            </a:r>
          </a:p>
          <a:p>
            <a:pPr marL="0" indent="0">
              <a:buNone/>
            </a:pPr>
            <a:r>
              <a:rPr lang="en-US" sz="1750" dirty="0"/>
              <a:t>                                               matplotlib,</a:t>
            </a:r>
          </a:p>
          <a:p>
            <a:pPr marL="0" indent="0">
              <a:buNone/>
            </a:pPr>
            <a:r>
              <a:rPr lang="en-US" sz="1750" dirty="0"/>
              <a:t>                                               scikitlearn,</a:t>
            </a:r>
          </a:p>
          <a:p>
            <a:pPr marL="0" indent="0">
              <a:buNone/>
            </a:pPr>
            <a:r>
              <a:rPr lang="en-US" sz="1750" dirty="0"/>
              <a:t>                                               seaborn</a:t>
            </a:r>
          </a:p>
          <a:p>
            <a:pPr marL="0" indent="0"/>
            <a:r>
              <a:rPr lang="en-US" sz="1750" dirty="0"/>
              <a:t> IBM Watson Studio</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dirty="0">
                <a:solidFill>
                  <a:schemeClr val="accent5">
                    <a:lumMod val="50000"/>
                  </a:schemeClr>
                </a:solidFill>
                <a:effectLst/>
                <a:ea typeface="Tahoma" panose="020B0604030504040204" pitchFamily="34" charset="0"/>
                <a:cs typeface="Tahoma" panose="020B0604030504040204" pitchFamily="34" charset="0"/>
              </a:rPr>
              <a:t>CONCLUSION</a:t>
            </a:r>
            <a:endParaRPr lang="en-IN" b="1" dirty="0">
              <a:solidFill>
                <a:schemeClr val="accent5">
                  <a:lumMod val="50000"/>
                </a:schemeClr>
              </a:solidFill>
            </a:endParaRPr>
          </a:p>
        </p:txBody>
      </p:sp>
      <p:sp>
        <p:nvSpPr>
          <p:cNvPr id="3" name="Content Placeholder 2"/>
          <p:cNvSpPr>
            <a:spLocks noGrp="1"/>
          </p:cNvSpPr>
          <p:nvPr>
            <p:ph idx="1"/>
          </p:nvPr>
        </p:nvSpPr>
        <p:spPr>
          <a:xfrm>
            <a:off x="619125" y="1690688"/>
            <a:ext cx="10515600" cy="4351338"/>
          </a:xfrm>
        </p:spPr>
        <p:txBody>
          <a:bodyPr>
            <a:normAutofit/>
          </a:bodyPr>
          <a:lstStyle/>
          <a:p>
            <a:r>
              <a:rPr lang="en-US" sz="1750" dirty="0"/>
              <a:t>In this project we have </a:t>
            </a:r>
            <a:r>
              <a:rPr lang="en-US" sz="1750" dirty="0" smtClean="0"/>
              <a:t>predicted the </a:t>
            </a:r>
            <a:r>
              <a:rPr lang="en-US" sz="1750" dirty="0" smtClean="0"/>
              <a:t>car performance level on the basis of engine type, horsepower, no.of engines, cylinders, fuel type etc. </a:t>
            </a:r>
            <a:endParaRPr lang="en-US" sz="1750" dirty="0"/>
          </a:p>
          <a:p>
            <a:r>
              <a:rPr lang="en-US" sz="1750" dirty="0"/>
              <a:t>Prediction is done using Machine Learning Techniques.</a:t>
            </a:r>
          </a:p>
          <a:p>
            <a:r>
              <a:rPr lang="en-US" sz="1750" dirty="0"/>
              <a:t>For the better results we used Linear regression </a:t>
            </a:r>
            <a:r>
              <a:rPr lang="en-US" sz="1750" dirty="0" smtClean="0"/>
              <a:t>algorithm, Random Forest algorithm and </a:t>
            </a:r>
            <a:r>
              <a:rPr lang="en-US" sz="1750" dirty="0"/>
              <a:t>proved with 99% accuracy.</a:t>
            </a:r>
            <a:endParaRPr lang="en-IN"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1058144" cy="1386205"/>
          </a:xfrm>
        </p:spPr>
        <p:txBody>
          <a:bodyPr>
            <a:normAutofit/>
          </a:bodyPr>
          <a:lstStyle/>
          <a:p>
            <a:r>
              <a:rPr lang="en-US" sz="54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OUTLINE</a:t>
            </a:r>
            <a:r>
              <a:rPr lang="en-US" sz="5400" b="0" i="0" dirty="0">
                <a:effectLst/>
                <a:latin typeface="Tahoma" panose="020B0604030504040204" pitchFamily="34" charset="0"/>
                <a:ea typeface="Tahoma" panose="020B0604030504040204" pitchFamily="34" charset="0"/>
                <a:cs typeface="Tahoma" panose="020B0604030504040204" pitchFamily="34" charset="0"/>
              </a:rPr>
              <a:t> </a:t>
            </a:r>
            <a:endParaRPr lang="en-US" sz="5400" b="1" dirty="0">
              <a:ln/>
              <a:effectLst>
                <a:outerShdw blurRad="38100" dist="38100" dir="2700000" algn="tl">
                  <a:srgbClr val="000000">
                    <a:alpha val="43137"/>
                  </a:srgbClr>
                </a:outerShdw>
                <a:reflection blurRad="6350" stA="53000" endA="300" endPos="35500" dir="5400000" sy="-90000" algn="bl" rotWithShape="0"/>
              </a:effectLst>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1690688"/>
            <a:ext cx="28575000" cy="4486275"/>
          </a:xfrm>
        </p:spPr>
        <p:txBody>
          <a:bodyPr>
            <a:normAutofit lnSpcReduction="10000"/>
          </a:bodyPr>
          <a:lstStyle/>
          <a:p>
            <a:r>
              <a:rPr lang="en-US" sz="3200" dirty="0">
                <a:solidFill>
                  <a:schemeClr val="tx1"/>
                </a:solidFill>
                <a:cs typeface="+mn-lt"/>
              </a:rPr>
              <a:t>INTRODUCTION</a:t>
            </a:r>
          </a:p>
          <a:p>
            <a:r>
              <a:rPr lang="en-US" sz="3200" dirty="0">
                <a:solidFill>
                  <a:schemeClr val="tx1"/>
                </a:solidFill>
                <a:cs typeface="+mn-lt"/>
              </a:rPr>
              <a:t>OBJECTIVE</a:t>
            </a:r>
          </a:p>
          <a:p>
            <a:r>
              <a:rPr lang="en-US" sz="3200" dirty="0">
                <a:solidFill>
                  <a:schemeClr val="tx1"/>
                </a:solidFill>
                <a:cs typeface="+mn-lt"/>
              </a:rPr>
              <a:t>DATA</a:t>
            </a:r>
          </a:p>
          <a:p>
            <a:r>
              <a:rPr lang="en-US" sz="3200" dirty="0">
                <a:solidFill>
                  <a:schemeClr val="tx1"/>
                </a:solidFill>
                <a:cs typeface="+mn-lt"/>
              </a:rPr>
              <a:t>MACHINE LEARNING APPROACHES</a:t>
            </a:r>
          </a:p>
          <a:p>
            <a:r>
              <a:rPr kumimoji="0" lang="en-US" sz="3200" b="0" i="0" u="none" strike="noStrike" kern="1200" cap="none" spc="0" normalizeH="0" baseline="0" noProof="0" dirty="0">
                <a:ln>
                  <a:noFill/>
                </a:ln>
                <a:solidFill>
                  <a:schemeClr val="tx1"/>
                </a:solidFill>
                <a:effectLst/>
                <a:uLnTx/>
                <a:uFillTx/>
                <a:ea typeface="+mj-ea"/>
                <a:cs typeface="+mn-lt"/>
              </a:rPr>
              <a:t>VISUALIZATION OF GRAPHS</a:t>
            </a:r>
          </a:p>
          <a:p>
            <a:r>
              <a:rPr lang="en-US" sz="3200" dirty="0">
                <a:ea typeface="+mj-ea"/>
                <a:cs typeface="+mn-lt"/>
              </a:rPr>
              <a:t>IBM WATSON STUDIO</a:t>
            </a:r>
            <a:endParaRPr lang="en-US" sz="3200" dirty="0">
              <a:solidFill>
                <a:schemeClr val="tx1"/>
              </a:solidFill>
              <a:cs typeface="+mn-lt"/>
            </a:endParaRPr>
          </a:p>
          <a:p>
            <a:r>
              <a:rPr lang="en-US" sz="3200" dirty="0">
                <a:solidFill>
                  <a:schemeClr val="tx1"/>
                </a:solidFill>
                <a:cs typeface="+mn-lt"/>
              </a:rPr>
              <a:t>SOFTWARE REQUIREMENTS</a:t>
            </a:r>
          </a:p>
          <a:p>
            <a:r>
              <a:rPr lang="en-US" sz="3200" dirty="0">
                <a:solidFill>
                  <a:schemeClr val="tx1"/>
                </a:solidFill>
                <a:cs typeface="+mn-lt"/>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573" y="135033"/>
            <a:ext cx="10515600" cy="1325563"/>
          </a:xfrm>
        </p:spPr>
        <p:txBody>
          <a:bodyPr>
            <a:normAutofit/>
          </a:bodyPr>
          <a:lstStyle/>
          <a:p>
            <a:r>
              <a:rPr lang="en-US" sz="54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INTRODUCTION</a:t>
            </a:r>
            <a:endParaRPr lang="en-IN" sz="5400" dirty="0">
              <a:solidFill>
                <a:schemeClr val="accent5">
                  <a:lumMod val="50000"/>
                </a:schemeClr>
              </a:solidFill>
            </a:endParaRPr>
          </a:p>
        </p:txBody>
      </p:sp>
      <p:sp>
        <p:nvSpPr>
          <p:cNvPr id="3" name="Content Placeholder 2"/>
          <p:cNvSpPr>
            <a:spLocks noGrp="1"/>
          </p:cNvSpPr>
          <p:nvPr>
            <p:ph idx="1"/>
          </p:nvPr>
        </p:nvSpPr>
        <p:spPr>
          <a:xfrm>
            <a:off x="355573" y="1514094"/>
            <a:ext cx="10515600" cy="4998024"/>
          </a:xfrm>
        </p:spPr>
        <p:txBody>
          <a:bodyPr>
            <a:noAutofit/>
          </a:bodyPr>
          <a:lstStyle/>
          <a:p>
            <a:pPr marL="0" indent="0" algn="just">
              <a:spcBef>
                <a:spcPts val="0"/>
              </a:spcBef>
              <a:buNone/>
            </a:pPr>
            <a:r>
              <a:rPr lang="en-IN" sz="1800" b="1" dirty="0" smtClean="0"/>
              <a:t>Overview</a:t>
            </a:r>
            <a:endParaRPr lang="en-IN" sz="1800" dirty="0" smtClean="0"/>
          </a:p>
          <a:p>
            <a:pPr marL="0" indent="0" algn="just">
              <a:spcBef>
                <a:spcPts val="0"/>
              </a:spcBef>
              <a:buNone/>
            </a:pPr>
            <a:r>
              <a:rPr lang="en-IN" sz="1600" dirty="0" smtClean="0">
                <a:cs typeface="Times New Roman" pitchFamily="18" charset="0"/>
              </a:rPr>
              <a:t>Predicting the performance level of automobiles is a challenging and fascinating topic. The major purpose is to predict the car's performance in order to optimize the vehicle's specific behaviour. This can considerably reduce fuel usage and increase efficiency in the system. The car's performance is evaluated based on the engine type, number of cylinders, fuel type, and horsepower, among other factors. These are the variables that can be used to forecast the car's health. It is a continuous process of gathering, studying, analyzing, and documenting information about one's health based on the three variables listed above. Mileage, dependability, flexibility, and affordability are all performance object</a:t>
            </a:r>
            <a:r>
              <a:rPr lang="en-IN" sz="1600" dirty="0" smtClean="0"/>
              <a:t>ives that can be paired together to </a:t>
            </a:r>
            <a:r>
              <a:rPr lang="en-IN" sz="1600" dirty="0"/>
              <a:t>help the prediction engine and engine management system. This method is critical for </a:t>
            </a:r>
            <a:r>
              <a:rPr lang="en-IN" sz="1600" dirty="0" smtClean="0"/>
              <a:t>fully </a:t>
            </a:r>
            <a:r>
              <a:rPr lang="en-IN" sz="1600" dirty="0"/>
              <a:t>comprehending the vehicle's performance</a:t>
            </a:r>
            <a:r>
              <a:rPr lang="en-IN" sz="1600" dirty="0" smtClean="0"/>
              <a:t>.</a:t>
            </a:r>
          </a:p>
          <a:p>
            <a:pPr marL="0" indent="0" algn="just">
              <a:spcBef>
                <a:spcPts val="0"/>
              </a:spcBef>
              <a:buNone/>
            </a:pPr>
            <a:endParaRPr lang="en-IN" sz="1600" dirty="0"/>
          </a:p>
          <a:p>
            <a:pPr marL="0" indent="0" algn="just">
              <a:spcBef>
                <a:spcPts val="0"/>
              </a:spcBef>
              <a:buNone/>
            </a:pPr>
            <a:r>
              <a:rPr lang="en-IN" sz="1800" b="1" dirty="0" smtClean="0"/>
              <a:t>Purpose</a:t>
            </a:r>
            <a:endParaRPr lang="en-IN" sz="1400" b="1" dirty="0" smtClean="0"/>
          </a:p>
          <a:p>
            <a:pPr marL="0" indent="0" algn="just">
              <a:spcBef>
                <a:spcPts val="0"/>
              </a:spcBef>
              <a:buNone/>
            </a:pPr>
            <a:r>
              <a:rPr lang="en-IN" sz="1600" dirty="0"/>
              <a:t>Prior to the last decade, cars were constructed for high-speed operation, comfort, and safety due to a surplus of gasoline. As the scarcity of fuel grows due to the excessive use of fuel in automobiles, numerous researchers have begun to study alternative fuels, car body redesign, and aerodynamic loss reduction. To compensate for these losses, spoilers are employed, necessitating the optimization of its shape. This research is primarily focused on determining the optimal design of a car spoiler in order to reduce mass and hence fuel consumption while maintaining aerodynamic qualities and strength. The results of a Computational Fluid Dynamics (CFD) analysis of a two-dimensional model of a spoiler are validated by previous research in this field for understanding changes in aerodynamic property of cross-section. The results of the three-dimensional CFD analysis of the spoiler provide aerodynamic properties and pressure data that can be used to compare the results of the optimized model generated by the optimized cross-sectional shape. The Shape Optimization tool in ANSYS 14.0 is used to optimize the shape, which is then tested for design failure in ABAQUS. 2.LITERATURE SURVEY [1] Artificial Neural Network (ANN) model was used to help cars dealers recognize the man</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870" y="432719"/>
            <a:ext cx="10515600" cy="1325563"/>
          </a:xfrm>
          <a:effectLst>
            <a:glow rad="139700">
              <a:schemeClr val="accent2">
                <a:satMod val="175000"/>
                <a:alpha val="40000"/>
              </a:schemeClr>
            </a:glow>
          </a:effectLst>
        </p:spPr>
        <p:txBody>
          <a:bodyPr/>
          <a:lstStyle/>
          <a:p>
            <a:r>
              <a:rPr lang="en-US" sz="44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OBJECTIVE</a:t>
            </a:r>
            <a:endParaRPr lang="en-US" dirty="0">
              <a:solidFill>
                <a:schemeClr val="accent5">
                  <a:lumMod val="50000"/>
                </a:schemeClr>
              </a:solidFill>
              <a:latin typeface="Candara" panose="020E0502030303020204" charset="0"/>
              <a:cs typeface="Candara" panose="020E0502030303020204" charset="0"/>
            </a:endParaRPr>
          </a:p>
        </p:txBody>
      </p:sp>
      <p:sp>
        <p:nvSpPr>
          <p:cNvPr id="3" name="Content Placeholder 2"/>
          <p:cNvSpPr>
            <a:spLocks noGrp="1"/>
          </p:cNvSpPr>
          <p:nvPr>
            <p:ph idx="1"/>
          </p:nvPr>
        </p:nvSpPr>
        <p:spPr>
          <a:xfrm>
            <a:off x="838200" y="2019162"/>
            <a:ext cx="10820400" cy="4392295"/>
          </a:xfrm>
        </p:spPr>
        <p:txBody>
          <a:bodyPr>
            <a:normAutofit/>
          </a:bodyPr>
          <a:lstStyle/>
          <a:p>
            <a:pPr marL="0" indent="0" algn="just" rtl="0">
              <a:lnSpc>
                <a:spcPct val="150000"/>
              </a:lnSpc>
              <a:spcBef>
                <a:spcPts val="0"/>
              </a:spcBef>
              <a:spcAft>
                <a:spcPts val="800"/>
              </a:spcAft>
              <a:buNone/>
            </a:pPr>
            <a:r>
              <a:rPr lang="en-US" sz="1750" b="0" i="0" dirty="0">
                <a:effectLst/>
              </a:rPr>
              <a:t>By the end of this project</a:t>
            </a:r>
            <a:r>
              <a:rPr lang="en-US" sz="1750" b="0" i="0" dirty="0" smtClean="0">
                <a:effectLst/>
              </a:rPr>
              <a:t>:</a:t>
            </a:r>
          </a:p>
          <a:p>
            <a:r>
              <a:rPr lang="en-IN" sz="1800" dirty="0"/>
              <a:t>You’ll be able to understand the problem to classify if it is a regression or a classification kind of problem.</a:t>
            </a:r>
          </a:p>
          <a:p>
            <a:r>
              <a:rPr lang="en-IN" sz="1800" dirty="0"/>
              <a:t> You will be able to know how to pre-process/clean the data using different data preprocessing techniques.</a:t>
            </a:r>
          </a:p>
          <a:p>
            <a:r>
              <a:rPr lang="en-IN" sz="1800" dirty="0"/>
              <a:t> </a:t>
            </a:r>
            <a:r>
              <a:rPr lang="en-IN" sz="1800" dirty="0" smtClean="0"/>
              <a:t>You </a:t>
            </a:r>
            <a:r>
              <a:rPr lang="en-IN" sz="1800" dirty="0"/>
              <a:t>will able to analyze or get insights into data through visualization.</a:t>
            </a:r>
          </a:p>
          <a:p>
            <a:r>
              <a:rPr lang="en-IN" sz="1800" dirty="0"/>
              <a:t> Applying different algorithms according to the dataset and based on visualization.</a:t>
            </a:r>
          </a:p>
          <a:p>
            <a:r>
              <a:rPr lang="en-IN" sz="1800" dirty="0"/>
              <a:t> You will be able to know how to build a web application using the Flask framework.</a:t>
            </a:r>
          </a:p>
          <a:p>
            <a:pPr marL="0" indent="0" algn="just" rtl="0">
              <a:lnSpc>
                <a:spcPct val="150000"/>
              </a:lnSpc>
              <a:spcBef>
                <a:spcPts val="0"/>
              </a:spcBef>
              <a:spcAft>
                <a:spcPts val="800"/>
              </a:spcAft>
              <a:buNone/>
            </a:pPr>
            <a:endParaRPr lang="en-US" sz="1750" b="0" i="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92" y="267470"/>
            <a:ext cx="10515600" cy="1325563"/>
          </a:xfrm>
        </p:spPr>
        <p:txBody>
          <a:bodyPr/>
          <a:lstStyle/>
          <a:p>
            <a:r>
              <a:rPr lang="en-US" sz="44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DATA</a:t>
            </a:r>
            <a:endParaRPr lang="en-IN" dirty="0">
              <a:solidFill>
                <a:schemeClr val="accent5">
                  <a:lumMod val="50000"/>
                </a:schemeClr>
              </a:solidFill>
            </a:endParaRPr>
          </a:p>
        </p:txBody>
      </p:sp>
      <p:sp>
        <p:nvSpPr>
          <p:cNvPr id="3" name="Content Placeholder 2"/>
          <p:cNvSpPr>
            <a:spLocks noGrp="1"/>
          </p:cNvSpPr>
          <p:nvPr>
            <p:ph idx="1"/>
          </p:nvPr>
        </p:nvSpPr>
        <p:spPr>
          <a:xfrm>
            <a:off x="562992" y="1459868"/>
            <a:ext cx="10515600" cy="4351338"/>
          </a:xfrm>
        </p:spPr>
        <p:txBody>
          <a:bodyPr>
            <a:normAutofit fontScale="55000" lnSpcReduction="20000"/>
          </a:bodyPr>
          <a:lstStyle/>
          <a:p>
            <a:pPr marL="0" indent="0">
              <a:buNone/>
            </a:pPr>
            <a:r>
              <a:rPr lang="en-US" sz="4000" dirty="0"/>
              <a:t> </a:t>
            </a:r>
            <a:r>
              <a:rPr lang="en-US" sz="4000" dirty="0" smtClean="0"/>
              <a:t>Car Performance </a:t>
            </a:r>
            <a:r>
              <a:rPr lang="en-US" sz="4000" dirty="0"/>
              <a:t>Dataset for </a:t>
            </a:r>
            <a:r>
              <a:rPr lang="en-US" sz="4000" dirty="0" smtClean="0"/>
              <a:t>predicting </a:t>
            </a:r>
            <a:r>
              <a:rPr lang="en-US" sz="4000" b="0" i="0" dirty="0" smtClean="0">
                <a:effectLst/>
              </a:rPr>
              <a:t>the performance of a car.</a:t>
            </a:r>
          </a:p>
          <a:p>
            <a:pPr marL="0" indent="0">
              <a:buNone/>
            </a:pPr>
            <a:endParaRPr lang="en-US" sz="4000" b="0" i="0" dirty="0" smtClean="0">
              <a:effectLst/>
            </a:endParaRPr>
          </a:p>
          <a:p>
            <a:pPr marL="0" indent="0">
              <a:buNone/>
            </a:pPr>
            <a:r>
              <a:rPr lang="en-US" sz="4000" dirty="0" smtClean="0"/>
              <a:t> 399</a:t>
            </a:r>
            <a:r>
              <a:rPr lang="en-US" sz="4000" dirty="0" smtClean="0"/>
              <a:t> </a:t>
            </a:r>
            <a:r>
              <a:rPr lang="en-US" sz="4000" dirty="0"/>
              <a:t>rows with </a:t>
            </a:r>
            <a:r>
              <a:rPr lang="en-US" sz="4000" dirty="0" smtClean="0"/>
              <a:t>9 </a:t>
            </a:r>
            <a:r>
              <a:rPr lang="en-US" sz="4000" dirty="0" smtClean="0"/>
              <a:t>columns</a:t>
            </a:r>
            <a:endParaRPr lang="en-IN" sz="4000" b="0" i="0" u="none" strike="noStrike" dirty="0">
              <a:solidFill>
                <a:srgbClr val="000000"/>
              </a:solidFill>
              <a:effectLst/>
            </a:endParaRPr>
          </a:p>
          <a:p>
            <a:r>
              <a:rPr lang="en-IN" sz="4000" dirty="0"/>
              <a:t> </a:t>
            </a:r>
            <a:r>
              <a:rPr lang="en-IN" sz="4000" dirty="0" smtClean="0">
                <a:solidFill>
                  <a:srgbClr val="000000"/>
                </a:solidFill>
              </a:rPr>
              <a:t>mpg,</a:t>
            </a:r>
            <a:endParaRPr lang="en-IN" sz="4000" b="0" i="0" u="none" strike="noStrike" dirty="0">
              <a:solidFill>
                <a:srgbClr val="000000"/>
              </a:solidFill>
              <a:effectLst/>
            </a:endParaRPr>
          </a:p>
          <a:p>
            <a:r>
              <a:rPr lang="en-IN" sz="4000" dirty="0"/>
              <a:t> </a:t>
            </a:r>
            <a:r>
              <a:rPr lang="en-IN" sz="4000" dirty="0" smtClean="0">
                <a:solidFill>
                  <a:srgbClr val="000000"/>
                </a:solidFill>
              </a:rPr>
              <a:t>cylinders</a:t>
            </a:r>
            <a:r>
              <a:rPr lang="en-IN" sz="4000" b="0" i="0" u="none" strike="noStrike" dirty="0" smtClean="0">
                <a:solidFill>
                  <a:srgbClr val="000000"/>
                </a:solidFill>
                <a:effectLst/>
              </a:rPr>
              <a:t>,</a:t>
            </a:r>
            <a:endParaRPr lang="en-IN" sz="4000" b="0" i="0" u="none" strike="noStrike" dirty="0">
              <a:solidFill>
                <a:srgbClr val="000000"/>
              </a:solidFill>
              <a:effectLst/>
            </a:endParaRPr>
          </a:p>
          <a:p>
            <a:r>
              <a:rPr lang="en-IN" sz="4000" dirty="0"/>
              <a:t> </a:t>
            </a:r>
            <a:r>
              <a:rPr lang="en-IN" sz="4000" dirty="0" smtClean="0">
                <a:solidFill>
                  <a:srgbClr val="000000"/>
                </a:solidFill>
              </a:rPr>
              <a:t>displacement</a:t>
            </a:r>
            <a:r>
              <a:rPr lang="en-IN" sz="4000" b="0" i="0" u="none" strike="noStrike" dirty="0" smtClean="0">
                <a:solidFill>
                  <a:srgbClr val="000000"/>
                </a:solidFill>
                <a:effectLst/>
              </a:rPr>
              <a:t>,</a:t>
            </a:r>
            <a:endParaRPr lang="en-IN" sz="4000" b="0" i="0" u="none" strike="noStrike" dirty="0">
              <a:solidFill>
                <a:srgbClr val="000000"/>
              </a:solidFill>
              <a:effectLst/>
            </a:endParaRPr>
          </a:p>
          <a:p>
            <a:r>
              <a:rPr lang="en-IN" sz="4000" dirty="0"/>
              <a:t> </a:t>
            </a:r>
            <a:r>
              <a:rPr lang="en-IN" sz="4000" dirty="0" smtClean="0">
                <a:solidFill>
                  <a:srgbClr val="000000"/>
                </a:solidFill>
              </a:rPr>
              <a:t>horsepower</a:t>
            </a:r>
            <a:r>
              <a:rPr lang="en-IN" sz="4000" b="0" i="0" u="none" strike="noStrike" dirty="0" smtClean="0">
                <a:solidFill>
                  <a:srgbClr val="000000"/>
                </a:solidFill>
                <a:effectLst/>
              </a:rPr>
              <a:t>,</a:t>
            </a:r>
            <a:endParaRPr lang="en-IN" sz="4000" b="0" i="0" u="none" strike="noStrike" dirty="0">
              <a:solidFill>
                <a:srgbClr val="000000"/>
              </a:solidFill>
              <a:effectLst/>
            </a:endParaRPr>
          </a:p>
          <a:p>
            <a:r>
              <a:rPr lang="en-IN" sz="4000" dirty="0"/>
              <a:t> </a:t>
            </a:r>
            <a:r>
              <a:rPr lang="en-IN" sz="4000" dirty="0" smtClean="0">
                <a:solidFill>
                  <a:srgbClr val="000000"/>
                </a:solidFill>
              </a:rPr>
              <a:t>weight</a:t>
            </a:r>
            <a:r>
              <a:rPr lang="en-IN" sz="4000" dirty="0" smtClean="0"/>
              <a:t>,</a:t>
            </a:r>
            <a:endParaRPr lang="en-IN" sz="4000" dirty="0"/>
          </a:p>
          <a:p>
            <a:r>
              <a:rPr lang="en-IN" sz="4000" dirty="0">
                <a:solidFill>
                  <a:srgbClr val="000000"/>
                </a:solidFill>
              </a:rPr>
              <a:t> </a:t>
            </a:r>
            <a:r>
              <a:rPr lang="en-IN" sz="4000" dirty="0" smtClean="0">
                <a:solidFill>
                  <a:srgbClr val="000000"/>
                </a:solidFill>
              </a:rPr>
              <a:t>acceleration</a:t>
            </a:r>
            <a:r>
              <a:rPr lang="en-IN" sz="4000" dirty="0" smtClean="0"/>
              <a:t>,</a:t>
            </a:r>
            <a:endParaRPr lang="en-IN" sz="4000" dirty="0"/>
          </a:p>
          <a:p>
            <a:r>
              <a:rPr lang="en-IN" sz="4000" dirty="0" smtClean="0">
                <a:solidFill>
                  <a:srgbClr val="000000"/>
                </a:solidFill>
              </a:rPr>
              <a:t> model year </a:t>
            </a:r>
            <a:r>
              <a:rPr lang="en-IN" sz="4000" b="0" i="0" u="none" strike="noStrike" dirty="0" smtClean="0">
                <a:solidFill>
                  <a:srgbClr val="000000"/>
                </a:solidFill>
                <a:effectLst/>
              </a:rPr>
              <a:t>,</a:t>
            </a:r>
            <a:endParaRPr lang="en-IN" sz="4000" b="0" i="0" u="none" strike="noStrike" dirty="0">
              <a:solidFill>
                <a:srgbClr val="000000"/>
              </a:solidFill>
              <a:effectLst/>
            </a:endParaRPr>
          </a:p>
          <a:p>
            <a:r>
              <a:rPr lang="en-IN" sz="4000" dirty="0"/>
              <a:t> </a:t>
            </a:r>
            <a:r>
              <a:rPr lang="en-IN" sz="4000" dirty="0" smtClean="0"/>
              <a:t>origin</a:t>
            </a:r>
            <a:r>
              <a:rPr lang="en-IN" sz="4000" b="0" i="0" u="none" strike="noStrike" dirty="0" smtClean="0">
                <a:solidFill>
                  <a:srgbClr val="000000"/>
                </a:solidFill>
                <a:effectLst/>
              </a:rPr>
              <a:t>,</a:t>
            </a:r>
          </a:p>
          <a:p>
            <a:r>
              <a:rPr lang="en-IN" sz="4000" dirty="0" smtClean="0">
                <a:solidFill>
                  <a:srgbClr val="000000"/>
                </a:solidFill>
              </a:rPr>
              <a:t> car name</a:t>
            </a:r>
            <a:endParaRPr lang="en-IN" sz="4000" b="0" i="0" u="none" strike="noStrike" dirty="0">
              <a:solidFill>
                <a:srgbClr val="000000"/>
              </a:solidFill>
              <a:effectLst/>
            </a:endParaRPr>
          </a:p>
          <a:p>
            <a:pPr marL="0" indent="0">
              <a:buNone/>
            </a:pPr>
            <a:endParaRPr lang="en-IN" sz="3400" b="0" i="0" u="none" strike="noStrike" dirty="0">
              <a:solidFill>
                <a:srgbClr val="000000"/>
              </a:solidFill>
              <a:effectLst/>
            </a:endParaRPr>
          </a:p>
          <a:p>
            <a:endParaRPr lang="en-IN" sz="3400" dirty="0"/>
          </a:p>
        </p:txBody>
      </p:sp>
      <p:pic>
        <p:nvPicPr>
          <p:cNvPr id="6" name="Picture 5">
            <a:extLst>
              <a:ext uri="{FF2B5EF4-FFF2-40B4-BE49-F238E27FC236}">
                <a16:creationId xmlns:a16="http://schemas.microsoft.com/office/drawing/2014/main" xmlns="" id="{C7E19A70-6911-47EE-AB46-3A6C4E71E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788" y="2594468"/>
            <a:ext cx="7763451" cy="27567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F060E1E-B8AF-4155-AF05-CBF79F480EFC}"/>
              </a:ext>
            </a:extLst>
          </p:cNvPr>
          <p:cNvSpPr txBox="1"/>
          <p:nvPr/>
        </p:nvSpPr>
        <p:spPr>
          <a:xfrm>
            <a:off x="691255" y="640037"/>
            <a:ext cx="8734425" cy="5574603"/>
          </a:xfrm>
          <a:prstGeom prst="rect">
            <a:avLst/>
          </a:prstGeom>
          <a:noFill/>
        </p:spPr>
        <p:txBody>
          <a:bodyPr wrap="square" rtlCol="0">
            <a:spAutoFit/>
          </a:bodyPr>
          <a:lstStyle/>
          <a:p>
            <a:r>
              <a:rPr lang="en-US" sz="44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DATA VISUALISATION:</a:t>
            </a:r>
          </a:p>
          <a:p>
            <a:endParaRPr lang="en-US" sz="4000" b="1" i="0" dirty="0">
              <a:ln/>
              <a:solidFill>
                <a:srgbClr val="4F2524"/>
              </a:solidFill>
              <a:effectLst>
                <a:reflection blurRad="6350" stA="53000" endA="300" endPos="35500" dir="5400000" sy="-90000" algn="bl" rotWithShape="0"/>
              </a:effectLst>
              <a:latin typeface="Candara" panose="020E0502030303020204" charset="0"/>
            </a:endParaRPr>
          </a:p>
          <a:p>
            <a:pPr>
              <a:lnSpc>
                <a:spcPct val="150000"/>
              </a:lnSpc>
            </a:pPr>
            <a:r>
              <a:rPr lang="en-US" sz="1750" b="0" i="0" dirty="0">
                <a:effectLst/>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pPr algn="l">
              <a:lnSpc>
                <a:spcPct val="150000"/>
              </a:lnSpc>
            </a:pPr>
            <a:r>
              <a:rPr lang="en-US" sz="1750" b="0" i="0" dirty="0">
                <a:effectLst/>
              </a:rPr>
              <a:t/>
            </a:r>
            <a:br>
              <a:rPr lang="en-US" sz="1750" b="0" i="0" dirty="0">
                <a:effectLst/>
              </a:rPr>
            </a:br>
            <a:r>
              <a:rPr lang="en-US" sz="1750" b="0" i="0" dirty="0">
                <a:effectLst/>
              </a:rPr>
              <a:t>To visualize the dataset we need libraries called Matplotlib and Seaborn. The Matplotlib library is a Python 2D plotting library that allows you to generate plots, scatter plots, histograms, bar charts etc. </a:t>
            </a:r>
          </a:p>
          <a:p>
            <a:r>
              <a:rPr lang="en-US" dirty="0">
                <a:effectLst/>
              </a:rPr>
              <a:t/>
            </a:r>
            <a:br>
              <a:rPr lang="en-US" dirty="0">
                <a:effectLst/>
              </a:rPr>
            </a:br>
            <a:endParaRPr lang="en-IN" dirty="0"/>
          </a:p>
        </p:txBody>
      </p:sp>
    </p:spTree>
    <p:extLst>
      <p:ext uri="{BB962C8B-B14F-4D97-AF65-F5344CB8AC3E}">
        <p14:creationId xmlns:p14="http://schemas.microsoft.com/office/powerpoint/2010/main" val="404302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D4D1F90-8986-40DB-BF64-B94D7E9969E1}"/>
              </a:ext>
            </a:extLst>
          </p:cNvPr>
          <p:cNvSpPr txBox="1"/>
          <p:nvPr/>
        </p:nvSpPr>
        <p:spPr>
          <a:xfrm>
            <a:off x="3810000" y="1390650"/>
            <a:ext cx="4114800" cy="2162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xmlns="" id="{135ABD29-5D83-4921-9761-28BF8244E900}"/>
              </a:ext>
            </a:extLst>
          </p:cNvPr>
          <p:cNvSpPr txBox="1"/>
          <p:nvPr/>
        </p:nvSpPr>
        <p:spPr>
          <a:xfrm>
            <a:off x="276873" y="317451"/>
            <a:ext cx="5038725" cy="769441"/>
          </a:xfrm>
          <a:prstGeom prst="rect">
            <a:avLst/>
          </a:prstGeom>
          <a:noFill/>
        </p:spPr>
        <p:txBody>
          <a:bodyPr wrap="square" rtlCol="0">
            <a:spAutoFit/>
          </a:bodyPr>
          <a:lstStyle/>
          <a:p>
            <a:r>
              <a:rPr lang="en-US" sz="4400" b="0" i="0" dirty="0">
                <a:solidFill>
                  <a:schemeClr val="accent5">
                    <a:lumMod val="50000"/>
                  </a:schemeClr>
                </a:solidFill>
                <a:effectLst/>
                <a:latin typeface="Tahoma" panose="020B0604030504040204" pitchFamily="34" charset="0"/>
                <a:ea typeface="Tahoma" panose="020B0604030504040204" pitchFamily="34" charset="0"/>
                <a:cs typeface="Tahoma" panose="020B0604030504040204" pitchFamily="34" charset="0"/>
              </a:rPr>
              <a:t>MODEL BUILDING </a:t>
            </a:r>
            <a:endParaRPr lang="en-IN" sz="4400" dirty="0">
              <a:solidFill>
                <a:schemeClr val="accent5">
                  <a:lumMod val="50000"/>
                </a:schemeClr>
              </a:solidFill>
            </a:endParaRPr>
          </a:p>
        </p:txBody>
      </p:sp>
      <p:sp>
        <p:nvSpPr>
          <p:cNvPr id="12" name="TextBox 11">
            <a:extLst>
              <a:ext uri="{FF2B5EF4-FFF2-40B4-BE49-F238E27FC236}">
                <a16:creationId xmlns:a16="http://schemas.microsoft.com/office/drawing/2014/main" xmlns="" id="{D7BF911A-7298-4D70-9CAC-DA6860D22D4F}"/>
              </a:ext>
            </a:extLst>
          </p:cNvPr>
          <p:cNvSpPr txBox="1"/>
          <p:nvPr/>
        </p:nvSpPr>
        <p:spPr>
          <a:xfrm>
            <a:off x="538810" y="1152014"/>
            <a:ext cx="9553575" cy="5747727"/>
          </a:xfrm>
          <a:prstGeom prst="rect">
            <a:avLst/>
          </a:prstGeom>
          <a:noFill/>
        </p:spPr>
        <p:txBody>
          <a:bodyPr wrap="square" rtlCol="0">
            <a:spAutoFit/>
          </a:bodyPr>
          <a:lstStyle/>
          <a:p>
            <a:pPr>
              <a:lnSpc>
                <a:spcPct val="150000"/>
              </a:lnSpc>
            </a:pPr>
            <a:r>
              <a:rPr lang="en-US" sz="1750" b="0" i="0" dirty="0">
                <a:effectLst/>
              </a:rPr>
              <a:t>There are several Machine learning algorithms to be used depending on the data you are going to process such as images, sound, text, and numerical values. The algorithms that you can choose according to the objective that you might have it may be Classification algorithms </a:t>
            </a:r>
            <a:r>
              <a:rPr lang="en-US" sz="1750" dirty="0"/>
              <a:t>or </a:t>
            </a:r>
            <a:r>
              <a:rPr lang="en-US" sz="1750" b="0" i="0" dirty="0">
                <a:effectLst/>
              </a:rPr>
              <a:t>Regression algorithms.</a:t>
            </a:r>
          </a:p>
          <a:p>
            <a:pPr>
              <a:lnSpc>
                <a:spcPct val="150000"/>
              </a:lnSpc>
            </a:pPr>
            <a:r>
              <a:rPr lang="en-IN" sz="1750" dirty="0"/>
              <a:t>Example:</a:t>
            </a:r>
          </a:p>
          <a:p>
            <a:pPr>
              <a:lnSpc>
                <a:spcPct val="150000"/>
              </a:lnSpc>
            </a:pPr>
            <a:r>
              <a:rPr lang="en-IN" sz="1750" dirty="0"/>
              <a:t>1.Linear Regression</a:t>
            </a:r>
          </a:p>
          <a:p>
            <a:pPr>
              <a:lnSpc>
                <a:spcPct val="150000"/>
              </a:lnSpc>
            </a:pPr>
            <a:r>
              <a:rPr lang="en-IN" sz="1750" dirty="0"/>
              <a:t>2.Logistic Regression</a:t>
            </a:r>
          </a:p>
          <a:p>
            <a:pPr>
              <a:lnSpc>
                <a:spcPct val="150000"/>
              </a:lnSpc>
            </a:pPr>
            <a:r>
              <a:rPr lang="en-IN" sz="1750" dirty="0"/>
              <a:t>3.</a:t>
            </a:r>
            <a:r>
              <a:rPr lang="en-IN" sz="1750" b="0" i="0" dirty="0">
                <a:effectLst/>
              </a:rPr>
              <a:t> Random Forest Regression / Classification.</a:t>
            </a:r>
          </a:p>
          <a:p>
            <a:pPr>
              <a:lnSpc>
                <a:spcPct val="150000"/>
              </a:lnSpc>
            </a:pPr>
            <a:r>
              <a:rPr lang="en-IN" sz="1750" dirty="0"/>
              <a:t>4.</a:t>
            </a:r>
            <a:r>
              <a:rPr lang="en-IN" sz="1750" b="0" i="0" dirty="0">
                <a:effectLst/>
              </a:rPr>
              <a:t> Decision Tree Regression / Classification.</a:t>
            </a:r>
          </a:p>
          <a:p>
            <a:pPr>
              <a:lnSpc>
                <a:spcPct val="150000"/>
              </a:lnSpc>
            </a:pPr>
            <a:endParaRPr lang="en-IN" sz="1750" dirty="0"/>
          </a:p>
          <a:p>
            <a:pPr>
              <a:lnSpc>
                <a:spcPct val="150000"/>
              </a:lnSpc>
            </a:pPr>
            <a:r>
              <a:rPr lang="en-US" sz="1750" b="0" i="0" dirty="0">
                <a:effectLst/>
              </a:rPr>
              <a:t>You will need to train the datasets to run smoothly and see an incremental improvement in the prediction rate.</a:t>
            </a:r>
            <a:endParaRPr lang="en-US" sz="1750" dirty="0"/>
          </a:p>
          <a:p>
            <a:pPr>
              <a:lnSpc>
                <a:spcPct val="150000"/>
              </a:lnSpc>
            </a:pPr>
            <a:r>
              <a:rPr lang="en-US" sz="1750" dirty="0"/>
              <a:t>On our Dataset , we have applied Linear Regression </a:t>
            </a:r>
            <a:r>
              <a:rPr lang="en-US" sz="1750" dirty="0" smtClean="0"/>
              <a:t>and </a:t>
            </a:r>
            <a:r>
              <a:rPr lang="en-US" sz="1750" dirty="0" smtClean="0"/>
              <a:t>Random Forest Regression </a:t>
            </a:r>
            <a:r>
              <a:rPr lang="en-US" sz="1750" dirty="0" smtClean="0"/>
              <a:t>to </a:t>
            </a:r>
            <a:r>
              <a:rPr lang="en-US" sz="1750" dirty="0"/>
              <a:t>predict the Accuracy.</a:t>
            </a:r>
            <a:endParaRPr lang="en-IN" sz="1750" dirty="0"/>
          </a:p>
        </p:txBody>
      </p:sp>
    </p:spTree>
    <p:extLst>
      <p:ext uri="{BB962C8B-B14F-4D97-AF65-F5344CB8AC3E}">
        <p14:creationId xmlns:p14="http://schemas.microsoft.com/office/powerpoint/2010/main" val="17659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F146392-09DC-45A5-A352-9A2B55CC3B14}"/>
              </a:ext>
            </a:extLst>
          </p:cNvPr>
          <p:cNvSpPr txBox="1"/>
          <p:nvPr/>
        </p:nvSpPr>
        <p:spPr>
          <a:xfrm>
            <a:off x="371474" y="533400"/>
            <a:ext cx="8181975" cy="1046440"/>
          </a:xfrm>
          <a:prstGeom prst="rect">
            <a:avLst/>
          </a:prstGeom>
          <a:noFill/>
        </p:spPr>
        <p:txBody>
          <a:bodyPr wrap="square" rtlCol="0">
            <a:spAutoFit/>
          </a:bodyPr>
          <a:lstStyle/>
          <a:p>
            <a:r>
              <a:rPr lang="en-US" sz="4400" b="0" i="0" dirty="0">
                <a:solidFill>
                  <a:schemeClr val="accent5">
                    <a:lumMod val="50000"/>
                  </a:schemeClr>
                </a:solidFill>
                <a:effectLst/>
                <a:ea typeface="Tahoma" panose="020B0604030504040204" pitchFamily="34" charset="0"/>
                <a:cs typeface="Tahoma" panose="020B0604030504040204" pitchFamily="34" charset="0"/>
              </a:rPr>
              <a:t>MACHINE LEARNING ALGORITMS</a:t>
            </a:r>
            <a:endParaRPr lang="en-IN" sz="4400" dirty="0">
              <a:solidFill>
                <a:schemeClr val="accent5">
                  <a:lumMod val="50000"/>
                </a:schemeClr>
              </a:solidFill>
            </a:endParaRPr>
          </a:p>
          <a:p>
            <a:endParaRPr lang="en-IN" dirty="0"/>
          </a:p>
        </p:txBody>
      </p:sp>
      <p:sp>
        <p:nvSpPr>
          <p:cNvPr id="4" name="TextBox 3">
            <a:extLst>
              <a:ext uri="{FF2B5EF4-FFF2-40B4-BE49-F238E27FC236}">
                <a16:creationId xmlns:a16="http://schemas.microsoft.com/office/drawing/2014/main" xmlns="" id="{C937E262-83B0-493A-8E1E-22E1C2C5313D}"/>
              </a:ext>
            </a:extLst>
          </p:cNvPr>
          <p:cNvSpPr txBox="1"/>
          <p:nvPr/>
        </p:nvSpPr>
        <p:spPr>
          <a:xfrm>
            <a:off x="609600" y="1325716"/>
            <a:ext cx="10372725" cy="5532284"/>
          </a:xfrm>
          <a:prstGeom prst="rect">
            <a:avLst/>
          </a:prstGeom>
          <a:noFill/>
        </p:spPr>
        <p:txBody>
          <a:bodyPr wrap="square" rtlCol="0">
            <a:spAutoFit/>
          </a:bodyPr>
          <a:lstStyle/>
          <a:p>
            <a:pPr>
              <a:lnSpc>
                <a:spcPct val="150000"/>
              </a:lnSpc>
            </a:pPr>
            <a:r>
              <a:rPr lang="en-US" sz="3000" u="sng" dirty="0"/>
              <a:t>Linear Regression:</a:t>
            </a:r>
          </a:p>
          <a:p>
            <a:pPr>
              <a:lnSpc>
                <a:spcPct val="150000"/>
              </a:lnSpc>
            </a:pPr>
            <a:r>
              <a:rPr lang="en-US" sz="1750" b="0" i="0" dirty="0">
                <a:solidFill>
                  <a:srgbClr val="202124"/>
                </a:solidFill>
                <a:effectLst/>
              </a:rPr>
              <a:t>Linear Regression is </a:t>
            </a:r>
            <a:r>
              <a:rPr lang="en-US" sz="1750" b="1" i="0" dirty="0">
                <a:solidFill>
                  <a:srgbClr val="202124"/>
                </a:solidFill>
                <a:effectLst/>
              </a:rPr>
              <a:t>a supervised machine learning algorithm where the predicted output is continuous and has a constant slope</a:t>
            </a:r>
            <a:r>
              <a:rPr lang="en-US" sz="1750" b="0" i="0" dirty="0">
                <a:solidFill>
                  <a:srgbClr val="202124"/>
                </a:solidFill>
                <a:effectLst/>
              </a:rPr>
              <a:t>. It's used to predict values within a continuous range, (e.g. sales, price) rather than trying to classify them into categories (e.g. cat, dog).</a:t>
            </a:r>
          </a:p>
          <a:p>
            <a:pPr>
              <a:lnSpc>
                <a:spcPct val="150000"/>
              </a:lnSpc>
            </a:pPr>
            <a:endParaRPr lang="en-US" sz="1750" b="0" i="0" dirty="0">
              <a:solidFill>
                <a:srgbClr val="202124"/>
              </a:solidFill>
              <a:effectLst/>
            </a:endParaRPr>
          </a:p>
          <a:p>
            <a:pPr algn="l">
              <a:lnSpc>
                <a:spcPct val="150000"/>
              </a:lnSpc>
            </a:pPr>
            <a:r>
              <a:rPr lang="en-US" sz="1600" b="1" i="0" dirty="0">
                <a:solidFill>
                  <a:srgbClr val="202124"/>
                </a:solidFill>
                <a:effectLst/>
                <a:latin typeface="arial" panose="020B0604020202020204" pitchFamily="34" charset="0"/>
              </a:rPr>
              <a:t>Steps to implement Linear regression model:</a:t>
            </a:r>
          </a:p>
          <a:p>
            <a:pPr algn="l">
              <a:lnSpc>
                <a:spcPct val="150000"/>
              </a:lnSpc>
            </a:pPr>
            <a:endParaRPr lang="en-US" sz="1600" b="0" i="0" dirty="0">
              <a:solidFill>
                <a:srgbClr val="202124"/>
              </a:solidFill>
              <a:effectLst/>
              <a:latin typeface="arial" panose="020B0604020202020204" pitchFamily="34" charset="0"/>
            </a:endParaRPr>
          </a:p>
          <a:p>
            <a:pPr algn="l">
              <a:lnSpc>
                <a:spcPct val="150000"/>
              </a:lnSpc>
              <a:buFont typeface="+mj-lt"/>
              <a:buAutoNum type="arabicPeriod"/>
            </a:pPr>
            <a:r>
              <a:rPr lang="en-US" sz="1600" b="0" i="0" dirty="0">
                <a:solidFill>
                  <a:srgbClr val="202124"/>
                </a:solidFill>
                <a:effectLst/>
                <a:latin typeface="arial" panose="020B0604020202020204" pitchFamily="34" charset="0"/>
              </a:rPr>
              <a:t>Initialize the parameters.</a:t>
            </a:r>
          </a:p>
          <a:p>
            <a:pPr algn="l">
              <a:lnSpc>
                <a:spcPct val="150000"/>
              </a:lnSpc>
              <a:buFont typeface="+mj-lt"/>
              <a:buAutoNum type="arabicPeriod"/>
            </a:pPr>
            <a:r>
              <a:rPr lang="en-US" sz="1600" b="0" i="0" dirty="0">
                <a:solidFill>
                  <a:srgbClr val="202124"/>
                </a:solidFill>
                <a:effectLst/>
                <a:latin typeface="arial" panose="020B0604020202020204" pitchFamily="34" charset="0"/>
              </a:rPr>
              <a:t>Predict the value of a dependent variable by given an independent variable.</a:t>
            </a:r>
          </a:p>
          <a:p>
            <a:pPr algn="l">
              <a:lnSpc>
                <a:spcPct val="150000"/>
              </a:lnSpc>
              <a:buFont typeface="+mj-lt"/>
              <a:buAutoNum type="arabicPeriod"/>
            </a:pPr>
            <a:r>
              <a:rPr lang="en-US" sz="1600" b="0" i="0" dirty="0">
                <a:solidFill>
                  <a:srgbClr val="202124"/>
                </a:solidFill>
                <a:effectLst/>
                <a:latin typeface="arial" panose="020B0604020202020204" pitchFamily="34" charset="0"/>
              </a:rPr>
              <a:t>Calculate the error in prediction for all data points.</a:t>
            </a:r>
          </a:p>
          <a:p>
            <a:pPr algn="l">
              <a:lnSpc>
                <a:spcPct val="150000"/>
              </a:lnSpc>
              <a:buFont typeface="+mj-lt"/>
              <a:buAutoNum type="arabicPeriod"/>
            </a:pPr>
            <a:r>
              <a:rPr lang="en-US" sz="1600" b="0" i="0" dirty="0">
                <a:solidFill>
                  <a:srgbClr val="202124"/>
                </a:solidFill>
                <a:effectLst/>
                <a:latin typeface="arial" panose="020B0604020202020204" pitchFamily="34" charset="0"/>
              </a:rPr>
              <a:t>Calculate partial derivative w.r.t a0 and a1.</a:t>
            </a:r>
          </a:p>
          <a:p>
            <a:pPr algn="l">
              <a:lnSpc>
                <a:spcPct val="150000"/>
              </a:lnSpc>
              <a:buFont typeface="+mj-lt"/>
              <a:buAutoNum type="arabicPeriod"/>
            </a:pPr>
            <a:r>
              <a:rPr lang="en-US" sz="1600" b="0" i="0" dirty="0">
                <a:solidFill>
                  <a:srgbClr val="202124"/>
                </a:solidFill>
                <a:effectLst/>
                <a:latin typeface="arial" panose="020B0604020202020204" pitchFamily="34" charset="0"/>
              </a:rPr>
              <a:t>Calculate the cost for each number and add them.</a:t>
            </a:r>
          </a:p>
          <a:p>
            <a:endParaRPr lang="en-US" sz="1750" u="sng" dirty="0"/>
          </a:p>
          <a:p>
            <a:endParaRPr lang="en-IN" dirty="0"/>
          </a:p>
        </p:txBody>
      </p:sp>
      <p:pic>
        <p:nvPicPr>
          <p:cNvPr id="6" name="Picture 5">
            <a:extLst>
              <a:ext uri="{FF2B5EF4-FFF2-40B4-BE49-F238E27FC236}">
                <a16:creationId xmlns:a16="http://schemas.microsoft.com/office/drawing/2014/main" xmlns="" id="{4C3EF785-E15A-4F88-8037-B790900C3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951" y="3171826"/>
            <a:ext cx="2857500" cy="2857500"/>
          </a:xfrm>
          <a:prstGeom prst="rect">
            <a:avLst/>
          </a:prstGeom>
        </p:spPr>
      </p:pic>
    </p:spTree>
    <p:extLst>
      <p:ext uri="{BB962C8B-B14F-4D97-AF65-F5344CB8AC3E}">
        <p14:creationId xmlns:p14="http://schemas.microsoft.com/office/powerpoint/2010/main" val="253316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 </a:t>
            </a:r>
            <a:r>
              <a:rPr lang="en-US" sz="3000" u="sng" dirty="0">
                <a:latin typeface="+mn-lt"/>
              </a:rPr>
              <a:t>Multiple Linear Regression</a:t>
            </a:r>
            <a:endParaRPr lang="en-IN" sz="3000" u="sng" dirty="0">
              <a:latin typeface="+mn-lt"/>
            </a:endParaRPr>
          </a:p>
        </p:txBody>
      </p:sp>
      <p:pic>
        <p:nvPicPr>
          <p:cNvPr id="4" name="Content Placeholder 3"/>
          <p:cNvPicPr>
            <a:picLocks noGrp="1" noChangeAspect="1"/>
          </p:cNvPicPr>
          <p:nvPr>
            <p:ph idx="1"/>
          </p:nvPr>
        </p:nvPicPr>
        <p:blipFill>
          <a:blip r:embed="rId2"/>
          <a:stretch>
            <a:fillRect/>
          </a:stretch>
        </p:blipFill>
        <p:spPr>
          <a:xfrm>
            <a:off x="3383996" y="1980155"/>
            <a:ext cx="3476793" cy="1752600"/>
          </a:xfrm>
          <a:prstGeom prst="rect">
            <a:avLst/>
          </a:prstGeom>
          <a:effectLst>
            <a:glow>
              <a:schemeClr val="accent1">
                <a:alpha val="0"/>
              </a:schemeClr>
            </a:glow>
          </a:effectLst>
        </p:spPr>
      </p:pic>
      <p:sp>
        <p:nvSpPr>
          <p:cNvPr id="6" name="TextBox 5"/>
          <p:cNvSpPr txBox="1"/>
          <p:nvPr/>
        </p:nvSpPr>
        <p:spPr>
          <a:xfrm>
            <a:off x="100813" y="1079909"/>
            <a:ext cx="10043160" cy="900246"/>
          </a:xfrm>
          <a:prstGeom prst="rect">
            <a:avLst/>
          </a:prstGeom>
          <a:noFill/>
        </p:spPr>
        <p:txBody>
          <a:bodyPr wrap="square">
            <a:spAutoFit/>
          </a:bodyPr>
          <a:lstStyle/>
          <a:p>
            <a:r>
              <a:rPr lang="en-US" sz="1750" dirty="0"/>
              <a:t>Multiple Linear Regression is one of the important regression algorithms which models the linear relationship between a single dependent continuous variable and more than one independent variable.</a:t>
            </a:r>
          </a:p>
          <a:p>
            <a:endParaRPr lang="en-IN" sz="1750" dirty="0"/>
          </a:p>
        </p:txBody>
      </p:sp>
      <p:sp>
        <p:nvSpPr>
          <p:cNvPr id="5" name="TextBox 4">
            <a:extLst>
              <a:ext uri="{FF2B5EF4-FFF2-40B4-BE49-F238E27FC236}">
                <a16:creationId xmlns:a16="http://schemas.microsoft.com/office/drawing/2014/main" xmlns="" id="{73EE12D0-EB5F-4DF9-9542-2845A50CCB19}"/>
              </a:ext>
            </a:extLst>
          </p:cNvPr>
          <p:cNvSpPr txBox="1"/>
          <p:nvPr/>
        </p:nvSpPr>
        <p:spPr>
          <a:xfrm>
            <a:off x="294513" y="3852173"/>
            <a:ext cx="12195429" cy="2708434"/>
          </a:xfrm>
          <a:prstGeom prst="rect">
            <a:avLst/>
          </a:prstGeom>
          <a:noFill/>
        </p:spPr>
        <p:txBody>
          <a:bodyPr wrap="square" rtlCol="0">
            <a:spAutoFit/>
          </a:bodyPr>
          <a:lstStyle/>
          <a:p>
            <a:r>
              <a:rPr lang="en-US" sz="3000" u="sng" dirty="0"/>
              <a:t>R</a:t>
            </a:r>
            <a:r>
              <a:rPr lang="en-US" sz="3000" u="sng" dirty="0">
                <a:latin typeface="+mn-lt"/>
              </a:rPr>
              <a:t>andom</a:t>
            </a:r>
            <a:r>
              <a:rPr lang="en-US" sz="3000" u="sng" dirty="0"/>
              <a:t> Forest </a:t>
            </a:r>
          </a:p>
          <a:p>
            <a:r>
              <a:rPr lang="en-US" sz="1750" b="0" i="0" dirty="0">
                <a:effectLst/>
                <a:latin typeface="gt-regular"/>
              </a:rPr>
              <a:t>A random forest is a machine learning technique that’s used to solve regression and classification problems. It utilizes ensemble learning, which is a technique that combines many classifiers to provide solutions to complex problems.</a:t>
            </a:r>
          </a:p>
          <a:p>
            <a:r>
              <a:rPr lang="en-US" sz="1750" dirty="0"/>
              <a:t>Working of Random Forest Algorithm </a:t>
            </a:r>
          </a:p>
          <a:p>
            <a:endParaRPr lang="en-US" sz="1750" dirty="0"/>
          </a:p>
          <a:p>
            <a:r>
              <a:rPr lang="en-US" sz="1750" dirty="0"/>
              <a:t>Step 1 − First, start with the selection of random samples from a given dataset.</a:t>
            </a:r>
          </a:p>
          <a:p>
            <a:r>
              <a:rPr lang="en-US" sz="1750" dirty="0"/>
              <a:t>Step 2 − Next, this algorithm will construct a decision tree for every sample. Then it will get the prediction result...</a:t>
            </a:r>
          </a:p>
          <a:p>
            <a:r>
              <a:rPr lang="en-US" sz="1750" dirty="0"/>
              <a:t>Step 3 − In this step, voting will be performed for every predicted result.</a:t>
            </a:r>
          </a:p>
          <a:p>
            <a:r>
              <a:rPr lang="en-US" sz="1750" dirty="0"/>
              <a:t>Step 4 − At last, select the most voted prediction result as the final prediction result.</a:t>
            </a:r>
            <a:endParaRPr lang="en-IN"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1183</Words>
  <Application>Microsoft Office PowerPoint</Application>
  <PresentationFormat>Custom</PresentationFormat>
  <Paragraphs>139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Car Performance Prediction Using Machine Learning Techniques on IBM Watson Studio  </vt:lpstr>
      <vt:lpstr>OUTLINE </vt:lpstr>
      <vt:lpstr>INTRODUCTION</vt:lpstr>
      <vt:lpstr>OBJECTIVE</vt:lpstr>
      <vt:lpstr>DATA</vt:lpstr>
      <vt:lpstr>PowerPoint Presentation</vt:lpstr>
      <vt:lpstr>PowerPoint Presentation</vt:lpstr>
      <vt:lpstr>PowerPoint Presentation</vt:lpstr>
      <vt:lpstr> Multiple Linear Regression</vt:lpstr>
      <vt:lpstr>PowerPoint Presentation</vt:lpstr>
      <vt:lpstr>VISUALISATION OF GRAPHS</vt:lpstr>
      <vt:lpstr>PowerPoint Presentation</vt:lpstr>
      <vt:lpstr>IBM WATSON STUDIO</vt:lpstr>
      <vt:lpstr>SOFTWARE REQUIREMENTS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FOR UNIVERSITY ADMISSION USING MACHINE LEARNING</dc:title>
  <dc:creator>AKSHITH MANDA</dc:creator>
  <cp:lastModifiedBy>Microsoft</cp:lastModifiedBy>
  <cp:revision>50</cp:revision>
  <dcterms:created xsi:type="dcterms:W3CDTF">2021-07-23T12:44:00Z</dcterms:created>
  <dcterms:modified xsi:type="dcterms:W3CDTF">2022-10-29T08:13:38Z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