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4" r:id="rId7"/>
    <p:sldId id="259" r:id="rId8"/>
    <p:sldId id="260" r:id="rId9"/>
    <p:sldId id="261" r:id="rId10"/>
    <p:sldId id="266" r:id="rId11"/>
    <p:sldId id="267" r:id="rId12"/>
    <p:sldId id="268" r:id="rId13"/>
    <p:sldId id="269" r:id="rId14"/>
    <p:sldId id="270" r:id="rId15"/>
    <p:sldId id="26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71F129-C38A-4507-9431-35A19951C5EF}">
          <p14:sldIdLst>
            <p14:sldId id="256"/>
            <p14:sldId id="257"/>
            <p14:sldId id="258"/>
            <p14:sldId id="263"/>
            <p14:sldId id="265"/>
            <p14:sldId id="264"/>
            <p14:sldId id="259"/>
            <p14:sldId id="260"/>
            <p14:sldId id="261"/>
            <p14:sldId id="266"/>
            <p14:sldId id="267"/>
            <p14:sldId id="268"/>
            <p14:sldId id="269"/>
            <p14:sldId id="270"/>
            <p14:sldId id="262"/>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UK1A05J3 BITLA VAMSHI KRISHNA" initials="1BVK" lastIdx="1" clrIdx="0">
    <p:extLst>
      <p:ext uri="{19B8F6BF-5375-455C-9EA6-DF929625EA0E}">
        <p15:presenceInfo xmlns:p15="http://schemas.microsoft.com/office/powerpoint/2012/main" userId="7ff0da692764b6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1E47B-72A7-4A2D-BFF4-B7F218D2FD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E67DF10-23F1-464C-9345-BE67333AC9C6}">
      <dgm:prSet/>
      <dgm:spPr/>
      <dgm:t>
        <a:bodyPr/>
        <a:lstStyle/>
        <a:p>
          <a:pPr>
            <a:lnSpc>
              <a:spcPct val="100000"/>
            </a:lnSpc>
          </a:pPr>
          <a:r>
            <a:rPr lang="en-US"/>
            <a:t>SUPPLY</a:t>
          </a:r>
        </a:p>
      </dgm:t>
    </dgm:pt>
    <dgm:pt modelId="{DE9F9916-3BC4-476B-827B-A903110CE278}" type="parTrans" cxnId="{694B42B7-5CB9-4A3F-AC12-1E40DFE1FC41}">
      <dgm:prSet/>
      <dgm:spPr/>
      <dgm:t>
        <a:bodyPr/>
        <a:lstStyle/>
        <a:p>
          <a:endParaRPr lang="en-US"/>
        </a:p>
      </dgm:t>
    </dgm:pt>
    <dgm:pt modelId="{F4ABFBF9-99E6-477E-B090-95860D1E6172}" type="sibTrans" cxnId="{694B42B7-5CB9-4A3F-AC12-1E40DFE1FC41}">
      <dgm:prSet/>
      <dgm:spPr/>
      <dgm:t>
        <a:bodyPr/>
        <a:lstStyle/>
        <a:p>
          <a:pPr>
            <a:lnSpc>
              <a:spcPct val="100000"/>
            </a:lnSpc>
          </a:pPr>
          <a:endParaRPr lang="en-US"/>
        </a:p>
      </dgm:t>
    </dgm:pt>
    <dgm:pt modelId="{6DF9C122-9CD2-42E3-949E-468811D65D44}">
      <dgm:prSet/>
      <dgm:spPr/>
      <dgm:t>
        <a:bodyPr/>
        <a:lstStyle/>
        <a:p>
          <a:pPr>
            <a:lnSpc>
              <a:spcPct val="100000"/>
            </a:lnSpc>
          </a:pPr>
          <a:r>
            <a:rPr lang="en-US"/>
            <a:t>DEMAND</a:t>
          </a:r>
        </a:p>
      </dgm:t>
    </dgm:pt>
    <dgm:pt modelId="{33871417-4CE8-499C-94E4-FCC573B10C0A}" type="parTrans" cxnId="{5B79B6F9-C503-4833-8496-94A636035550}">
      <dgm:prSet/>
      <dgm:spPr/>
      <dgm:t>
        <a:bodyPr/>
        <a:lstStyle/>
        <a:p>
          <a:endParaRPr lang="en-US"/>
        </a:p>
      </dgm:t>
    </dgm:pt>
    <dgm:pt modelId="{97DE4F45-D51C-4479-9770-12646A4E63E8}" type="sibTrans" cxnId="{5B79B6F9-C503-4833-8496-94A636035550}">
      <dgm:prSet/>
      <dgm:spPr/>
      <dgm:t>
        <a:bodyPr/>
        <a:lstStyle/>
        <a:p>
          <a:pPr>
            <a:lnSpc>
              <a:spcPct val="100000"/>
            </a:lnSpc>
          </a:pPr>
          <a:endParaRPr lang="en-US"/>
        </a:p>
      </dgm:t>
    </dgm:pt>
    <dgm:pt modelId="{0254B510-81B3-4407-827D-A06EFA9B7C1B}">
      <dgm:prSet/>
      <dgm:spPr/>
      <dgm:t>
        <a:bodyPr/>
        <a:lstStyle/>
        <a:p>
          <a:pPr>
            <a:lnSpc>
              <a:spcPct val="100000"/>
            </a:lnSpc>
          </a:pPr>
          <a:r>
            <a:rPr lang="en-US"/>
            <a:t>STORAGE</a:t>
          </a:r>
        </a:p>
      </dgm:t>
    </dgm:pt>
    <dgm:pt modelId="{68B9CD1B-8F9B-4C21-9BB2-3B07091D112E}" type="parTrans" cxnId="{C4394D48-A531-4798-B2CB-F0C80BD1CDD6}">
      <dgm:prSet/>
      <dgm:spPr/>
      <dgm:t>
        <a:bodyPr/>
        <a:lstStyle/>
        <a:p>
          <a:endParaRPr lang="en-US"/>
        </a:p>
      </dgm:t>
    </dgm:pt>
    <dgm:pt modelId="{D5841642-D826-48F3-B746-0D70B4DFEEB2}" type="sibTrans" cxnId="{C4394D48-A531-4798-B2CB-F0C80BD1CDD6}">
      <dgm:prSet/>
      <dgm:spPr/>
      <dgm:t>
        <a:bodyPr/>
        <a:lstStyle/>
        <a:p>
          <a:endParaRPr lang="en-US"/>
        </a:p>
      </dgm:t>
    </dgm:pt>
    <dgm:pt modelId="{69DBD092-D1EE-409A-8B87-CC8326595900}" type="pres">
      <dgm:prSet presAssocID="{CBC1E47B-72A7-4A2D-BFF4-B7F218D2FD41}" presName="root" presStyleCnt="0">
        <dgm:presLayoutVars>
          <dgm:dir/>
          <dgm:resizeHandles val="exact"/>
        </dgm:presLayoutVars>
      </dgm:prSet>
      <dgm:spPr/>
    </dgm:pt>
    <dgm:pt modelId="{CB8CB52B-CF3C-45A6-A7D4-9FC53D79A32E}" type="pres">
      <dgm:prSet presAssocID="{CBC1E47B-72A7-4A2D-BFF4-B7F218D2FD41}" presName="container" presStyleCnt="0">
        <dgm:presLayoutVars>
          <dgm:dir/>
          <dgm:resizeHandles val="exact"/>
        </dgm:presLayoutVars>
      </dgm:prSet>
      <dgm:spPr/>
    </dgm:pt>
    <dgm:pt modelId="{431BBDE6-14F7-4FB6-AA31-227D98731A43}" type="pres">
      <dgm:prSet presAssocID="{FE67DF10-23F1-464C-9345-BE67333AC9C6}" presName="compNode" presStyleCnt="0"/>
      <dgm:spPr/>
    </dgm:pt>
    <dgm:pt modelId="{BD148673-B6F4-41C3-A644-0A5CD64E3164}" type="pres">
      <dgm:prSet presAssocID="{FE67DF10-23F1-464C-9345-BE67333AC9C6}" presName="iconBgRect" presStyleLbl="bgShp" presStyleIdx="0" presStyleCnt="3"/>
      <dgm:spPr/>
    </dgm:pt>
    <dgm:pt modelId="{16CE1C25-8A04-4A2B-B59E-9C744E0C187A}" type="pres">
      <dgm:prSet presAssocID="{FE67DF10-23F1-464C-9345-BE67333AC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4A1E7BCB-2A7B-441B-BE4A-0B24548D0924}" type="pres">
      <dgm:prSet presAssocID="{FE67DF10-23F1-464C-9345-BE67333AC9C6}" presName="spaceRect" presStyleCnt="0"/>
      <dgm:spPr/>
    </dgm:pt>
    <dgm:pt modelId="{AE0C007E-3648-4A8C-91DE-521589EB51B5}" type="pres">
      <dgm:prSet presAssocID="{FE67DF10-23F1-464C-9345-BE67333AC9C6}" presName="textRect" presStyleLbl="revTx" presStyleIdx="0" presStyleCnt="3">
        <dgm:presLayoutVars>
          <dgm:chMax val="1"/>
          <dgm:chPref val="1"/>
        </dgm:presLayoutVars>
      </dgm:prSet>
      <dgm:spPr/>
    </dgm:pt>
    <dgm:pt modelId="{81C98E0B-3F2D-4065-BFFD-F81257523896}" type="pres">
      <dgm:prSet presAssocID="{F4ABFBF9-99E6-477E-B090-95860D1E6172}" presName="sibTrans" presStyleLbl="sibTrans2D1" presStyleIdx="0" presStyleCnt="0"/>
      <dgm:spPr/>
    </dgm:pt>
    <dgm:pt modelId="{EA813AAC-E0D4-4AF3-A206-F863AC211E9B}" type="pres">
      <dgm:prSet presAssocID="{6DF9C122-9CD2-42E3-949E-468811D65D44}" presName="compNode" presStyleCnt="0"/>
      <dgm:spPr/>
    </dgm:pt>
    <dgm:pt modelId="{883B6011-15E0-47F5-9900-DD95CE92D42B}" type="pres">
      <dgm:prSet presAssocID="{6DF9C122-9CD2-42E3-949E-468811D65D44}" presName="iconBgRect" presStyleLbl="bgShp" presStyleIdx="1" presStyleCnt="3"/>
      <dgm:spPr/>
    </dgm:pt>
    <dgm:pt modelId="{B58D50E9-9E81-492C-89EE-4E1034F7854D}" type="pres">
      <dgm:prSet presAssocID="{6DF9C122-9CD2-42E3-949E-468811D65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117B5874-0C9B-45ED-9328-7B7E1914EC25}" type="pres">
      <dgm:prSet presAssocID="{6DF9C122-9CD2-42E3-949E-468811D65D44}" presName="spaceRect" presStyleCnt="0"/>
      <dgm:spPr/>
    </dgm:pt>
    <dgm:pt modelId="{A6BFC9D8-A787-4226-A377-A17832E01A21}" type="pres">
      <dgm:prSet presAssocID="{6DF9C122-9CD2-42E3-949E-468811D65D44}" presName="textRect" presStyleLbl="revTx" presStyleIdx="1" presStyleCnt="3">
        <dgm:presLayoutVars>
          <dgm:chMax val="1"/>
          <dgm:chPref val="1"/>
        </dgm:presLayoutVars>
      </dgm:prSet>
      <dgm:spPr/>
    </dgm:pt>
    <dgm:pt modelId="{6DD12ACE-D9D7-4D81-858F-E882C8E8AF16}" type="pres">
      <dgm:prSet presAssocID="{97DE4F45-D51C-4479-9770-12646A4E63E8}" presName="sibTrans" presStyleLbl="sibTrans2D1" presStyleIdx="0" presStyleCnt="0"/>
      <dgm:spPr/>
    </dgm:pt>
    <dgm:pt modelId="{F88142F2-6789-408D-BB24-238F5F9A4B00}" type="pres">
      <dgm:prSet presAssocID="{0254B510-81B3-4407-827D-A06EFA9B7C1B}" presName="compNode" presStyleCnt="0"/>
      <dgm:spPr/>
    </dgm:pt>
    <dgm:pt modelId="{06C3DB44-0023-491F-9EFD-5F90CA99108E}" type="pres">
      <dgm:prSet presAssocID="{0254B510-81B3-4407-827D-A06EFA9B7C1B}" presName="iconBgRect" presStyleLbl="bgShp" presStyleIdx="2" presStyleCnt="3"/>
      <dgm:spPr/>
    </dgm:pt>
    <dgm:pt modelId="{DB0AE47C-5C11-42AC-9D2D-76AADBC22B57}" type="pres">
      <dgm:prSet presAssocID="{0254B510-81B3-4407-827D-A06EFA9B7C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0D6709D-204E-4992-BF7A-401E4FDF1F20}" type="pres">
      <dgm:prSet presAssocID="{0254B510-81B3-4407-827D-A06EFA9B7C1B}" presName="spaceRect" presStyleCnt="0"/>
      <dgm:spPr/>
    </dgm:pt>
    <dgm:pt modelId="{02835F87-02E3-4702-8150-46087FD6BB0C}" type="pres">
      <dgm:prSet presAssocID="{0254B510-81B3-4407-827D-A06EFA9B7C1B}" presName="textRect" presStyleLbl="revTx" presStyleIdx="2" presStyleCnt="3">
        <dgm:presLayoutVars>
          <dgm:chMax val="1"/>
          <dgm:chPref val="1"/>
        </dgm:presLayoutVars>
      </dgm:prSet>
      <dgm:spPr/>
    </dgm:pt>
  </dgm:ptLst>
  <dgm:cxnLst>
    <dgm:cxn modelId="{308CE616-35C3-46F3-A50E-AAF9104496E7}" type="presOf" srcId="{FE67DF10-23F1-464C-9345-BE67333AC9C6}" destId="{AE0C007E-3648-4A8C-91DE-521589EB51B5}" srcOrd="0" destOrd="0" presId="urn:microsoft.com/office/officeart/2018/2/layout/IconCircleList"/>
    <dgm:cxn modelId="{19F30835-907A-4FAF-BCA8-3B2B6F6FF688}" type="presOf" srcId="{6DF9C122-9CD2-42E3-949E-468811D65D44}" destId="{A6BFC9D8-A787-4226-A377-A17832E01A21}" srcOrd="0" destOrd="0" presId="urn:microsoft.com/office/officeart/2018/2/layout/IconCircleList"/>
    <dgm:cxn modelId="{C4394D48-A531-4798-B2CB-F0C80BD1CDD6}" srcId="{CBC1E47B-72A7-4A2D-BFF4-B7F218D2FD41}" destId="{0254B510-81B3-4407-827D-A06EFA9B7C1B}" srcOrd="2" destOrd="0" parTransId="{68B9CD1B-8F9B-4C21-9BB2-3B07091D112E}" sibTransId="{D5841642-D826-48F3-B746-0D70B4DFEEB2}"/>
    <dgm:cxn modelId="{694B42B7-5CB9-4A3F-AC12-1E40DFE1FC41}" srcId="{CBC1E47B-72A7-4A2D-BFF4-B7F218D2FD41}" destId="{FE67DF10-23F1-464C-9345-BE67333AC9C6}" srcOrd="0" destOrd="0" parTransId="{DE9F9916-3BC4-476B-827B-A903110CE278}" sibTransId="{F4ABFBF9-99E6-477E-B090-95860D1E6172}"/>
    <dgm:cxn modelId="{648030C8-DBF5-4116-9D55-8D9398441EF3}" type="presOf" srcId="{97DE4F45-D51C-4479-9770-12646A4E63E8}" destId="{6DD12ACE-D9D7-4D81-858F-E882C8E8AF16}" srcOrd="0" destOrd="0" presId="urn:microsoft.com/office/officeart/2018/2/layout/IconCircleList"/>
    <dgm:cxn modelId="{1602F8CF-897B-4A80-BFEA-6D51AAF3B10A}" type="presOf" srcId="{0254B510-81B3-4407-827D-A06EFA9B7C1B}" destId="{02835F87-02E3-4702-8150-46087FD6BB0C}" srcOrd="0" destOrd="0" presId="urn:microsoft.com/office/officeart/2018/2/layout/IconCircleList"/>
    <dgm:cxn modelId="{066C99E1-EE07-4977-B910-043DE22B40B9}" type="presOf" srcId="{CBC1E47B-72A7-4A2D-BFF4-B7F218D2FD41}" destId="{69DBD092-D1EE-409A-8B87-CC8326595900}" srcOrd="0" destOrd="0" presId="urn:microsoft.com/office/officeart/2018/2/layout/IconCircleList"/>
    <dgm:cxn modelId="{610E98EC-6BF2-45BA-BB98-DA62495F96FF}" type="presOf" srcId="{F4ABFBF9-99E6-477E-B090-95860D1E6172}" destId="{81C98E0B-3F2D-4065-BFFD-F81257523896}" srcOrd="0" destOrd="0" presId="urn:microsoft.com/office/officeart/2018/2/layout/IconCircleList"/>
    <dgm:cxn modelId="{5B79B6F9-C503-4833-8496-94A636035550}" srcId="{CBC1E47B-72A7-4A2D-BFF4-B7F218D2FD41}" destId="{6DF9C122-9CD2-42E3-949E-468811D65D44}" srcOrd="1" destOrd="0" parTransId="{33871417-4CE8-499C-94E4-FCC573B10C0A}" sibTransId="{97DE4F45-D51C-4479-9770-12646A4E63E8}"/>
    <dgm:cxn modelId="{009248A1-D6A6-44DD-9D88-CF684DB39DAB}" type="presParOf" srcId="{69DBD092-D1EE-409A-8B87-CC8326595900}" destId="{CB8CB52B-CF3C-45A6-A7D4-9FC53D79A32E}" srcOrd="0" destOrd="0" presId="urn:microsoft.com/office/officeart/2018/2/layout/IconCircleList"/>
    <dgm:cxn modelId="{C067B446-0F88-4630-BBBF-C1D2E007FE62}" type="presParOf" srcId="{CB8CB52B-CF3C-45A6-A7D4-9FC53D79A32E}" destId="{431BBDE6-14F7-4FB6-AA31-227D98731A43}" srcOrd="0" destOrd="0" presId="urn:microsoft.com/office/officeart/2018/2/layout/IconCircleList"/>
    <dgm:cxn modelId="{7682CBA8-C816-4CFB-A162-6224974AD427}" type="presParOf" srcId="{431BBDE6-14F7-4FB6-AA31-227D98731A43}" destId="{BD148673-B6F4-41C3-A644-0A5CD64E3164}" srcOrd="0" destOrd="0" presId="urn:microsoft.com/office/officeart/2018/2/layout/IconCircleList"/>
    <dgm:cxn modelId="{D888F914-D9B9-4569-B870-601705F4148E}" type="presParOf" srcId="{431BBDE6-14F7-4FB6-AA31-227D98731A43}" destId="{16CE1C25-8A04-4A2B-B59E-9C744E0C187A}" srcOrd="1" destOrd="0" presId="urn:microsoft.com/office/officeart/2018/2/layout/IconCircleList"/>
    <dgm:cxn modelId="{052DF70C-27C9-412F-9564-D9DE88F3F6FD}" type="presParOf" srcId="{431BBDE6-14F7-4FB6-AA31-227D98731A43}" destId="{4A1E7BCB-2A7B-441B-BE4A-0B24548D0924}" srcOrd="2" destOrd="0" presId="urn:microsoft.com/office/officeart/2018/2/layout/IconCircleList"/>
    <dgm:cxn modelId="{7256A60B-285E-4A0A-9F4E-7538435786EA}" type="presParOf" srcId="{431BBDE6-14F7-4FB6-AA31-227D98731A43}" destId="{AE0C007E-3648-4A8C-91DE-521589EB51B5}" srcOrd="3" destOrd="0" presId="urn:microsoft.com/office/officeart/2018/2/layout/IconCircleList"/>
    <dgm:cxn modelId="{5FD027F6-A8A2-4931-9636-D0B2838D2EC9}" type="presParOf" srcId="{CB8CB52B-CF3C-45A6-A7D4-9FC53D79A32E}" destId="{81C98E0B-3F2D-4065-BFFD-F81257523896}" srcOrd="1" destOrd="0" presId="urn:microsoft.com/office/officeart/2018/2/layout/IconCircleList"/>
    <dgm:cxn modelId="{C3BE2121-3877-4293-9B9B-2CAC0D7B8FA8}" type="presParOf" srcId="{CB8CB52B-CF3C-45A6-A7D4-9FC53D79A32E}" destId="{EA813AAC-E0D4-4AF3-A206-F863AC211E9B}" srcOrd="2" destOrd="0" presId="urn:microsoft.com/office/officeart/2018/2/layout/IconCircleList"/>
    <dgm:cxn modelId="{E0FB495A-BAA3-4821-8BD0-ED3C3F65884A}" type="presParOf" srcId="{EA813AAC-E0D4-4AF3-A206-F863AC211E9B}" destId="{883B6011-15E0-47F5-9900-DD95CE92D42B}" srcOrd="0" destOrd="0" presId="urn:microsoft.com/office/officeart/2018/2/layout/IconCircleList"/>
    <dgm:cxn modelId="{7250E1DF-E920-4EB1-BC53-07EA5F98BA5D}" type="presParOf" srcId="{EA813AAC-E0D4-4AF3-A206-F863AC211E9B}" destId="{B58D50E9-9E81-492C-89EE-4E1034F7854D}" srcOrd="1" destOrd="0" presId="urn:microsoft.com/office/officeart/2018/2/layout/IconCircleList"/>
    <dgm:cxn modelId="{77C261BB-CFBF-40F9-B787-700CCB586CDF}" type="presParOf" srcId="{EA813AAC-E0D4-4AF3-A206-F863AC211E9B}" destId="{117B5874-0C9B-45ED-9328-7B7E1914EC25}" srcOrd="2" destOrd="0" presId="urn:microsoft.com/office/officeart/2018/2/layout/IconCircleList"/>
    <dgm:cxn modelId="{0CDE1089-703B-41B3-8682-75E759EA8ACE}" type="presParOf" srcId="{EA813AAC-E0D4-4AF3-A206-F863AC211E9B}" destId="{A6BFC9D8-A787-4226-A377-A17832E01A21}" srcOrd="3" destOrd="0" presId="urn:microsoft.com/office/officeart/2018/2/layout/IconCircleList"/>
    <dgm:cxn modelId="{605DF614-7DE9-49AE-B07C-81832549F642}" type="presParOf" srcId="{CB8CB52B-CF3C-45A6-A7D4-9FC53D79A32E}" destId="{6DD12ACE-D9D7-4D81-858F-E882C8E8AF16}" srcOrd="3" destOrd="0" presId="urn:microsoft.com/office/officeart/2018/2/layout/IconCircleList"/>
    <dgm:cxn modelId="{284505A0-8C43-4331-8B49-60D4495A81F7}" type="presParOf" srcId="{CB8CB52B-CF3C-45A6-A7D4-9FC53D79A32E}" destId="{F88142F2-6789-408D-BB24-238F5F9A4B00}" srcOrd="4" destOrd="0" presId="urn:microsoft.com/office/officeart/2018/2/layout/IconCircleList"/>
    <dgm:cxn modelId="{65239977-263E-4052-A3A5-81A3AAE61064}" type="presParOf" srcId="{F88142F2-6789-408D-BB24-238F5F9A4B00}" destId="{06C3DB44-0023-491F-9EFD-5F90CA99108E}" srcOrd="0" destOrd="0" presId="urn:microsoft.com/office/officeart/2018/2/layout/IconCircleList"/>
    <dgm:cxn modelId="{2D81927F-2DC4-4DBF-89D7-FA959352F047}" type="presParOf" srcId="{F88142F2-6789-408D-BB24-238F5F9A4B00}" destId="{DB0AE47C-5C11-42AC-9D2D-76AADBC22B57}" srcOrd="1" destOrd="0" presId="urn:microsoft.com/office/officeart/2018/2/layout/IconCircleList"/>
    <dgm:cxn modelId="{7628EF68-952B-4FDE-804B-773EF4C38445}" type="presParOf" srcId="{F88142F2-6789-408D-BB24-238F5F9A4B00}" destId="{90D6709D-204E-4992-BF7A-401E4FDF1F20}" srcOrd="2" destOrd="0" presId="urn:microsoft.com/office/officeart/2018/2/layout/IconCircleList"/>
    <dgm:cxn modelId="{26FD3A49-5914-4192-9DA0-8197E2EE9D47}" type="presParOf" srcId="{F88142F2-6789-408D-BB24-238F5F9A4B00}" destId="{02835F87-02E3-4702-8150-46087FD6BB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48673-B6F4-41C3-A644-0A5CD64E3164}">
      <dsp:nvSpPr>
        <dsp:cNvPr id="0" name=""/>
        <dsp:cNvSpPr/>
      </dsp:nvSpPr>
      <dsp:spPr>
        <a:xfrm>
          <a:off x="343556" y="1704494"/>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E1C25-8A04-4A2B-B59E-9C744E0C187A}">
      <dsp:nvSpPr>
        <dsp:cNvPr id="0" name=""/>
        <dsp:cNvSpPr/>
      </dsp:nvSpPr>
      <dsp:spPr>
        <a:xfrm>
          <a:off x="527120" y="1888058"/>
          <a:ext cx="506986" cy="506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C007E-3648-4A8C-91DE-521589EB51B5}">
      <dsp:nvSpPr>
        <dsp:cNvPr id="0" name=""/>
        <dsp:cNvSpPr/>
      </dsp:nvSpPr>
      <dsp:spPr>
        <a:xfrm>
          <a:off x="1404981" y="1704494"/>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SUPPLY</a:t>
          </a:r>
        </a:p>
      </dsp:txBody>
      <dsp:txXfrm>
        <a:off x="1404981" y="1704494"/>
        <a:ext cx="2060412" cy="874114"/>
      </dsp:txXfrm>
    </dsp:sp>
    <dsp:sp modelId="{883B6011-15E0-47F5-9900-DD95CE92D42B}">
      <dsp:nvSpPr>
        <dsp:cNvPr id="0" name=""/>
        <dsp:cNvSpPr/>
      </dsp:nvSpPr>
      <dsp:spPr>
        <a:xfrm>
          <a:off x="3824405" y="1704494"/>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D50E9-9E81-492C-89EE-4E1034F7854D}">
      <dsp:nvSpPr>
        <dsp:cNvPr id="0" name=""/>
        <dsp:cNvSpPr/>
      </dsp:nvSpPr>
      <dsp:spPr>
        <a:xfrm>
          <a:off x="4007969" y="1888058"/>
          <a:ext cx="506986" cy="506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BFC9D8-A787-4226-A377-A17832E01A21}">
      <dsp:nvSpPr>
        <dsp:cNvPr id="0" name=""/>
        <dsp:cNvSpPr/>
      </dsp:nvSpPr>
      <dsp:spPr>
        <a:xfrm>
          <a:off x="4885829" y="1704494"/>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DEMAND</a:t>
          </a:r>
        </a:p>
      </dsp:txBody>
      <dsp:txXfrm>
        <a:off x="4885829" y="1704494"/>
        <a:ext cx="2060412" cy="874114"/>
      </dsp:txXfrm>
    </dsp:sp>
    <dsp:sp modelId="{06C3DB44-0023-491F-9EFD-5F90CA99108E}">
      <dsp:nvSpPr>
        <dsp:cNvPr id="0" name=""/>
        <dsp:cNvSpPr/>
      </dsp:nvSpPr>
      <dsp:spPr>
        <a:xfrm>
          <a:off x="343556" y="2954886"/>
          <a:ext cx="874114" cy="874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AE47C-5C11-42AC-9D2D-76AADBC22B57}">
      <dsp:nvSpPr>
        <dsp:cNvPr id="0" name=""/>
        <dsp:cNvSpPr/>
      </dsp:nvSpPr>
      <dsp:spPr>
        <a:xfrm>
          <a:off x="527120" y="3138450"/>
          <a:ext cx="506986" cy="506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35F87-02E3-4702-8150-46087FD6BB0C}">
      <dsp:nvSpPr>
        <dsp:cNvPr id="0" name=""/>
        <dsp:cNvSpPr/>
      </dsp:nvSpPr>
      <dsp:spPr>
        <a:xfrm>
          <a:off x="1404981" y="2954886"/>
          <a:ext cx="2060412" cy="874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STORAGE</a:t>
          </a:r>
        </a:p>
      </dsp:txBody>
      <dsp:txXfrm>
        <a:off x="1404981" y="2954886"/>
        <a:ext cx="2060412" cy="8741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9B4E-E7A5-4D80-837A-7926D3065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A2F37-4125-4B54-B93C-CCFF1F817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A6A64-3975-4395-8764-BE8DD7060AB7}"/>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06C190D3-2279-4D1F-849A-C9FA6145B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29F60-849F-4935-8BE8-64F2E48B499B}"/>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36482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D924-1098-4E0A-963A-2371C19785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66859C-9C64-4222-A0F1-4831C7519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5E645-C3F4-4C33-8B8C-D89383285E9E}"/>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794C4609-4D04-4245-A35C-FD9A7326D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ED138-5551-4A3E-8C41-7DCFCE43D95E}"/>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88242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C9D1A-BC6A-49AB-99AF-D8D3A54DD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469A8-3114-41B6-B578-69DC9DD7A0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3BF1D-AA01-410B-8506-3709000FA03D}"/>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AD17066F-E9EE-470E-9BB7-CBFF566AF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D0E30-92DB-45FD-9025-D3A740FA151A}"/>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9899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A1E8-17B8-4FB9-ACE0-6DFC025E7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41B2D-F57F-45F8-BBB0-44F0CEEDD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22971-DFA1-41F3-87E5-60E534ECC67C}"/>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73441FC9-1A30-47F6-8579-87D7004BE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F8767-CC2D-48F2-8B7C-10DE8934A2C4}"/>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367803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1FBB-722C-46C8-A2C6-C9C536F38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0167-099C-4298-B152-592CCD32A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FD6C5-453F-40B6-9BC9-D97026E3AA3A}"/>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CD23E1AE-EB9C-4056-9B84-73B5F7018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5CA47-7DD5-4748-8408-E164368401D6}"/>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4650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0A14-5A2D-4271-B7B7-044C0EF74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1B421-8518-41C4-AA5A-22B49ACBF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8C107-B6CD-4526-8BF4-D28E16AE9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4570F-3C8F-4809-A69D-F6D26D543106}"/>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6" name="Footer Placeholder 5">
            <a:extLst>
              <a:ext uri="{FF2B5EF4-FFF2-40B4-BE49-F238E27FC236}">
                <a16:creationId xmlns:a16="http://schemas.microsoft.com/office/drawing/2014/main" id="{9C08B763-2A45-48E3-89B1-5D54E48E8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98D33-5B71-4C53-9D88-8624385E9D11}"/>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5748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1A50-98B7-4523-98BE-E8657B9CC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14A29-10B9-4EFC-AD22-A2B7F370D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662CC-B7E5-408A-9FE0-4BA9AA271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BE4F3-6DE3-4704-8CA3-CC124C9A1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740F1-DFAC-4055-872B-1DAA28918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AD66D-7D53-404C-8A23-5084EA7EF181}"/>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8" name="Footer Placeholder 7">
            <a:extLst>
              <a:ext uri="{FF2B5EF4-FFF2-40B4-BE49-F238E27FC236}">
                <a16:creationId xmlns:a16="http://schemas.microsoft.com/office/drawing/2014/main" id="{D2A7D7AE-F7D5-46B9-9CAC-DDDD071C4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5605F5-FE53-4E1D-B9C2-B00EEAF54CEB}"/>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81497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297D-D5BB-478A-AF35-DB926EEC7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39631-7272-4590-BEDA-72B989A5A116}"/>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4" name="Footer Placeholder 3">
            <a:extLst>
              <a:ext uri="{FF2B5EF4-FFF2-40B4-BE49-F238E27FC236}">
                <a16:creationId xmlns:a16="http://schemas.microsoft.com/office/drawing/2014/main" id="{2C69F15A-3BE9-465F-B810-CCACC788C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EDB9F-88DE-4544-8AFA-066386CE1E29}"/>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4746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909F7-B348-436C-A4B6-4E251DFEF312}"/>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3" name="Footer Placeholder 2">
            <a:extLst>
              <a:ext uri="{FF2B5EF4-FFF2-40B4-BE49-F238E27FC236}">
                <a16:creationId xmlns:a16="http://schemas.microsoft.com/office/drawing/2014/main" id="{83665738-45F5-4BD0-AB4F-3F8BD7A702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C8628-0E0E-416A-943D-5838A287CDF7}"/>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414985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F2E3-E1E6-4322-8BD9-5BC631DDF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EA58F-4DDA-4EC5-8879-42B40CA80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7A583-AEE9-4A8F-9FB5-17202C5C8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3BE0E-29B0-49C9-A4A5-7CCD4E5F845C}"/>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6" name="Footer Placeholder 5">
            <a:extLst>
              <a:ext uri="{FF2B5EF4-FFF2-40B4-BE49-F238E27FC236}">
                <a16:creationId xmlns:a16="http://schemas.microsoft.com/office/drawing/2014/main" id="{D0C32D60-272B-42A9-AF57-E1173C81F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45045-EFF2-4CAE-9245-5966D41B8876}"/>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198031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371F-DE0D-4EEE-9C65-F67FCBB04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B720DF-64E1-4E45-A18F-6C0CE0CA0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984A5-7510-46F6-8554-0E32DDEA7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47B63-8156-403C-AA0E-3D38B1CB3210}"/>
              </a:ext>
            </a:extLst>
          </p:cNvPr>
          <p:cNvSpPr>
            <a:spLocks noGrp="1"/>
          </p:cNvSpPr>
          <p:nvPr>
            <p:ph type="dt" sz="half" idx="10"/>
          </p:nvPr>
        </p:nvSpPr>
        <p:spPr/>
        <p:txBody>
          <a:bodyPr/>
          <a:lstStyle/>
          <a:p>
            <a:fld id="{890E4D18-E671-4602-82C6-F315C80A6E00}" type="datetimeFigureOut">
              <a:rPr lang="en-US" smtClean="0"/>
              <a:t>7/27/2021</a:t>
            </a:fld>
            <a:endParaRPr lang="en-US"/>
          </a:p>
        </p:txBody>
      </p:sp>
      <p:sp>
        <p:nvSpPr>
          <p:cNvPr id="6" name="Footer Placeholder 5">
            <a:extLst>
              <a:ext uri="{FF2B5EF4-FFF2-40B4-BE49-F238E27FC236}">
                <a16:creationId xmlns:a16="http://schemas.microsoft.com/office/drawing/2014/main" id="{EF328E0E-FB48-4568-905C-34E5A2CC3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66E9F-5CA6-4398-8EF1-F858A4E98F90}"/>
              </a:ext>
            </a:extLst>
          </p:cNvPr>
          <p:cNvSpPr>
            <a:spLocks noGrp="1"/>
          </p:cNvSpPr>
          <p:nvPr>
            <p:ph type="sldNum" sz="quarter" idx="12"/>
          </p:nvPr>
        </p:nvSpPr>
        <p:spPr/>
        <p:txBody>
          <a:bodyPr/>
          <a:lstStyle/>
          <a:p>
            <a:fld id="{E0740CAA-A5BF-4818-8A35-148517B03012}" type="slidenum">
              <a:rPr lang="en-US" smtClean="0"/>
              <a:t>‹#›</a:t>
            </a:fld>
            <a:endParaRPr lang="en-US"/>
          </a:p>
        </p:txBody>
      </p:sp>
    </p:spTree>
    <p:extLst>
      <p:ext uri="{BB962C8B-B14F-4D97-AF65-F5344CB8AC3E}">
        <p14:creationId xmlns:p14="http://schemas.microsoft.com/office/powerpoint/2010/main" val="264289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1D12A-B4BA-4797-B1D9-CD0C3338F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3C27C-0D5E-4F13-879F-5F98EFC4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9F6F0-7892-457B-89F7-AC6106DF6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4D18-E671-4602-82C6-F315C80A6E00}" type="datetimeFigureOut">
              <a:rPr lang="en-US" smtClean="0"/>
              <a:t>7/27/2021</a:t>
            </a:fld>
            <a:endParaRPr lang="en-US"/>
          </a:p>
        </p:txBody>
      </p:sp>
      <p:sp>
        <p:nvSpPr>
          <p:cNvPr id="5" name="Footer Placeholder 4">
            <a:extLst>
              <a:ext uri="{FF2B5EF4-FFF2-40B4-BE49-F238E27FC236}">
                <a16:creationId xmlns:a16="http://schemas.microsoft.com/office/drawing/2014/main" id="{AC0F86D1-ED8F-4397-96CB-D554DC110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96CB26-6CD0-446E-81EC-792C9AABB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40CAA-A5BF-4818-8A35-148517B03012}" type="slidenum">
              <a:rPr lang="en-US" smtClean="0"/>
              <a:t>‹#›</a:t>
            </a:fld>
            <a:endParaRPr lang="en-US"/>
          </a:p>
        </p:txBody>
      </p:sp>
    </p:spTree>
    <p:extLst>
      <p:ext uri="{BB962C8B-B14F-4D97-AF65-F5344CB8AC3E}">
        <p14:creationId xmlns:p14="http://schemas.microsoft.com/office/powerpoint/2010/main" val="172304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DACC6885-7D4B-45A2-B4D7-4858CA0C855D}"/>
              </a:ext>
            </a:extLst>
          </p:cNvPr>
          <p:cNvSpPr>
            <a:spLocks noGrp="1"/>
          </p:cNvSpPr>
          <p:nvPr>
            <p:ph type="ctrTitle"/>
          </p:nvPr>
        </p:nvSpPr>
        <p:spPr>
          <a:xfrm>
            <a:off x="1222221" y="2413295"/>
            <a:ext cx="9747557" cy="1463801"/>
          </a:xfrm>
        </p:spPr>
        <p:txBody>
          <a:bodyPr anchor="b">
            <a:normAutofit fontScale="90000"/>
          </a:bodyPr>
          <a:lstStyle/>
          <a:p>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EXTERNSHIP PROJECT</a:t>
            </a:r>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ON</a:t>
            </a:r>
            <a:b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700" b="1" dirty="0">
                <a:solidFill>
                  <a:schemeClr val="tx1">
                    <a:lumMod val="85000"/>
                    <a:lumOff val="15000"/>
                  </a:schemeClr>
                </a:solidFill>
                <a:latin typeface="Times New Roman" panose="02020603050405020304" pitchFamily="18" charset="0"/>
                <a:cs typeface="Times New Roman" panose="02020603050405020304" pitchFamily="18" charset="0"/>
              </a:rPr>
              <a:t>NATURAL GAS PRICE PREDICTION</a:t>
            </a:r>
            <a:br>
              <a:rPr lang="en-US" sz="900"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sz="9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165211-FF97-49DA-B81C-EBBFED270F1A}"/>
              </a:ext>
            </a:extLst>
          </p:cNvPr>
          <p:cNvSpPr>
            <a:spLocks noGrp="1"/>
          </p:cNvSpPr>
          <p:nvPr>
            <p:ph type="subTitle" idx="1"/>
          </p:nvPr>
        </p:nvSpPr>
        <p:spPr>
          <a:xfrm>
            <a:off x="2015719" y="4015410"/>
            <a:ext cx="8022803" cy="2032944"/>
          </a:xfrm>
        </p:spPr>
        <p:txBody>
          <a:bodyPr anchor="t">
            <a:normAutofit fontScale="25000" lnSpcReduction="20000"/>
          </a:bodyPr>
          <a:lstStyle/>
          <a:p>
            <a:r>
              <a:rPr lang="en-US" sz="9600" u="sng" dirty="0">
                <a:solidFill>
                  <a:schemeClr val="tx1">
                    <a:lumMod val="85000"/>
                    <a:lumOff val="15000"/>
                  </a:schemeClr>
                </a:solidFill>
                <a:latin typeface="Times New Roman" panose="02020603050405020304" pitchFamily="18" charset="0"/>
                <a:cs typeface="Times New Roman" panose="02020603050405020304" pitchFamily="18" charset="0"/>
              </a:rPr>
              <a:t>SUBMITTED BY:</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BITLA.VAMSHI KRISHNA</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REKULA.VENKAT REDDY</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VARANGANTI.KAVYA</a:t>
            </a:r>
          </a:p>
          <a:p>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PULI.KAVYA</a:t>
            </a:r>
          </a:p>
          <a:p>
            <a:endParaRPr lang="en-US" sz="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descr="Text&#10;&#10;Description automatically generated with medium confidence">
            <a:extLst>
              <a:ext uri="{FF2B5EF4-FFF2-40B4-BE49-F238E27FC236}">
                <a16:creationId xmlns:a16="http://schemas.microsoft.com/office/drawing/2014/main" id="{F9AA4EC4-5118-41E3-B6C2-09A6FCFEE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94" y="495306"/>
            <a:ext cx="8811215" cy="1917989"/>
          </a:xfrm>
          <a:prstGeom prst="rect">
            <a:avLst/>
          </a:prstGeom>
        </p:spPr>
      </p:pic>
    </p:spTree>
    <p:extLst>
      <p:ext uri="{BB962C8B-B14F-4D97-AF65-F5344CB8AC3E}">
        <p14:creationId xmlns:p14="http://schemas.microsoft.com/office/powerpoint/2010/main" val="391896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2D7F-A2A8-4E96-A217-43331FCD063C}"/>
              </a:ext>
            </a:extLst>
          </p:cNvPr>
          <p:cNvSpPr>
            <a:spLocks noGrp="1"/>
          </p:cNvSpPr>
          <p:nvPr>
            <p:ph type="ctrTitle"/>
          </p:nvPr>
        </p:nvSpPr>
        <p:spPr>
          <a:xfrm>
            <a:off x="1095269" y="-63606"/>
            <a:ext cx="9231086" cy="1145807"/>
          </a:xfrm>
        </p:spPr>
        <p:txBody>
          <a:bodyPr/>
          <a:lstStyle/>
          <a:p>
            <a:r>
              <a:rPr lang="en-US" dirty="0"/>
              <a:t>    </a:t>
            </a:r>
            <a:r>
              <a:rPr lang="en-US" sz="3600" b="1" dirty="0">
                <a:latin typeface="Times New Roman" panose="02020603050405020304" pitchFamily="18" charset="0"/>
                <a:cs typeface="Times New Roman" panose="02020603050405020304" pitchFamily="18" charset="0"/>
              </a:rPr>
              <a:t>PROJECT SCREENSHOTS</a:t>
            </a:r>
            <a:r>
              <a:rPr lang="en-US" sz="36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6B6F150E-5E5D-444C-BF8E-79D17808D971}"/>
              </a:ext>
            </a:extLst>
          </p:cNvPr>
          <p:cNvSpPr>
            <a:spLocks noGrp="1"/>
          </p:cNvSpPr>
          <p:nvPr>
            <p:ph type="subTitle" idx="1"/>
          </p:nvPr>
        </p:nvSpPr>
        <p:spPr>
          <a:xfrm>
            <a:off x="1095271" y="1600199"/>
            <a:ext cx="9144000" cy="5257801"/>
          </a:xfrm>
        </p:spPr>
        <p:txBody>
          <a:bodyPr/>
          <a:lstStyle/>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6B7404E5-8CD5-4821-854D-F9AB20EB8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270" y="1082201"/>
            <a:ext cx="10619209" cy="5698462"/>
          </a:xfrm>
          <a:prstGeom prst="rect">
            <a:avLst/>
          </a:prstGeom>
        </p:spPr>
      </p:pic>
    </p:spTree>
    <p:extLst>
      <p:ext uri="{BB962C8B-B14F-4D97-AF65-F5344CB8AC3E}">
        <p14:creationId xmlns:p14="http://schemas.microsoft.com/office/powerpoint/2010/main" val="370633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088C8-1433-434D-A078-4E9AF8647CEA}"/>
              </a:ext>
            </a:extLst>
          </p:cNvPr>
          <p:cNvSpPr>
            <a:spLocks noGrp="1"/>
          </p:cNvSpPr>
          <p:nvPr>
            <p:ph type="title"/>
          </p:nvPr>
        </p:nvSpPr>
        <p:spPr>
          <a:xfrm>
            <a:off x="838200" y="365125"/>
            <a:ext cx="10307320" cy="6370955"/>
          </a:xfrm>
        </p:spPr>
        <p:txBody>
          <a:bodyPr/>
          <a:lstStyle/>
          <a:p>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C048A3FB-C0C7-475E-9701-2AD96AABE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97" y="294837"/>
            <a:ext cx="11145805" cy="6268325"/>
          </a:xfrm>
          <a:prstGeom prst="rect">
            <a:avLst/>
          </a:prstGeom>
        </p:spPr>
      </p:pic>
    </p:spTree>
    <p:extLst>
      <p:ext uri="{BB962C8B-B14F-4D97-AF65-F5344CB8AC3E}">
        <p14:creationId xmlns:p14="http://schemas.microsoft.com/office/powerpoint/2010/main" val="56644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2980-140C-4A63-A548-27B78952B1FD}"/>
              </a:ext>
            </a:extLst>
          </p:cNvPr>
          <p:cNvSpPr>
            <a:spLocks noGrp="1"/>
          </p:cNvSpPr>
          <p:nvPr>
            <p:ph type="title"/>
          </p:nvPr>
        </p:nvSpPr>
        <p:spPr>
          <a:xfrm>
            <a:off x="838200" y="365125"/>
            <a:ext cx="10744200" cy="6259195"/>
          </a:xfrm>
        </p:spPr>
        <p:txBody>
          <a:bodyPr/>
          <a:lstStyle/>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80E8AE07-DBBB-40A2-88A2-D0367E4C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 y="0"/>
            <a:ext cx="10840719" cy="6858000"/>
          </a:xfrm>
          <a:prstGeom prst="rect">
            <a:avLst/>
          </a:prstGeom>
        </p:spPr>
      </p:pic>
    </p:spTree>
    <p:extLst>
      <p:ext uri="{BB962C8B-B14F-4D97-AF65-F5344CB8AC3E}">
        <p14:creationId xmlns:p14="http://schemas.microsoft.com/office/powerpoint/2010/main" val="16884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0962-F205-442D-A857-49C649EAFADA}"/>
              </a:ext>
            </a:extLst>
          </p:cNvPr>
          <p:cNvSpPr>
            <a:spLocks noGrp="1"/>
          </p:cNvSpPr>
          <p:nvPr>
            <p:ph type="title"/>
          </p:nvPr>
        </p:nvSpPr>
        <p:spPr>
          <a:xfrm>
            <a:off x="838200" y="365125"/>
            <a:ext cx="10515600" cy="6035675"/>
          </a:xfrm>
        </p:spPr>
        <p:txBody>
          <a:bodyPr/>
          <a:lstStyle/>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EF37FD41-ADBF-4DE0-AD10-8ED8EA16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71" y="432969"/>
            <a:ext cx="10621857" cy="5992061"/>
          </a:xfrm>
          <a:prstGeom prst="rect">
            <a:avLst/>
          </a:prstGeom>
        </p:spPr>
      </p:pic>
    </p:spTree>
    <p:extLst>
      <p:ext uri="{BB962C8B-B14F-4D97-AF65-F5344CB8AC3E}">
        <p14:creationId xmlns:p14="http://schemas.microsoft.com/office/powerpoint/2010/main" val="272144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2FEC238-68E2-4218-92CA-7FA5DCD700A6}"/>
              </a:ext>
            </a:extLst>
          </p:cNvPr>
          <p:cNvSpPr>
            <a:spLocks noGrp="1"/>
          </p:cNvSpPr>
          <p:nvPr>
            <p:ph type="ctrTitle"/>
          </p:nvPr>
        </p:nvSpPr>
        <p:spPr>
          <a:xfrm>
            <a:off x="481781" y="2251587"/>
            <a:ext cx="4123747" cy="3962944"/>
          </a:xfrm>
        </p:spPr>
        <p:txBody>
          <a:bodyPr vert="horz" lIns="91440" tIns="45720" rIns="91440" bIns="45720" rtlCol="0" anchor="t">
            <a:normAutofit/>
          </a:bodyPr>
          <a:lstStyle/>
          <a:p>
            <a:pPr algn="l"/>
            <a:r>
              <a:rPr lang="en-US" sz="3600" kern="1200" dirty="0">
                <a:solidFill>
                  <a:schemeClr val="tx1"/>
                </a:solidFill>
                <a:latin typeface="+mj-lt"/>
                <a:ea typeface="+mj-ea"/>
                <a:cs typeface="+mj-cs"/>
              </a:rPr>
              <a:t>TOOLS IMPORTED IN            PROJECT:</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C65592B2-27AF-4314-B92A-1660B890FC8C}"/>
              </a:ext>
            </a:extLst>
          </p:cNvPr>
          <p:cNvSpPr>
            <a:spLocks noGrp="1"/>
          </p:cNvSpPr>
          <p:nvPr>
            <p:ph type="subTitle" idx="1"/>
          </p:nvPr>
        </p:nvSpPr>
        <p:spPr>
          <a:xfrm>
            <a:off x="5070020" y="1698170"/>
            <a:ext cx="6478513" cy="4516361"/>
          </a:xfrm>
        </p:spPr>
        <p:txBody>
          <a:bodyPr vert="horz" lIns="91440" tIns="45720" rIns="91440" bIns="45720" rtlCol="0">
            <a:normAutofit/>
          </a:bodyPr>
          <a:lstStyle/>
          <a:p>
            <a:pPr indent="-228600" algn="l">
              <a:buFont typeface="Arial" panose="020B0604020202020204" pitchFamily="34" charset="0"/>
              <a:buChar char="•"/>
            </a:pPr>
            <a:r>
              <a:rPr lang="en-US" sz="2000"/>
              <a:t>#Imported Libraries</a:t>
            </a:r>
          </a:p>
          <a:p>
            <a:pPr indent="-228600" algn="l">
              <a:buFont typeface="Arial" panose="020B0604020202020204" pitchFamily="34" charset="0"/>
              <a:buChar char="•"/>
            </a:pPr>
            <a:r>
              <a:rPr lang="en-US" sz="2000"/>
              <a:t>import numpy as np</a:t>
            </a:r>
          </a:p>
          <a:p>
            <a:pPr indent="-228600" algn="l">
              <a:buFont typeface="Arial" panose="020B0604020202020204" pitchFamily="34" charset="0"/>
              <a:buChar char="•"/>
            </a:pPr>
            <a:r>
              <a:rPr lang="en-US" sz="2000"/>
              <a:t>import pandas as pd</a:t>
            </a:r>
          </a:p>
          <a:p>
            <a:pPr indent="-228600" algn="l">
              <a:buFont typeface="Arial" panose="020B0604020202020204" pitchFamily="34" charset="0"/>
              <a:buChar char="•"/>
            </a:pPr>
            <a:r>
              <a:rPr lang="en-US" sz="2000"/>
              <a:t>import matplotlib.pyplot as plt</a:t>
            </a:r>
          </a:p>
          <a:p>
            <a:pPr indent="-228600" algn="l">
              <a:buFont typeface="Arial" panose="020B0604020202020204" pitchFamily="34" charset="0"/>
              <a:buChar char="•"/>
            </a:pPr>
            <a:r>
              <a:rPr lang="en-US" sz="2000"/>
              <a:t>import seaborn as sns</a:t>
            </a:r>
          </a:p>
          <a:p>
            <a:pPr indent="-228600" algn="l">
              <a:buFont typeface="Arial" panose="020B0604020202020204" pitchFamily="34" charset="0"/>
              <a:buChar char="•"/>
            </a:pPr>
            <a:r>
              <a:rPr lang="en-US" sz="2000"/>
              <a:t>from sklearn.model_selection import train_test_split</a:t>
            </a:r>
          </a:p>
          <a:p>
            <a:pPr indent="-228600" algn="l">
              <a:buFont typeface="Arial" panose="020B0604020202020204" pitchFamily="34" charset="0"/>
              <a:buChar char="•"/>
            </a:pPr>
            <a:r>
              <a:rPr lang="en-US" sz="2000"/>
              <a:t>from sklearn.tree import DecisionTreeRegressor</a:t>
            </a:r>
          </a:p>
          <a:p>
            <a:pPr indent="-228600" algn="l">
              <a:buFont typeface="Arial" panose="020B0604020202020204" pitchFamily="34" charset="0"/>
              <a:buChar char="•"/>
            </a:pPr>
            <a:r>
              <a:rPr lang="en-US" sz="2000"/>
              <a:t>from sklearn.metrics import r2_score</a:t>
            </a:r>
          </a:p>
          <a:p>
            <a:pPr indent="-228600" algn="l">
              <a:buFont typeface="Arial" panose="020B0604020202020204" pitchFamily="34" charset="0"/>
              <a:buChar char="•"/>
            </a:pPr>
            <a:r>
              <a:rPr lang="en-US" sz="2000"/>
              <a:t>import pickle</a:t>
            </a:r>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1378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85F46-8E6D-4133-93BF-EB9622C08910}"/>
              </a:ext>
            </a:extLst>
          </p:cNvPr>
          <p:cNvSpPr>
            <a:spLocks noGrp="1"/>
          </p:cNvSpPr>
          <p:nvPr>
            <p:ph type="title"/>
          </p:nvPr>
        </p:nvSpPr>
        <p:spPr>
          <a:xfrm>
            <a:off x="643467" y="321734"/>
            <a:ext cx="10905066" cy="1135737"/>
          </a:xfrm>
        </p:spPr>
        <p:txBody>
          <a:bodyPr>
            <a:normAutofit/>
          </a:bodyPr>
          <a:lstStyle/>
          <a:p>
            <a:r>
              <a:rPr lang="en-US" sz="3600" b="1" u="sng">
                <a:latin typeface="Times New Roman" panose="02020603050405020304" pitchFamily="18" charset="0"/>
                <a:cs typeface="Times New Roman" panose="02020603050405020304" pitchFamily="18" charset="0"/>
              </a:rPr>
              <a:t>SUMMARY:</a:t>
            </a:r>
            <a:br>
              <a:rPr lang="en-US" sz="3600" b="0" i="0">
                <a:effectLst/>
                <a:latin typeface="sohne"/>
              </a:rPr>
            </a:br>
            <a:endParaRPr lang="en-US" sz="3600"/>
          </a:p>
        </p:txBody>
      </p:sp>
      <p:sp>
        <p:nvSpPr>
          <p:cNvPr id="3" name="Content Placeholder 2">
            <a:extLst>
              <a:ext uri="{FF2B5EF4-FFF2-40B4-BE49-F238E27FC236}">
                <a16:creationId xmlns:a16="http://schemas.microsoft.com/office/drawing/2014/main" id="{D474EC45-E6BD-43AE-8B80-5CF884B061AA}"/>
              </a:ext>
            </a:extLst>
          </p:cNvPr>
          <p:cNvSpPr>
            <a:spLocks noGrp="1"/>
          </p:cNvSpPr>
          <p:nvPr>
            <p:ph idx="1"/>
          </p:nvPr>
        </p:nvSpPr>
        <p:spPr>
          <a:xfrm>
            <a:off x="643467" y="1782981"/>
            <a:ext cx="10905066" cy="4393982"/>
          </a:xfrm>
        </p:spPr>
        <p:txBody>
          <a:bodyPr>
            <a:normAutofit/>
          </a:bodyPr>
          <a:lstStyle/>
          <a:p>
            <a:r>
              <a:rPr lang="en-US" sz="2000" i="0" dirty="0">
                <a:effectLst/>
                <a:latin typeface="Times New Roman" panose="02020603050405020304" pitchFamily="18" charset="0"/>
                <a:cs typeface="Times New Roman" panose="02020603050405020304" pitchFamily="18" charset="0"/>
              </a:rPr>
              <a:t>It has always been a difficult task to predict the exact daily price of the stock market index. Many factors such as political events, general economic conditions, and traders’ expectations may have an influence on the spot price index. </a:t>
            </a:r>
          </a:p>
          <a:p>
            <a:r>
              <a:rPr lang="en-US" sz="2000" i="0" dirty="0">
                <a:effectLst/>
                <a:latin typeface="Times New Roman" panose="02020603050405020304" pitchFamily="18" charset="0"/>
                <a:cs typeface="Times New Roman" panose="02020603050405020304" pitchFamily="18" charset="0"/>
              </a:rPr>
              <a:t>Here, we have applied several input variables to predict the price direction of next 12 months. However, the prediction performance may be improved further by selecting effective input indicators. </a:t>
            </a:r>
          </a:p>
          <a:p>
            <a:r>
              <a:rPr lang="en-US" sz="2000" i="0" dirty="0">
                <a:effectLst/>
                <a:latin typeface="Times New Roman" panose="02020603050405020304" pitchFamily="18" charset="0"/>
                <a:cs typeface="Times New Roman" panose="02020603050405020304" pitchFamily="18" charset="0"/>
              </a:rPr>
              <a:t>In addition, we can include a few other technical indicators that may affect the prediction performance. The models in the experiment have solved the problem as a regression. </a:t>
            </a:r>
          </a:p>
          <a:p>
            <a:r>
              <a:rPr lang="en-US" sz="2000" i="0" dirty="0">
                <a:effectLst/>
                <a:latin typeface="Times New Roman" panose="02020603050405020304" pitchFamily="18" charset="0"/>
                <a:cs typeface="Times New Roman" panose="02020603050405020304" pitchFamily="18" charset="0"/>
              </a:rPr>
              <a:t>Regression model can be combined with Classification model predicting rise and fall to improve the directional accuracy for precise predictions. </a:t>
            </a:r>
            <a:r>
              <a:rPr lang="en-US" sz="2000" i="0">
                <a:effectLst/>
                <a:latin typeface="Times New Roman" panose="02020603050405020304" pitchFamily="18" charset="0"/>
                <a:cs typeface="Times New Roman" panose="02020603050405020304" pitchFamily="18" charset="0"/>
              </a:rPr>
              <a:t>Moreover, the same model need to be tested with large amount of data for prediction accuracy because non-parametric modeling approach requires a lot more training data to estimate the mapping function.</a:t>
            </a:r>
          </a:p>
          <a:p>
            <a:endParaRPr lang="en-US" sz="20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541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038D957-5E79-4908-BBFC-8B58C93F801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Times New Roman" panose="02020603050405020304" pitchFamily="18" charset="0"/>
                <a:cs typeface="Times New Roman" panose="02020603050405020304" pitchFamily="18" charset="0"/>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01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5F3FB9-E9CD-4EBE-A6D1-8E2853A2890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b="1" kern="1200">
                <a:latin typeface="+mj-lt"/>
                <a:ea typeface="+mj-ea"/>
                <a:cs typeface="+mj-cs"/>
              </a:rPr>
              <a:t>INTRODUCTION:</a:t>
            </a:r>
            <a:endParaRPr lang="en-US" sz="3600" b="1" kern="1200" dirty="0">
              <a:latin typeface="+mj-lt"/>
              <a:ea typeface="+mj-ea"/>
              <a:cs typeface="+mj-cs"/>
            </a:endParaRPr>
          </a:p>
        </p:txBody>
      </p:sp>
      <p:sp>
        <p:nvSpPr>
          <p:cNvPr id="3" name="Content Placeholder 2">
            <a:extLst>
              <a:ext uri="{FF2B5EF4-FFF2-40B4-BE49-F238E27FC236}">
                <a16:creationId xmlns:a16="http://schemas.microsoft.com/office/drawing/2014/main" id="{5A07C899-F236-4325-9FAC-20BB05D2BFD4}"/>
              </a:ext>
            </a:extLst>
          </p:cNvPr>
          <p:cNvSpPr>
            <a:spLocks noGrp="1"/>
          </p:cNvSpPr>
          <p:nvPr>
            <p:ph idx="1"/>
          </p:nvPr>
        </p:nvSpPr>
        <p:spPr>
          <a:xfrm>
            <a:off x="643467" y="1782981"/>
            <a:ext cx="10905066" cy="4393982"/>
          </a:xfrm>
        </p:spPr>
        <p:txBody>
          <a:bodyPr vert="horz" lIns="91440" tIns="45720" rIns="91440" bIns="45720" rtlCol="0">
            <a:normAutofit/>
          </a:bodyPr>
          <a:lstStyle/>
          <a:p>
            <a:pPr>
              <a:buFont typeface="Wingdings" panose="05000000000000000000" pitchFamily="2" charset="2"/>
              <a:buChar char="Ø"/>
            </a:pPr>
            <a:r>
              <a:rPr lang="en-US" sz="2000" kern="1200" dirty="0">
                <a:latin typeface="Times New Roman" panose="02020603050405020304" pitchFamily="18" charset="0"/>
                <a:cs typeface="Times New Roman" panose="02020603050405020304" pitchFamily="18" charset="0"/>
              </a:rPr>
              <a:t>Natural gas is the one of the most abundant energy resources </a:t>
            </a:r>
            <a:r>
              <a:rPr lang="en-US" sz="2000" dirty="0">
                <a:latin typeface="Times New Roman" panose="02020603050405020304" pitchFamily="18" charset="0"/>
                <a:cs typeface="Times New Roman" panose="02020603050405020304" pitchFamily="18" charset="0"/>
              </a:rPr>
              <a:t>on</a:t>
            </a:r>
            <a:r>
              <a:rPr lang="en-US" sz="2000" kern="1200" dirty="0">
                <a:latin typeface="Times New Roman" panose="02020603050405020304" pitchFamily="18" charset="0"/>
                <a:cs typeface="Times New Roman" panose="02020603050405020304" pitchFamily="18" charset="0"/>
              </a:rPr>
              <a:t> the planet.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gas was first developed commercially in 1825 in the United States, but took off as a major source of energy around the world in the 1970s.</a:t>
            </a:r>
            <a:endParaRPr lang="en-US" sz="2000" kern="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dirty="0">
                <a:solidFill>
                  <a:srgbClr val="202124"/>
                </a:solidFill>
                <a:effectLst/>
                <a:latin typeface="Times New Roman" panose="02020603050405020304" pitchFamily="18" charset="0"/>
                <a:cs typeface="Times New Roman" panose="02020603050405020304" pitchFamily="18" charset="0"/>
              </a:rPr>
              <a:t>Today, natural gas is used by power plants to generate electricity, as well as for domestic cooking and heating.</a:t>
            </a:r>
            <a:endParaRPr lang="en-US" sz="2000" kern="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kern="1200" dirty="0">
                <a:latin typeface="Times New Roman" panose="02020603050405020304" pitchFamily="18" charset="0"/>
                <a:cs typeface="Times New Roman" panose="02020603050405020304" pitchFamily="18" charset="0"/>
              </a:rPr>
              <a:t>yet more than one-third of global natural gas reserves remain stranded and undeveloped.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70% of the gas traded internationally is exported by pipeline.30%  by liquefied natural gas(LNG).</a:t>
            </a:r>
          </a:p>
          <a:p>
            <a:pPr>
              <a:buFont typeface="Wingdings" panose="05000000000000000000" pitchFamily="2" charset="2"/>
              <a:buChar char="Ø"/>
            </a:pPr>
            <a:r>
              <a:rPr lang="en-US" sz="2000" i="0" dirty="0">
                <a:solidFill>
                  <a:srgbClr val="202124"/>
                </a:solidFill>
                <a:effectLst/>
                <a:latin typeface="Times New Roman" panose="02020603050405020304" pitchFamily="18" charset="0"/>
                <a:cs typeface="Times New Roman" panose="02020603050405020304" pitchFamily="18" charset="0"/>
              </a:rPr>
              <a:t>The use of natural gas is growing quickly and is expected to overtake coal in the second spot by 2030.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world’s largest producers of natural gas are currently the United States, Russia, Iran, Qatar, Canada, China and Norway.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countries have excess natural gas that can be exported to other countries around the world, which is either transported through pipelines or as liquefied natural gas (LNG).</a:t>
            </a:r>
          </a:p>
        </p:txBody>
      </p:sp>
      <p:sp>
        <p:nvSpPr>
          <p:cNvPr id="48" name="Rectangle 4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1570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36063-AC6B-4FEE-A402-FF570A067026}"/>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3F97E11-3428-43DF-A451-67CB3493F432}"/>
              </a:ext>
            </a:extLst>
          </p:cNvPr>
          <p:cNvSpPr>
            <a:spLocks noGrp="1"/>
          </p:cNvSpPr>
          <p:nvPr>
            <p:ph idx="1"/>
          </p:nvPr>
        </p:nvSpPr>
        <p:spPr>
          <a:xfrm>
            <a:off x="643467" y="1782981"/>
            <a:ext cx="10086737" cy="2695713"/>
          </a:xfrm>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Natural gas has become a solution to increase the security of energy supply and reduce environmental pollution around the world. Being able to forecast natural gas price benefits various stakeholders and has become a very valuable tool for all market participants in competitive natural gas markets. Machine learning algorithms have gradually become popular tools for natural gas price forecasting.We investigate data-driven predictive models for natural gas price forecasting based on common machine learning tools, i.e., artificial neural networks (ANN), support vector machines (SVM), gradient boosting machines (GBM), and Gaussian process regression (GPR).By these four machine learning algorithms have different performance in predicting natural gas prices.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000" dirty="0"/>
          </a:p>
        </p:txBody>
      </p:sp>
      <p:sp>
        <p:nvSpPr>
          <p:cNvPr id="27"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252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081AF-8C62-4943-ADDC-AD2C3D61FCDB}"/>
              </a:ext>
            </a:extLst>
          </p:cNvPr>
          <p:cNvSpPr>
            <a:spLocks noGrp="1"/>
          </p:cNvSpPr>
          <p:nvPr>
            <p:ph type="title"/>
          </p:nvPr>
        </p:nvSpPr>
        <p:spPr>
          <a:xfrm>
            <a:off x="333809" y="1465816"/>
            <a:ext cx="3197013" cy="2743200"/>
          </a:xfrm>
        </p:spPr>
        <p:txBody>
          <a:bodyPr anchor="t">
            <a:normAutofit/>
          </a:bodyPr>
          <a:lstStyle/>
          <a:p>
            <a:pPr algn="ctr"/>
            <a:r>
              <a:rPr lang="en-US" b="1">
                <a:solidFill>
                  <a:schemeClr val="bg1"/>
                </a:solidFill>
                <a:latin typeface="Times New Roman" panose="02020603050405020304" pitchFamily="18" charset="0"/>
                <a:cs typeface="Times New Roman" panose="02020603050405020304" pitchFamily="18" charset="0"/>
              </a:rPr>
              <a:t>            THREE MAJOR FACTORS:</a:t>
            </a:r>
            <a:endParaRPr lang="en-US" b="1" dirty="0">
              <a:solidFill>
                <a:schemeClr val="bg1"/>
              </a:solidFill>
              <a:latin typeface="Times New Roman" panose="02020603050405020304" pitchFamily="18"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id="{E2E4268F-8D5D-41B2-ACE5-E0D02E813564}"/>
              </a:ext>
            </a:extLst>
          </p:cNvPr>
          <p:cNvGraphicFramePr>
            <a:graphicFrameLocks noGrp="1"/>
          </p:cNvGraphicFramePr>
          <p:nvPr>
            <p:ph idx="1"/>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42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il refinery against blue sky">
            <a:extLst>
              <a:ext uri="{FF2B5EF4-FFF2-40B4-BE49-F238E27FC236}">
                <a16:creationId xmlns:a16="http://schemas.microsoft.com/office/drawing/2014/main" id="{F86363FE-A6BB-4BCE-8668-EC3DDC036C45}"/>
              </a:ext>
            </a:extLst>
          </p:cNvPr>
          <p:cNvPicPr>
            <a:picLocks noChangeAspect="1"/>
          </p:cNvPicPr>
          <p:nvPr/>
        </p:nvPicPr>
        <p:blipFill rotWithShape="1">
          <a:blip r:embed="rId2">
            <a:alphaModFix amt="50000"/>
          </a:blip>
          <a:srcRect/>
          <a:stretch/>
        </p:blipFill>
        <p:spPr>
          <a:xfrm>
            <a:off x="20" y="-7539"/>
            <a:ext cx="12191980" cy="6857999"/>
          </a:xfrm>
          <a:prstGeom prst="rect">
            <a:avLst/>
          </a:prstGeom>
        </p:spPr>
      </p:pic>
      <p:sp>
        <p:nvSpPr>
          <p:cNvPr id="4" name="Title 3">
            <a:extLst>
              <a:ext uri="{FF2B5EF4-FFF2-40B4-BE49-F238E27FC236}">
                <a16:creationId xmlns:a16="http://schemas.microsoft.com/office/drawing/2014/main" id="{F74AC228-B90D-482F-B9C9-544BE3FC0406}"/>
              </a:ext>
            </a:extLst>
          </p:cNvPr>
          <p:cNvSpPr>
            <a:spLocks noGrp="1"/>
          </p:cNvSpPr>
          <p:nvPr>
            <p:ph type="title"/>
          </p:nvPr>
        </p:nvSpPr>
        <p:spPr>
          <a:xfrm>
            <a:off x="1300480" y="416560"/>
            <a:ext cx="9154160" cy="4991181"/>
          </a:xfrm>
        </p:spPr>
        <p:txBody>
          <a:bodyPr vert="horz" lIns="91440" tIns="45720" rIns="91440" bIns="45720" rtlCol="0" anchor="b">
            <a:normAutofit fontScale="90000"/>
          </a:bodyPr>
          <a:lstStyle/>
          <a:p>
            <a:pPr algn="ctr"/>
            <a:r>
              <a:rPr lang="en-US" sz="4000" b="1" dirty="0">
                <a:solidFill>
                  <a:srgbClr val="FFFFFF"/>
                </a:solidFill>
                <a:latin typeface="Times New Roman" panose="02020603050405020304" pitchFamily="18" charset="0"/>
                <a:cs typeface="Times New Roman" panose="02020603050405020304" pitchFamily="18" charset="0"/>
              </a:rPr>
              <a:t>SUPPLY</a:t>
            </a:r>
            <a:r>
              <a:rPr lang="en-US" sz="3600" b="1" dirty="0">
                <a:solidFill>
                  <a:srgbClr val="FFFFFF"/>
                </a:solidFill>
                <a:latin typeface="Times New Roman" panose="02020603050405020304" pitchFamily="18" charset="0"/>
                <a:cs typeface="Times New Roman" panose="02020603050405020304" pitchFamily="18" charset="0"/>
              </a:rPr>
              <a:t>:</a:t>
            </a:r>
            <a:br>
              <a:rPr lang="en-US" sz="1500" dirty="0">
                <a:solidFill>
                  <a:srgbClr val="FFFFFF"/>
                </a:solidFill>
              </a:rPr>
            </a:br>
            <a:r>
              <a:rPr lang="en-US" sz="1500" dirty="0">
                <a:solidFill>
                  <a:srgbClr val="FFFFFF"/>
                </a:solidFill>
              </a:rPr>
              <a:t>  </a:t>
            </a:r>
            <a:r>
              <a:rPr lang="en-US" sz="2700" dirty="0">
                <a:solidFill>
                  <a:srgbClr val="FFFFFF"/>
                </a:solidFill>
              </a:rPr>
              <a:t>Increases in natural gas supply generally result in lower natural gas prices, and decreases in supply tend to lead to higher prices.</a:t>
            </a:r>
            <a:br>
              <a:rPr lang="en-US" sz="2700" dirty="0">
                <a:solidFill>
                  <a:srgbClr val="FFFFFF"/>
                </a:solidFill>
              </a:rPr>
            </a:br>
            <a:br>
              <a:rPr lang="en-US" sz="4000" dirty="0">
                <a:solidFill>
                  <a:srgbClr val="FFFFFF"/>
                </a:solidFill>
                <a:latin typeface="Times New Roman" panose="02020603050405020304" pitchFamily="18" charset="0"/>
                <a:cs typeface="Times New Roman" panose="02020603050405020304" pitchFamily="18" charset="0"/>
              </a:rPr>
            </a:br>
            <a:r>
              <a:rPr lang="en-US" sz="4000" b="1" dirty="0">
                <a:solidFill>
                  <a:srgbClr val="FFFFFF"/>
                </a:solidFill>
                <a:latin typeface="Times New Roman" panose="02020603050405020304" pitchFamily="18" charset="0"/>
                <a:cs typeface="Times New Roman" panose="02020603050405020304" pitchFamily="18" charset="0"/>
              </a:rPr>
              <a:t>DEMAND:</a:t>
            </a:r>
            <a:br>
              <a:rPr lang="en-US" sz="1500" dirty="0">
                <a:solidFill>
                  <a:srgbClr val="FFFFFF"/>
                </a:solidFill>
              </a:rPr>
            </a:br>
            <a:r>
              <a:rPr lang="en-US" sz="1500" dirty="0">
                <a:solidFill>
                  <a:srgbClr val="FFFFFF"/>
                </a:solidFill>
              </a:rPr>
              <a:t>  </a:t>
            </a:r>
            <a:r>
              <a:rPr lang="en-US" sz="2700" dirty="0">
                <a:solidFill>
                  <a:srgbClr val="FFFFFF"/>
                </a:solidFill>
              </a:rPr>
              <a:t>Increases in demand generally lead to higher prices, and decreases in demand tend to lead to lower prices.</a:t>
            </a:r>
            <a:br>
              <a:rPr lang="en-US" sz="2700" dirty="0">
                <a:solidFill>
                  <a:srgbClr val="FFFFFF"/>
                </a:solidFill>
              </a:rPr>
            </a:br>
            <a:br>
              <a:rPr lang="en-US" sz="4000" b="1" dirty="0">
                <a:solidFill>
                  <a:srgbClr val="FFFFFF"/>
                </a:solidFill>
                <a:latin typeface="Times New Roman" panose="02020603050405020304" pitchFamily="18" charset="0"/>
                <a:cs typeface="Times New Roman" panose="02020603050405020304" pitchFamily="18" charset="0"/>
              </a:rPr>
            </a:br>
            <a:r>
              <a:rPr lang="en-US" sz="4000" b="1" dirty="0">
                <a:solidFill>
                  <a:srgbClr val="FFFFFF"/>
                </a:solidFill>
                <a:latin typeface="Times New Roman" panose="02020603050405020304" pitchFamily="18" charset="0"/>
                <a:cs typeface="Times New Roman" panose="02020603050405020304" pitchFamily="18" charset="0"/>
              </a:rPr>
              <a:t>STORAGE:</a:t>
            </a:r>
            <a:br>
              <a:rPr lang="en-US" sz="1500" dirty="0">
                <a:solidFill>
                  <a:srgbClr val="FFFFFF"/>
                </a:solidFill>
              </a:rPr>
            </a:br>
            <a:r>
              <a:rPr lang="en-US" sz="1500" dirty="0">
                <a:solidFill>
                  <a:srgbClr val="FFFFFF"/>
                </a:solidFill>
              </a:rPr>
              <a:t>  </a:t>
            </a:r>
            <a:r>
              <a:rPr lang="en-US" sz="2700" dirty="0">
                <a:solidFill>
                  <a:srgbClr val="FFFFFF"/>
                </a:solidFill>
              </a:rPr>
              <a:t>Natural gas is a commodity that can be stored for an indefinite period of time in natural gas storage facilities for later consumption</a:t>
            </a:r>
            <a:br>
              <a:rPr lang="en-US" sz="2700" dirty="0">
                <a:solidFill>
                  <a:srgbClr val="FFFFFF"/>
                </a:solidFill>
              </a:rPr>
            </a:br>
            <a:endParaRPr lang="en-US" sz="2700" dirty="0">
              <a:solidFill>
                <a:srgbClr val="FFFFFF"/>
              </a:solidFill>
            </a:endParaRPr>
          </a:p>
        </p:txBody>
      </p:sp>
    </p:spTree>
    <p:extLst>
      <p:ext uri="{BB962C8B-B14F-4D97-AF65-F5344CB8AC3E}">
        <p14:creationId xmlns:p14="http://schemas.microsoft.com/office/powerpoint/2010/main" val="1659242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9A2024-CA40-4F94-9907-EA5DD711FAD8}"/>
              </a:ext>
            </a:extLst>
          </p:cNvPr>
          <p:cNvSpPr>
            <a:spLocks noGrp="1"/>
          </p:cNvSpPr>
          <p:nvPr>
            <p:ph type="title"/>
          </p:nvPr>
        </p:nvSpPr>
        <p:spPr>
          <a:xfrm>
            <a:off x="838200" y="365125"/>
            <a:ext cx="10697308" cy="5915095"/>
          </a:xfrm>
        </p:spPr>
        <p:txBody>
          <a:bodyPr/>
          <a:lstStyle/>
          <a:p>
            <a:endParaRPr lang="en-US" dirty="0"/>
          </a:p>
        </p:txBody>
      </p:sp>
      <p:pic>
        <p:nvPicPr>
          <p:cNvPr id="8" name="Picture 7" descr="Chart, line chart&#10;&#10;Description automatically generated">
            <a:extLst>
              <a:ext uri="{FF2B5EF4-FFF2-40B4-BE49-F238E27FC236}">
                <a16:creationId xmlns:a16="http://schemas.microsoft.com/office/drawing/2014/main" id="{424182FE-0F17-4F12-80FC-D5417368A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369"/>
            <a:ext cx="12192000" cy="6311261"/>
          </a:xfrm>
          <a:prstGeom prst="rect">
            <a:avLst/>
          </a:prstGeom>
        </p:spPr>
      </p:pic>
    </p:spTree>
    <p:extLst>
      <p:ext uri="{BB962C8B-B14F-4D97-AF65-F5344CB8AC3E}">
        <p14:creationId xmlns:p14="http://schemas.microsoft.com/office/powerpoint/2010/main" val="415115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40563-91B5-45C9-ACA6-8E30901591AF}"/>
              </a:ext>
            </a:extLst>
          </p:cNvPr>
          <p:cNvSpPr>
            <a:spLocks noGrp="1"/>
          </p:cNvSpPr>
          <p:nvPr>
            <p:ph type="title"/>
          </p:nvPr>
        </p:nvSpPr>
        <p:spPr>
          <a:xfrm>
            <a:off x="643467" y="321734"/>
            <a:ext cx="10905066" cy="1135737"/>
          </a:xfrm>
        </p:spPr>
        <p:txBody>
          <a:bodyPr>
            <a:normAutofit/>
          </a:bodyPr>
          <a:lstStyle/>
          <a:p>
            <a:r>
              <a:rPr lang="en-US" sz="3600" b="1" dirty="0"/>
              <a:t>Natural Gas Seasonality</a:t>
            </a:r>
          </a:p>
        </p:txBody>
      </p:sp>
      <p:sp>
        <p:nvSpPr>
          <p:cNvPr id="3" name="Content Placeholder 2">
            <a:extLst>
              <a:ext uri="{FF2B5EF4-FFF2-40B4-BE49-F238E27FC236}">
                <a16:creationId xmlns:a16="http://schemas.microsoft.com/office/drawing/2014/main" id="{51568FD4-6F78-4E6C-BA00-8AEB2D6FE09B}"/>
              </a:ext>
            </a:extLst>
          </p:cNvPr>
          <p:cNvSpPr>
            <a:spLocks noGrp="1"/>
          </p:cNvSpPr>
          <p:nvPr>
            <p:ph idx="1"/>
          </p:nvPr>
        </p:nvSpPr>
        <p:spPr>
          <a:xfrm>
            <a:off x="643467" y="1782981"/>
            <a:ext cx="10905066" cy="4393982"/>
          </a:xfrm>
        </p:spPr>
        <p:txBody>
          <a:bodyPr>
            <a:normAutofit/>
          </a:bodyPr>
          <a:lstStyle/>
          <a:p>
            <a:r>
              <a:rPr lang="en-US" sz="2400" dirty="0">
                <a:latin typeface="Times New Roman" panose="02020603050405020304" pitchFamily="18" charset="0"/>
                <a:cs typeface="Times New Roman" panose="02020603050405020304" pitchFamily="18" charset="0"/>
              </a:rPr>
              <a:t>Seasonality plays an important role when analyzing natural gas supply and demand.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10;&#10;Description automatically generated">
            <a:extLst>
              <a:ext uri="{FF2B5EF4-FFF2-40B4-BE49-F238E27FC236}">
                <a16:creationId xmlns:a16="http://schemas.microsoft.com/office/drawing/2014/main" id="{4C59B12E-D227-45D9-9934-EE82E09DA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0" y="2351940"/>
            <a:ext cx="9654166" cy="4184326"/>
          </a:xfrm>
          <a:prstGeom prst="rect">
            <a:avLst/>
          </a:prstGeom>
        </p:spPr>
      </p:pic>
    </p:spTree>
    <p:extLst>
      <p:ext uri="{BB962C8B-B14F-4D97-AF65-F5344CB8AC3E}">
        <p14:creationId xmlns:p14="http://schemas.microsoft.com/office/powerpoint/2010/main" val="273532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97738-6BFC-4CC2-B33F-6458DA404651}"/>
              </a:ext>
            </a:extLst>
          </p:cNvPr>
          <p:cNvSpPr>
            <a:spLocks noGrp="1"/>
          </p:cNvSpPr>
          <p:nvPr>
            <p:ph type="title"/>
          </p:nvPr>
        </p:nvSpPr>
        <p:spPr>
          <a:xfrm>
            <a:off x="643467" y="321734"/>
            <a:ext cx="10905066" cy="1135737"/>
          </a:xfrm>
        </p:spPr>
        <p:txBody>
          <a:bodyPr>
            <a:normAutofit/>
          </a:bodyPr>
          <a:lstStyle/>
          <a:p>
            <a:r>
              <a:rPr lang="en-US" sz="3200" b="1" i="0" dirty="0">
                <a:solidFill>
                  <a:srgbClr val="112B4A"/>
                </a:solidFill>
                <a:effectLst/>
                <a:latin typeface="Times New Roman" panose="02020603050405020304" pitchFamily="18" charset="0"/>
                <a:cs typeface="Times New Roman" panose="02020603050405020304" pitchFamily="18" charset="0"/>
              </a:rPr>
              <a:t>Consumption Driving Patterns</a:t>
            </a:r>
            <a:endParaRPr lang="en-US" sz="3200" b="1" dirty="0"/>
          </a:p>
        </p:txBody>
      </p:sp>
      <p:sp>
        <p:nvSpPr>
          <p:cNvPr id="3" name="Content Placeholder 2">
            <a:extLst>
              <a:ext uri="{FF2B5EF4-FFF2-40B4-BE49-F238E27FC236}">
                <a16:creationId xmlns:a16="http://schemas.microsoft.com/office/drawing/2014/main" id="{A81EDEC2-5A7B-4009-B1FD-9D1B3C83EA8E}"/>
              </a:ext>
            </a:extLst>
          </p:cNvPr>
          <p:cNvSpPr>
            <a:spLocks noGrp="1"/>
          </p:cNvSpPr>
          <p:nvPr>
            <p:ph idx="1"/>
          </p:nvPr>
        </p:nvSpPr>
        <p:spPr>
          <a:xfrm>
            <a:off x="643467" y="1782981"/>
            <a:ext cx="10905066" cy="4393982"/>
          </a:xfrm>
        </p:spPr>
        <p:txBody>
          <a:bodyPr>
            <a:normAutofit/>
          </a:bodyPr>
          <a:lstStyle/>
          <a:p>
            <a:r>
              <a:rPr lang="en-US" sz="2000" dirty="0">
                <a:latin typeface="Times New Roman" panose="02020603050405020304" pitchFamily="18" charset="0"/>
                <a:cs typeface="Times New Roman" panose="02020603050405020304" pitchFamily="18" charset="0"/>
              </a:rPr>
              <a:t>When you look at consumption, heating and cooling demand are the main drivers for the cyclical pattern. In winter, the increase of space heating for both residential and commercial use leads to the surge of demand of natural gas.</a:t>
            </a:r>
          </a:p>
          <a:p>
            <a:r>
              <a:rPr lang="en-US" sz="2000" dirty="0">
                <a:latin typeface="Times New Roman" panose="02020603050405020304" pitchFamily="18" charset="0"/>
                <a:cs typeface="Times New Roman" panose="02020603050405020304" pitchFamily="18" charset="0"/>
              </a:rPr>
              <a:t> During the summer, use of natural gas is much lower due to summer cooling through air-conditioning. Other factors may influence the demand of natural gas, including climate change and the price of competing generation fuels sources such as coal and fuel oil. </a:t>
            </a:r>
          </a:p>
          <a:p>
            <a:r>
              <a:rPr lang="en-US" sz="2000" dirty="0">
                <a:latin typeface="Times New Roman" panose="02020603050405020304" pitchFamily="18" charset="0"/>
                <a:cs typeface="Times New Roman" panose="02020603050405020304" pitchFamily="18" charset="0"/>
              </a:rPr>
              <a:t>Having a general understanding of seasonality in natural gas markets and the potential impact on gas prices is important to anyone planning a natural gas trading strategy.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283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line chart&#10;&#10;Description automatically generated">
            <a:extLst>
              <a:ext uri="{FF2B5EF4-FFF2-40B4-BE49-F238E27FC236}">
                <a16:creationId xmlns:a16="http://schemas.microsoft.com/office/drawing/2014/main" id="{E6351B55-BC93-4980-8031-70F4F95A9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676" y="863736"/>
            <a:ext cx="9968874" cy="5420586"/>
          </a:xfrm>
        </p:spPr>
      </p:pic>
    </p:spTree>
    <p:extLst>
      <p:ext uri="{BB962C8B-B14F-4D97-AF65-F5344CB8AC3E}">
        <p14:creationId xmlns:p14="http://schemas.microsoft.com/office/powerpoint/2010/main" val="108637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TotalTime>
  <Words>787</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sohne</vt:lpstr>
      <vt:lpstr>Times New Roman</vt:lpstr>
      <vt:lpstr>Wingdings</vt:lpstr>
      <vt:lpstr>Office Theme</vt:lpstr>
      <vt:lpstr> EXTERNSHIP PROJECT ON NATURAL GAS PRICE PREDICTION </vt:lpstr>
      <vt:lpstr>INTRODUCTION:</vt:lpstr>
      <vt:lpstr>Abstract:</vt:lpstr>
      <vt:lpstr>            THREE MAJOR FACTORS:</vt:lpstr>
      <vt:lpstr>SUPPLY:   Increases in natural gas supply generally result in lower natural gas prices, and decreases in supply tend to lead to higher prices.  DEMAND:   Increases in demand generally lead to higher prices, and decreases in demand tend to lead to lower prices.  STORAGE:   Natural gas is a commodity that can be stored for an indefinite period of time in natural gas storage facilities for later consumption </vt:lpstr>
      <vt:lpstr>PowerPoint Presentation</vt:lpstr>
      <vt:lpstr>Natural Gas Seasonality</vt:lpstr>
      <vt:lpstr>Consumption Driving Patterns</vt:lpstr>
      <vt:lpstr>PowerPoint Presentation</vt:lpstr>
      <vt:lpstr>    PROJECT SCREENSHOTS:</vt:lpstr>
      <vt:lpstr>PowerPoint Presentation</vt:lpstr>
      <vt:lpstr>PowerPoint Presentation</vt:lpstr>
      <vt:lpstr>PowerPoint Presentation</vt:lpstr>
      <vt:lpstr>TOOLS IMPORTED IN            PROJECT:</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EXTERNSHIP PROJECT ON NATURAL GAS PRICE PREDICTION </dc:title>
  <dc:creator>18UK1A05J3 BITLA VAMSHI KRISHNA</dc:creator>
  <cp:lastModifiedBy>18UK1A05J3 BITLA VAMSHI KRISHNA</cp:lastModifiedBy>
  <cp:revision>3</cp:revision>
  <dcterms:created xsi:type="dcterms:W3CDTF">2021-07-27T18:51:06Z</dcterms:created>
  <dcterms:modified xsi:type="dcterms:W3CDTF">2021-07-28T05:30:22Z</dcterms:modified>
</cp:coreProperties>
</file>