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16"/>
  </p:notesMasterIdLst>
  <p:sldIdLst>
    <p:sldId id="256" r:id="rId2"/>
    <p:sldId id="257" r:id="rId3"/>
    <p:sldId id="259" r:id="rId4"/>
    <p:sldId id="262" r:id="rId5"/>
    <p:sldId id="263" r:id="rId6"/>
    <p:sldId id="265" r:id="rId7"/>
    <p:sldId id="272" r:id="rId8"/>
    <p:sldId id="271" r:id="rId9"/>
    <p:sldId id="273" r:id="rId10"/>
    <p:sldId id="274" r:id="rId11"/>
    <p:sldId id="275" r:id="rId12"/>
    <p:sldId id="269" r:id="rId13"/>
    <p:sldId id="276" r:id="rId14"/>
    <p:sldId id="27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3635"/>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8" d="100"/>
          <a:sy n="108"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08818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6B27-9F97-4ED1-9E42-FAACBEF206C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CD741C5-23C9-42DB-A86B-2564464364C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84F3E8-B4A9-4696-8341-B461E33B511E}"/>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5" name="Footer Placeholder 4">
            <a:extLst>
              <a:ext uri="{FF2B5EF4-FFF2-40B4-BE49-F238E27FC236}">
                <a16:creationId xmlns:a16="http://schemas.microsoft.com/office/drawing/2014/main" id="{F6B15D45-33AA-4CFD-A79B-C7162166A2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E24448-BE1E-463F-BE8D-443D02BF1F3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3295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5283-9C06-435E-B897-67AE8C54AD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F6FE6-D752-42EC-90E8-194F52791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F8BCD-E997-42FD-A14C-D248666AB7EC}"/>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5" name="Footer Placeholder 4">
            <a:extLst>
              <a:ext uri="{FF2B5EF4-FFF2-40B4-BE49-F238E27FC236}">
                <a16:creationId xmlns:a16="http://schemas.microsoft.com/office/drawing/2014/main" id="{DD018830-F36A-4AF4-B4F3-C2AEBF318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628E2-BD29-4D7F-A03F-08CA664AEA8C}"/>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6309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CDB97-0B17-4C01-B311-7E6102C0B19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F43E8C-7FE0-43BA-8D3C-42A95654A1C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FA19B-2588-48E0-9542-EB57716A7962}"/>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5" name="Footer Placeholder 4">
            <a:extLst>
              <a:ext uri="{FF2B5EF4-FFF2-40B4-BE49-F238E27FC236}">
                <a16:creationId xmlns:a16="http://schemas.microsoft.com/office/drawing/2014/main" id="{F1B2A92F-33B9-4C64-AD32-1E4AD752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EF9C7-9022-4471-9DA4-740C9FB5EC5A}"/>
              </a:ext>
            </a:extLst>
          </p:cNvPr>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5BE03F1F-C4FF-4CCB-A3A5-BF00386C4F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5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D812-285D-454E-817C-2D23293347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C9CC58-606A-497B-979A-823DC5FA9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D5E7C-4FCB-4007-A98A-F6680BAE6678}"/>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5" name="Footer Placeholder 4">
            <a:extLst>
              <a:ext uri="{FF2B5EF4-FFF2-40B4-BE49-F238E27FC236}">
                <a16:creationId xmlns:a16="http://schemas.microsoft.com/office/drawing/2014/main" id="{53C4AA15-484F-45C0-B92E-4C7BA194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427CC-65EC-44D6-BD8F-84F2FC209166}"/>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3892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4E2D-7DF9-408C-B48A-0E6773D1D0A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D681C1-47D6-46FF-A40D-08D0B6B9929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64121-EE09-4DD3-9716-6B1AA0506757}"/>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5" name="Footer Placeholder 4">
            <a:extLst>
              <a:ext uri="{FF2B5EF4-FFF2-40B4-BE49-F238E27FC236}">
                <a16:creationId xmlns:a16="http://schemas.microsoft.com/office/drawing/2014/main" id="{8C3C6663-FD71-4794-A464-C8B87B0F8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CBA08-2006-4519-AFC5-19EB04014D8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5340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AFE1-2B49-40C9-9315-122AAE804F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72D8F-6778-4324-B159-43CF831958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0F5A02-159D-4436-9F4F-AE7E4C93D04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12D773-2037-4511-9AC2-E86EA8418F2C}"/>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6" name="Footer Placeholder 5">
            <a:extLst>
              <a:ext uri="{FF2B5EF4-FFF2-40B4-BE49-F238E27FC236}">
                <a16:creationId xmlns:a16="http://schemas.microsoft.com/office/drawing/2014/main" id="{FAEC8B98-0466-4737-BFD9-4B0239AE6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327F1-3F32-4593-A8E5-ECE0DFFC86B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996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7E3-0D98-48B6-8A4C-8D79ED11C2AB}"/>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868B96-7494-429A-A49C-6CCA61F7689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E0ED3-F807-4583-96B1-0200385BEBA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E71CB5-BF0C-475F-B455-6860A4E28F0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18177-E2E4-4263-AADD-692EE594B07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EB81C0-03EF-4AAB-BA6B-1226096E4F41}"/>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8" name="Footer Placeholder 7">
            <a:extLst>
              <a:ext uri="{FF2B5EF4-FFF2-40B4-BE49-F238E27FC236}">
                <a16:creationId xmlns:a16="http://schemas.microsoft.com/office/drawing/2014/main" id="{872197DD-68B6-4414-9184-A7B5FF983F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CD745-584B-4A01-B5E4-ABF088B00F8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9102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6BB7-980B-4451-8B8A-E33BC176DB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D5029F-FA21-4B67-9756-B30981318F28}"/>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4" name="Footer Placeholder 3">
            <a:extLst>
              <a:ext uri="{FF2B5EF4-FFF2-40B4-BE49-F238E27FC236}">
                <a16:creationId xmlns:a16="http://schemas.microsoft.com/office/drawing/2014/main" id="{4B59F503-D1E9-48E8-B223-13BB6F82D7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371EE-951C-437C-A8C3-958F0C9766C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6504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76DC3-4CF4-4152-97EC-F054166BF0B0}"/>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3" name="Footer Placeholder 2">
            <a:extLst>
              <a:ext uri="{FF2B5EF4-FFF2-40B4-BE49-F238E27FC236}">
                <a16:creationId xmlns:a16="http://schemas.microsoft.com/office/drawing/2014/main" id="{7572A636-69A1-4875-9354-C73D73BFEF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F6CAE-009E-4537-87D0-055B78CF8B3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8510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F0D-A27D-4B8F-A69A-3959B445667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BAE5F9-5E88-4B25-82A7-67F9191EFB9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A559D6-47D4-4981-812D-E7D561296B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43D13BE-381E-49EE-8B94-6700B0619DB8}"/>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6" name="Footer Placeholder 5">
            <a:extLst>
              <a:ext uri="{FF2B5EF4-FFF2-40B4-BE49-F238E27FC236}">
                <a16:creationId xmlns:a16="http://schemas.microsoft.com/office/drawing/2014/main" id="{6ADE21C2-7580-4677-81B0-99ED5D441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2DC4F-D438-41D6-9C98-42A56AD64634}"/>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9074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ED60-50A7-44D5-8F95-73E69D393F3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54A843-7995-4E8C-BC7C-079C5C48BB0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1C0A77A-744E-4A63-AF01-837E4C27A62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B90E8A4-141C-491F-A371-81D0ABCCA077}"/>
              </a:ext>
            </a:extLst>
          </p:cNvPr>
          <p:cNvSpPr>
            <a:spLocks noGrp="1"/>
          </p:cNvSpPr>
          <p:nvPr>
            <p:ph type="dt" sz="half" idx="10"/>
          </p:nvPr>
        </p:nvSpPr>
        <p:spPr/>
        <p:txBody>
          <a:bodyPr/>
          <a:lstStyle/>
          <a:p>
            <a:fld id="{53074F12-AA26-4AC8-9962-C36BB8F32554}" type="datetimeFigureOut">
              <a:rPr lang="en-US" smtClean="0"/>
              <a:pPr/>
              <a:t>9/16/2020</a:t>
            </a:fld>
            <a:endParaRPr lang="en-US"/>
          </a:p>
        </p:txBody>
      </p:sp>
      <p:sp>
        <p:nvSpPr>
          <p:cNvPr id="6" name="Footer Placeholder 5">
            <a:extLst>
              <a:ext uri="{FF2B5EF4-FFF2-40B4-BE49-F238E27FC236}">
                <a16:creationId xmlns:a16="http://schemas.microsoft.com/office/drawing/2014/main" id="{40A42787-C394-429E-B648-0AC38430B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FD94C-A7B5-434D-9B6A-5443BD440DD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0609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07594-5A7E-400B-998F-E09AF161CAA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926441-69FD-421E-8EFB-54B971FA341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E68D7-6575-486C-BE32-AB70F040D0C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9/16/2020</a:t>
            </a:fld>
            <a:endParaRPr lang="en-US"/>
          </a:p>
        </p:txBody>
      </p:sp>
      <p:sp>
        <p:nvSpPr>
          <p:cNvPr id="5" name="Footer Placeholder 4">
            <a:extLst>
              <a:ext uri="{FF2B5EF4-FFF2-40B4-BE49-F238E27FC236}">
                <a16:creationId xmlns:a16="http://schemas.microsoft.com/office/drawing/2014/main" id="{3CF178A0-A7D0-4D2E-A337-5BE814D2B2D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BB0BD6-BC49-454E-9C0A-F06EED7ADEC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0E34A54-A7AD-45CC-9825-6C07C0B9B967}"/>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6756923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4846320" y="3154680"/>
            <a:ext cx="3971612" cy="1109841"/>
          </a:xfrm>
        </p:spPr>
        <p:txBody>
          <a:bodyPr>
            <a:noAutofit/>
          </a:bodyPr>
          <a:lstStyle/>
          <a:p>
            <a:pPr>
              <a:lnSpc>
                <a:spcPct val="100000"/>
              </a:lnSpc>
            </a:pPr>
            <a:r>
              <a:rPr lang="en-US" sz="1400" b="1" u="sng" dirty="0">
                <a:latin typeface="Times New Roman" panose="02020603050405020304" pitchFamily="18" charset="0"/>
                <a:cs typeface="Times New Roman" panose="02020603050405020304" pitchFamily="18" charset="0"/>
              </a:rPr>
              <a:t>PRESENTED BY :</a:t>
            </a:r>
            <a:br>
              <a:rPr lang="en-US" sz="1400" b="1" u="sng"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Baireddy</a:t>
            </a:r>
            <a:r>
              <a:rPr lang="en-US" sz="1400" dirty="0">
                <a:latin typeface="Times New Roman" panose="02020603050405020304" pitchFamily="18" charset="0"/>
                <a:cs typeface="Times New Roman" panose="02020603050405020304" pitchFamily="18" charset="0"/>
              </a:rPr>
              <a:t> Manisha(17UK1A0506)</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Mamindla</a:t>
            </a:r>
            <a:r>
              <a:rPr lang="en-US" sz="1400" dirty="0">
                <a:latin typeface="Times New Roman" panose="02020603050405020304" pitchFamily="18" charset="0"/>
                <a:cs typeface="Times New Roman" panose="02020603050405020304" pitchFamily="18" charset="0"/>
              </a:rPr>
              <a:t> Shalini (17UK1A0526)</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Madishetti</a:t>
            </a:r>
            <a:r>
              <a:rPr lang="en-US" sz="1400" dirty="0">
                <a:latin typeface="Times New Roman" panose="02020603050405020304" pitchFamily="18" charset="0"/>
                <a:cs typeface="Times New Roman" panose="02020603050405020304" pitchFamily="18" charset="0"/>
              </a:rPr>
              <a:t> Manisha (17UK1A0535)</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Padakanti</a:t>
            </a:r>
            <a:r>
              <a:rPr lang="en-US" sz="1400" dirty="0">
                <a:latin typeface="Times New Roman" panose="02020603050405020304" pitchFamily="18" charset="0"/>
                <a:cs typeface="Times New Roman" panose="02020603050405020304" pitchFamily="18" charset="0"/>
              </a:rPr>
              <a:t> Ramya (17UK1A0509)</a:t>
            </a:r>
          </a:p>
        </p:txBody>
      </p:sp>
      <p:sp>
        <p:nvSpPr>
          <p:cNvPr id="4" name="TextBox 3">
            <a:extLst>
              <a:ext uri="{FF2B5EF4-FFF2-40B4-BE49-F238E27FC236}">
                <a16:creationId xmlns:a16="http://schemas.microsoft.com/office/drawing/2014/main" id="{F60F478F-CB85-41A9-A3FA-3D165B6F98BA}"/>
              </a:ext>
            </a:extLst>
          </p:cNvPr>
          <p:cNvSpPr txBox="1"/>
          <p:nvPr/>
        </p:nvSpPr>
        <p:spPr>
          <a:xfrm flipH="1">
            <a:off x="445767" y="878979"/>
            <a:ext cx="6944299" cy="1938992"/>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MINI PROJECT PRESENTATION</a:t>
            </a:r>
          </a:p>
          <a:p>
            <a:pPr algn="ctr"/>
            <a:r>
              <a:rPr lang="en-IN" sz="2400" b="1" dirty="0">
                <a:latin typeface="Times New Roman" panose="02020603050405020304" pitchFamily="18" charset="0"/>
                <a:cs typeface="Times New Roman" panose="02020603050405020304" pitchFamily="18" charset="0"/>
              </a:rPr>
              <a:t>VAAGDEVI ENGINEERING COLLEGE</a:t>
            </a:r>
          </a:p>
          <a:p>
            <a:pPr algn="ctr"/>
            <a:r>
              <a:rPr lang="en-IN" b="1" dirty="0">
                <a:latin typeface="Times New Roman" panose="02020603050405020304" pitchFamily="18" charset="0"/>
                <a:cs typeface="Times New Roman" panose="02020603050405020304" pitchFamily="18" charset="0"/>
              </a:rPr>
              <a:t>TEAM-9</a:t>
            </a:r>
          </a:p>
          <a:p>
            <a:pPr algn="ctr"/>
            <a:r>
              <a:rPr lang="en-IN" b="1" dirty="0">
                <a:latin typeface="Times New Roman" panose="02020603050405020304" pitchFamily="18" charset="0"/>
                <a:cs typeface="Times New Roman" panose="02020603050405020304" pitchFamily="18" charset="0"/>
              </a:rPr>
              <a:t>PROJECT NAME:-LUNG CANCER DETECTION IN RADIOLOGY IMAGES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Using CNN</a:t>
            </a:r>
            <a:endParaRPr lang="en-IN"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B9B27AD-18E4-4A74-8EDF-53F5216C5C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891" y="1080845"/>
            <a:ext cx="1559690" cy="1289037"/>
          </a:xfrm>
          <a:prstGeom prst="rect">
            <a:avLst/>
          </a:prstGeom>
        </p:spPr>
      </p:pic>
      <p:sp>
        <p:nvSpPr>
          <p:cNvPr id="18" name="TextBox 17">
            <a:extLst>
              <a:ext uri="{FF2B5EF4-FFF2-40B4-BE49-F238E27FC236}">
                <a16:creationId xmlns:a16="http://schemas.microsoft.com/office/drawing/2014/main" id="{AC8A2163-004F-4960-AC9A-2B929BF2B7FD}"/>
              </a:ext>
            </a:extLst>
          </p:cNvPr>
          <p:cNvSpPr txBox="1"/>
          <p:nvPr/>
        </p:nvSpPr>
        <p:spPr>
          <a:xfrm>
            <a:off x="746760" y="3211830"/>
            <a:ext cx="2103120" cy="1169551"/>
          </a:xfrm>
          <a:prstGeom prst="rect">
            <a:avLst/>
          </a:prstGeom>
          <a:noFill/>
        </p:spPr>
        <p:txBody>
          <a:bodyPr wrap="square" rtlCol="0">
            <a:spAutoFit/>
          </a:bodyPr>
          <a:lstStyle/>
          <a:p>
            <a:pPr algn="ctr"/>
            <a:r>
              <a:rPr lang="en-US" sz="1400" b="1" u="sng" dirty="0">
                <a:latin typeface="Times New Roman" panose="02020603050405020304" pitchFamily="18" charset="0"/>
                <a:cs typeface="Times New Roman" panose="02020603050405020304" pitchFamily="18" charset="0"/>
              </a:rPr>
              <a:t>PROJECT GUIDE</a:t>
            </a:r>
            <a:r>
              <a:rPr lang="en-US" sz="1400" b="1" dirty="0">
                <a:latin typeface="Times New Roman" panose="02020603050405020304" pitchFamily="18" charset="0"/>
                <a:cs typeface="Times New Roman" panose="02020603050405020304" pitchFamily="18" charset="0"/>
              </a:rPr>
              <a:t>:</a:t>
            </a:r>
          </a:p>
          <a:p>
            <a:pPr algn="ct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Dr. Srikanth </a:t>
            </a:r>
            <a:r>
              <a:rPr lang="en-US" sz="1400" dirty="0" err="1">
                <a:latin typeface="Times New Roman" panose="02020603050405020304" pitchFamily="18" charset="0"/>
                <a:cs typeface="Times New Roman" panose="02020603050405020304" pitchFamily="18" charset="0"/>
              </a:rPr>
              <a:t>Jannu</a:t>
            </a: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professor</a:t>
            </a:r>
          </a:p>
          <a:p>
            <a:br>
              <a:rPr lang="en-US" sz="1400" b="1" dirty="0">
                <a:latin typeface="Times New Roman" panose="02020603050405020304" pitchFamily="18" charset="0"/>
                <a:cs typeface="Times New Roman" panose="02020603050405020304" pitchFamily="18" charset="0"/>
              </a:rPr>
            </a:br>
            <a:endParaRPr lang="en-IN" sz="1400"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EE42-3502-4E5A-96FF-65B04ED9123D}"/>
              </a:ext>
            </a:extLst>
          </p:cNvPr>
          <p:cNvSpPr>
            <a:spLocks noGrp="1"/>
          </p:cNvSpPr>
          <p:nvPr>
            <p:ph type="title"/>
          </p:nvPr>
        </p:nvSpPr>
        <p:spPr>
          <a:xfrm>
            <a:off x="628650" y="786809"/>
            <a:ext cx="7886700" cy="446568"/>
          </a:xfrm>
        </p:spPr>
        <p:txBody>
          <a:bodyPr>
            <a:normAutofit/>
          </a:bodyPr>
          <a:lstStyle/>
          <a:p>
            <a:r>
              <a:rPr lang="en-IN" sz="1600"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B25B9800-A845-4157-B194-27AD3E18B60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7075" y="1370013"/>
            <a:ext cx="6029850" cy="3262312"/>
          </a:xfrm>
        </p:spPr>
      </p:pic>
    </p:spTree>
    <p:extLst>
      <p:ext uri="{BB962C8B-B14F-4D97-AF65-F5344CB8AC3E}">
        <p14:creationId xmlns:p14="http://schemas.microsoft.com/office/powerpoint/2010/main" val="201023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B7A0-2854-4792-9CEE-296D0DB7E3B0}"/>
              </a:ext>
            </a:extLst>
          </p:cNvPr>
          <p:cNvSpPr>
            <a:spLocks noGrp="1"/>
          </p:cNvSpPr>
          <p:nvPr>
            <p:ph type="title"/>
          </p:nvPr>
        </p:nvSpPr>
        <p:spPr>
          <a:xfrm>
            <a:off x="628650" y="347330"/>
            <a:ext cx="7886700" cy="637954"/>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ADVANTAGES AND DISADVANTAGES</a:t>
            </a:r>
            <a:br>
              <a:rPr lang="en-US" sz="2400" b="1" dirty="0">
                <a:latin typeface="Times New Roman" panose="02020603050405020304" pitchFamily="18" charset="0"/>
                <a:cs typeface="Times New Roman" panose="02020603050405020304" pitchFamily="18" charset="0"/>
              </a:rPr>
            </a:br>
            <a:endParaRPr lang="en-IN" sz="2400" b="1" dirty="0"/>
          </a:p>
        </p:txBody>
      </p:sp>
      <p:sp>
        <p:nvSpPr>
          <p:cNvPr id="3" name="Content Placeholder 2">
            <a:extLst>
              <a:ext uri="{FF2B5EF4-FFF2-40B4-BE49-F238E27FC236}">
                <a16:creationId xmlns:a16="http://schemas.microsoft.com/office/drawing/2014/main" id="{D09A6959-9C52-4DBC-A165-EA14A92BD038}"/>
              </a:ext>
            </a:extLst>
          </p:cNvPr>
          <p:cNvSpPr>
            <a:spLocks noGrp="1"/>
          </p:cNvSpPr>
          <p:nvPr>
            <p:ph idx="1"/>
          </p:nvPr>
        </p:nvSpPr>
        <p:spPr>
          <a:xfrm>
            <a:off x="628650" y="687572"/>
            <a:ext cx="7886700" cy="4288465"/>
          </a:xfrm>
        </p:spPr>
        <p:txBody>
          <a:bodyPr>
            <a:normAutofit fontScale="92500"/>
          </a:bodyPr>
          <a:lstStyle/>
          <a:p>
            <a:pPr marL="0" indent="0">
              <a:lnSpc>
                <a:spcPct val="110000"/>
              </a:lnSpc>
              <a:buNone/>
            </a:pPr>
            <a:r>
              <a:rPr lang="en-IN" sz="1600" dirty="0">
                <a:latin typeface="Times New Roman" panose="02020603050405020304" pitchFamily="18" charset="0"/>
                <a:cs typeface="Times New Roman" panose="02020603050405020304" pitchFamily="18" charset="0"/>
              </a:rPr>
              <a:t>ADVANTAGES:</a:t>
            </a:r>
          </a:p>
          <a:p>
            <a:pPr algn="just">
              <a:lnSpc>
                <a:spcPct val="160000"/>
              </a:lnSpc>
            </a:pPr>
            <a:r>
              <a:rPr lang="en-IN" sz="1300" dirty="0">
                <a:latin typeface="Times New Roman" panose="02020603050405020304" pitchFamily="18" charset="0"/>
                <a:cs typeface="Times New Roman" panose="02020603050405020304" pitchFamily="18" charset="0"/>
              </a:rPr>
              <a:t>Highly detailed: Of all the internal imaging procedures available to physicians, the CT scan is the most detailed, and can give a doctor the most complete picture of what’s happening inside a patient’s body. They are particularly useful and widely used in diagnosing cancer an CNN is an added advantage for the physicians to easily predict the lung cancer.</a:t>
            </a:r>
          </a:p>
          <a:p>
            <a:pPr algn="just">
              <a:lnSpc>
                <a:spcPct val="160000"/>
              </a:lnSpc>
            </a:pPr>
            <a:r>
              <a:rPr lang="en-IN" sz="1300" dirty="0">
                <a:latin typeface="Times New Roman" panose="02020603050405020304" pitchFamily="18" charset="0"/>
                <a:cs typeface="Times New Roman" panose="02020603050405020304" pitchFamily="18" charset="0"/>
              </a:rPr>
              <a:t>Precise: Because CT scan gives a doctor a very clear picture of where a </a:t>
            </a:r>
            <a:r>
              <a:rPr lang="en-IN" sz="1300" dirty="0" err="1">
                <a:latin typeface="Times New Roman" panose="02020603050405020304" pitchFamily="18" charset="0"/>
                <a:cs typeface="Times New Roman" panose="02020603050405020304" pitchFamily="18" charset="0"/>
              </a:rPr>
              <a:t>tumor</a:t>
            </a:r>
            <a:r>
              <a:rPr lang="en-IN" sz="1300" dirty="0">
                <a:latin typeface="Times New Roman" panose="02020603050405020304" pitchFamily="18" charset="0"/>
                <a:cs typeface="Times New Roman" panose="02020603050405020304" pitchFamily="18" charset="0"/>
              </a:rPr>
              <a:t> or other problem is located and whether it has spread, it can help her in planning a biopsy, surgery, radiation or other treatment with more precision.
Easily prediction can be done which results in faster treatment for the patient.</a:t>
            </a:r>
          </a:p>
          <a:p>
            <a:pPr algn="just">
              <a:lnSpc>
                <a:spcPct val="160000"/>
              </a:lnSpc>
            </a:pPr>
            <a:r>
              <a:rPr lang="en-IN" sz="1300" dirty="0">
                <a:latin typeface="Times New Roman" panose="02020603050405020304" pitchFamily="18" charset="0"/>
                <a:cs typeface="Times New Roman" panose="02020603050405020304" pitchFamily="18" charset="0"/>
              </a:rPr>
              <a:t>4.  Once trained, the predictions are pretty fast.</a:t>
            </a:r>
            <a:endParaRPr lang="en-US" sz="13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600" dirty="0">
                <a:latin typeface="Times New Roman" panose="02020603050405020304" pitchFamily="18" charset="0"/>
                <a:cs typeface="Times New Roman" panose="02020603050405020304" pitchFamily="18" charset="0"/>
              </a:rPr>
              <a:t>DISADVANTAGES:</a:t>
            </a:r>
          </a:p>
          <a:p>
            <a:pPr>
              <a:lnSpc>
                <a:spcPct val="110000"/>
              </a:lnSpc>
            </a:pPr>
            <a:r>
              <a:rPr lang="en-IN" sz="1300" dirty="0">
                <a:latin typeface="Times New Roman" panose="02020603050405020304" pitchFamily="18" charset="0"/>
                <a:cs typeface="Times New Roman" panose="02020603050405020304" pitchFamily="18" charset="0"/>
              </a:rPr>
              <a:t>Needs a clear image for prediction
Not robust to unclear images it may predict but it may be not robust in predicting.
But in order to predict perfectly the Classification of Images should be done with different Positions</a:t>
            </a:r>
            <a:endParaRPr lang="en-US" sz="1300" dirty="0">
              <a:latin typeface="Times New Roman" panose="02020603050405020304" pitchFamily="18" charset="0"/>
              <a:cs typeface="Times New Roman" panose="02020603050405020304" pitchFamily="18" charset="0"/>
            </a:endParaRPr>
          </a:p>
          <a:p>
            <a:pPr>
              <a:lnSpc>
                <a:spcPct val="110000"/>
              </a:lnSpc>
            </a:pPr>
            <a:endParaRPr lang="en-IN" sz="1600" dirty="0"/>
          </a:p>
          <a:p>
            <a:pPr>
              <a:lnSpc>
                <a:spcPct val="110000"/>
              </a:lnSpc>
            </a:pPr>
            <a:endParaRPr lang="en-IN" sz="1600" dirty="0"/>
          </a:p>
          <a:p>
            <a:pPr algn="just">
              <a:lnSpc>
                <a:spcPct val="110000"/>
              </a:lnSpc>
            </a:pPr>
            <a:endParaRPr lang="en-US" sz="1600"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10000"/>
              </a:lnSpc>
              <a:buNone/>
            </a:pPr>
            <a:endParaRPr lang="en-IN" sz="1400" dirty="0">
              <a:latin typeface="Times New Roman" panose="02020603050405020304" pitchFamily="18" charset="0"/>
              <a:cs typeface="Times New Roman" panose="02020603050405020304" pitchFamily="18" charset="0"/>
            </a:endParaRPr>
          </a:p>
          <a:p>
            <a:pPr>
              <a:lnSpc>
                <a:spcPct val="110000"/>
              </a:lnSpc>
            </a:pPr>
            <a:endParaRPr lang="en-IN" sz="1600" dirty="0">
              <a:latin typeface="Times New Roman" panose="02020603050405020304" pitchFamily="18" charset="0"/>
              <a:cs typeface="Times New Roman" panose="02020603050405020304" pitchFamily="18" charset="0"/>
            </a:endParaRPr>
          </a:p>
          <a:p>
            <a:pPr>
              <a:lnSpc>
                <a:spcPct val="110000"/>
              </a:lnSpc>
            </a:pPr>
            <a:endParaRPr lang="en-IN" sz="1600" dirty="0">
              <a:latin typeface="Times New Roman" panose="02020603050405020304" pitchFamily="18" charset="0"/>
              <a:cs typeface="Times New Roman" panose="02020603050405020304" pitchFamily="18" charset="0"/>
            </a:endParaRPr>
          </a:p>
          <a:p>
            <a:pPr>
              <a:lnSpc>
                <a:spcPct val="110000"/>
              </a:lnSpc>
            </a:pPr>
            <a:endParaRPr lang="en-IN" sz="1600" dirty="0">
              <a:latin typeface="Times New Roman" panose="02020603050405020304" pitchFamily="18" charset="0"/>
              <a:cs typeface="Times New Roman" panose="02020603050405020304" pitchFamily="18" charset="0"/>
            </a:endParaRPr>
          </a:p>
          <a:p>
            <a:pPr marL="0" indent="0">
              <a:lnSpc>
                <a:spcPct val="110000"/>
              </a:lnSpc>
              <a:buNone/>
            </a:pPr>
            <a:endParaRPr lang="en-IN" sz="1600" dirty="0">
              <a:latin typeface="Times New Roman" panose="02020603050405020304" pitchFamily="18" charset="0"/>
              <a:cs typeface="Times New Roman" panose="02020603050405020304" pitchFamily="18" charset="0"/>
            </a:endParaRPr>
          </a:p>
          <a:p>
            <a:pPr>
              <a:lnSpc>
                <a:spcPct val="11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65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DEDF-724D-4A00-B6FA-FDA16A0F9771}"/>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3BF6895-709C-4B79-AE15-5D54B68BD2F5}"/>
              </a:ext>
            </a:extLst>
          </p:cNvPr>
          <p:cNvSpPr>
            <a:spLocks noGrp="1"/>
          </p:cNvSpPr>
          <p:nvPr>
            <p:ph idx="1"/>
          </p:nvPr>
        </p:nvSpPr>
        <p:spPr/>
        <p:txBody>
          <a:bodyPr>
            <a:normAutofit/>
          </a:bodyPr>
          <a:lstStyle/>
          <a:p>
            <a:pPr algn="just">
              <a:lnSpc>
                <a:spcPct val="150000"/>
              </a:lnSpc>
            </a:pPr>
            <a:r>
              <a:rPr lang="en-US"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We obtained proof of concept that CNNs can be used as a tool to assist in the staging of patients affected by lung cancer.</a:t>
            </a:r>
          </a:p>
          <a:p>
            <a:pPr algn="just">
              <a:lnSpc>
                <a:spcPct val="150000"/>
              </a:lnSpc>
            </a:pPr>
            <a:r>
              <a:rPr lang="en-IN" sz="1200" dirty="0">
                <a:latin typeface="Times New Roman" panose="02020603050405020304" pitchFamily="18" charset="0"/>
                <a:cs typeface="Times New Roman" panose="02020603050405020304" pitchFamily="18" charset="0"/>
              </a:rPr>
              <a:t>In this research, we used CNN classifier to determine whether a CT image of lung is cancerous or non-cancerous. Before using CNN, we </a:t>
            </a:r>
            <a:r>
              <a:rPr lang="en-IN" sz="1200" dirty="0" err="1">
                <a:latin typeface="Times New Roman" panose="02020603050405020304" pitchFamily="18" charset="0"/>
                <a:cs typeface="Times New Roman" panose="02020603050405020304" pitchFamily="18" charset="0"/>
              </a:rPr>
              <a:t>preprocessed</a:t>
            </a:r>
            <a:r>
              <a:rPr lang="en-IN" sz="1200" dirty="0">
                <a:latin typeface="Times New Roman" panose="02020603050405020304" pitchFamily="18" charset="0"/>
                <a:cs typeface="Times New Roman" panose="02020603050405020304" pitchFamily="18" charset="0"/>
              </a:rPr>
              <a:t> the CT image through a thresholding technique. We have performed a thorough experiment using LUNA 16 dataset. Our obtained detection accuracy is 80%, which is better than existing methods.</a:t>
            </a: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9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AA7F-52A2-4AB5-8692-83CE6AD387B6}"/>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F2B55D9-12EE-4262-91C0-8D6BD8CF3F22}"/>
              </a:ext>
            </a:extLst>
          </p:cNvPr>
          <p:cNvSpPr>
            <a:spLocks noGrp="1"/>
          </p:cNvSpPr>
          <p:nvPr>
            <p:ph idx="1"/>
          </p:nvPr>
        </p:nvSpPr>
        <p:spPr/>
        <p:txBody>
          <a:bodyPr>
            <a:normAutofit/>
          </a:bodyPr>
          <a:lstStyle/>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The generality of our method also suggests that it can be adapted to other </a:t>
            </a:r>
            <a:r>
              <a:rPr lang="en-US" sz="1200" dirty="0" err="1">
                <a:latin typeface="Times New Roman" panose="02020603050405020304" pitchFamily="18" charset="0"/>
                <a:cs typeface="Times New Roman" panose="02020603050405020304" pitchFamily="18" charset="0"/>
              </a:rPr>
              <a:t>tumour</a:t>
            </a:r>
            <a:r>
              <a:rPr lang="en-US" sz="1200" dirty="0">
                <a:latin typeface="Times New Roman" panose="02020603050405020304" pitchFamily="18" charset="0"/>
                <a:cs typeface="Times New Roman" panose="02020603050405020304" pitchFamily="18" charset="0"/>
              </a:rPr>
              <a:t>-and/ cancer diagnosis problems. </a:t>
            </a:r>
          </a:p>
          <a:p>
            <a:pPr algn="just">
              <a:lnSpc>
                <a:spcPct val="150000"/>
              </a:lnSpc>
            </a:pPr>
            <a:r>
              <a:rPr lang="en-US" sz="1200" dirty="0">
                <a:latin typeface="Times New Roman" panose="02020603050405020304" pitchFamily="18" charset="0"/>
                <a:cs typeface="Times New Roman" panose="02020603050405020304" pitchFamily="18" charset="0"/>
              </a:rPr>
              <a:t>The design of our project does not rely on any </a:t>
            </a:r>
            <a:r>
              <a:rPr lang="en-US" sz="1200" dirty="0" err="1">
                <a:latin typeface="Times New Roman" panose="02020603050405020304" pitchFamily="18" charset="0"/>
                <a:cs typeface="Times New Roman" panose="02020603050405020304" pitchFamily="18" charset="0"/>
              </a:rPr>
              <a:t>particualr</a:t>
            </a:r>
            <a:r>
              <a:rPr lang="en-US" sz="1200" dirty="0">
                <a:latin typeface="Times New Roman" panose="02020603050405020304" pitchFamily="18" charset="0"/>
                <a:cs typeface="Times New Roman" panose="02020603050405020304" pitchFamily="18" charset="0"/>
              </a:rPr>
              <a:t> feature of lungs or lung </a:t>
            </a:r>
            <a:r>
              <a:rPr lang="en-US" sz="1200" dirty="0" err="1">
                <a:latin typeface="Times New Roman" panose="02020603050405020304" pitchFamily="18" charset="0"/>
                <a:cs typeface="Times New Roman" panose="02020603050405020304" pitchFamily="18" charset="0"/>
              </a:rPr>
              <a:t>cancer,and</a:t>
            </a:r>
            <a:r>
              <a:rPr lang="en-US" sz="1200" dirty="0">
                <a:latin typeface="Times New Roman" panose="02020603050405020304" pitchFamily="18" charset="0"/>
                <a:cs typeface="Times New Roman" panose="02020603050405020304" pitchFamily="18" charset="0"/>
              </a:rPr>
              <a:t> so we can easily adapt our pipeline to other nodular </a:t>
            </a:r>
            <a:r>
              <a:rPr lang="en-US" sz="1200" dirty="0" err="1">
                <a:latin typeface="Times New Roman" panose="02020603050405020304" pitchFamily="18" charset="0"/>
                <a:cs typeface="Times New Roman" panose="02020603050405020304" pitchFamily="18" charset="0"/>
              </a:rPr>
              <a:t>cancers,or</a:t>
            </a:r>
            <a:r>
              <a:rPr lang="en-US" sz="1200" dirty="0">
                <a:latin typeface="Times New Roman" panose="02020603050405020304" pitchFamily="18" charset="0"/>
                <a:cs typeface="Times New Roman" panose="02020603050405020304" pitchFamily="18" charset="0"/>
              </a:rPr>
              <a:t> perhaps other diseases.</a:t>
            </a:r>
          </a:p>
          <a:p>
            <a:pPr algn="just">
              <a:lnSpc>
                <a:spcPct val="150000"/>
              </a:lnSpc>
            </a:pPr>
            <a:r>
              <a:rPr lang="en-US" sz="1200" dirty="0">
                <a:latin typeface="Times New Roman" panose="02020603050405020304" pitchFamily="18" charset="0"/>
                <a:cs typeface="Times New Roman" panose="02020603050405020304" pitchFamily="18" charset="0"/>
              </a:rPr>
              <a:t>In future, we can perform the experiments on a large amount of data and apply more features such as nodule size, texture and position for further improvement. We can also try to apply the state-of-the-art deep CNN methods for higher accuracy and use our method on other types of cancer detection.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95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83E3-6C18-43AC-B75A-2353D2E8B352}"/>
              </a:ext>
            </a:extLst>
          </p:cNvPr>
          <p:cNvSpPr>
            <a:spLocks noGrp="1"/>
          </p:cNvSpPr>
          <p:nvPr>
            <p:ph type="ctrTitle"/>
          </p:nvPr>
        </p:nvSpPr>
        <p:spPr>
          <a:xfrm>
            <a:off x="524539" y="2571750"/>
            <a:ext cx="8109097" cy="681813"/>
          </a:xfrm>
        </p:spPr>
        <p:txBody>
          <a:bodyPr>
            <a:normAutofit fontScale="90000"/>
          </a:bodyPr>
          <a:lstStyle/>
          <a:p>
            <a:r>
              <a:rPr lang="en-IN" sz="48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7194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5320"/>
            <a:ext cx="7886700" cy="713899"/>
          </a:xfrm>
        </p:spPr>
        <p:txBody>
          <a:bodyPr>
            <a:normAutofit/>
          </a:bodyPr>
          <a:lstStyle/>
          <a:p>
            <a:r>
              <a:rPr lang="en-US" sz="2400"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noAutofit/>
          </a:bodyPr>
          <a:lstStyle/>
          <a:p>
            <a:pPr>
              <a:lnSpc>
                <a:spcPct val="100000"/>
              </a:lnSpc>
            </a:pPr>
            <a:r>
              <a:rPr lang="en-US" sz="1400" dirty="0">
                <a:latin typeface="Times New Roman" panose="02020603050405020304" pitchFamily="18" charset="0"/>
                <a:cs typeface="Times New Roman" panose="02020603050405020304" pitchFamily="18" charset="0"/>
              </a:rPr>
              <a:t>ABSTRACT</a:t>
            </a:r>
          </a:p>
          <a:p>
            <a:pPr>
              <a:lnSpc>
                <a:spcPct val="100000"/>
              </a:lnSpc>
            </a:pPr>
            <a:r>
              <a:rPr lang="en-US" sz="1400" dirty="0">
                <a:latin typeface="Times New Roman" panose="02020603050405020304" pitchFamily="18" charset="0"/>
                <a:cs typeface="Times New Roman" panose="02020603050405020304" pitchFamily="18" charset="0"/>
              </a:rPr>
              <a:t>EXISTING SYSTEM</a:t>
            </a:r>
          </a:p>
          <a:p>
            <a:pPr>
              <a:lnSpc>
                <a:spcPct val="100000"/>
              </a:lnSpc>
            </a:pPr>
            <a:r>
              <a:rPr lang="en-US" sz="1400" dirty="0">
                <a:latin typeface="Times New Roman" panose="02020603050405020304" pitchFamily="18" charset="0"/>
                <a:cs typeface="Times New Roman" panose="02020603050405020304" pitchFamily="18" charset="0"/>
              </a:rPr>
              <a:t>PROPOSED SYSTEM</a:t>
            </a:r>
          </a:p>
          <a:p>
            <a:pPr>
              <a:lnSpc>
                <a:spcPct val="100000"/>
              </a:lnSpc>
            </a:pPr>
            <a:r>
              <a:rPr lang="en-US" sz="1400" dirty="0">
                <a:latin typeface="Times New Roman" panose="02020603050405020304" pitchFamily="18" charset="0"/>
                <a:cs typeface="Times New Roman" panose="02020603050405020304" pitchFamily="18" charset="0"/>
              </a:rPr>
              <a:t>IMPLEMENTATION</a:t>
            </a:r>
          </a:p>
          <a:p>
            <a:pPr>
              <a:lnSpc>
                <a:spcPct val="100000"/>
              </a:lnSpc>
            </a:pPr>
            <a:r>
              <a:rPr lang="en-US" sz="1400" dirty="0">
                <a:latin typeface="Times New Roman" panose="02020603050405020304" pitchFamily="18" charset="0"/>
                <a:cs typeface="Times New Roman" panose="02020603050405020304" pitchFamily="18" charset="0"/>
              </a:rPr>
              <a:t>ARCHITECTURE DESIGN</a:t>
            </a:r>
          </a:p>
          <a:p>
            <a:pPr>
              <a:lnSpc>
                <a:spcPct val="100000"/>
              </a:lnSpc>
            </a:pPr>
            <a:r>
              <a:rPr lang="en-US" sz="1400" dirty="0">
                <a:latin typeface="Times New Roman" panose="02020603050405020304" pitchFamily="18" charset="0"/>
                <a:cs typeface="Times New Roman" panose="02020603050405020304" pitchFamily="18" charset="0"/>
              </a:rPr>
              <a:t>SOFTWARE DESIGNING</a:t>
            </a:r>
          </a:p>
          <a:p>
            <a:pPr>
              <a:lnSpc>
                <a:spcPct val="100000"/>
              </a:lnSpc>
            </a:pPr>
            <a:r>
              <a:rPr lang="en-US" sz="1400" dirty="0">
                <a:latin typeface="Times New Roman" panose="02020603050405020304" pitchFamily="18" charset="0"/>
                <a:cs typeface="Times New Roman" panose="02020603050405020304" pitchFamily="18" charset="0"/>
              </a:rPr>
              <a:t>IMAGES OF RESULT</a:t>
            </a:r>
          </a:p>
          <a:p>
            <a:pPr>
              <a:lnSpc>
                <a:spcPct val="100000"/>
              </a:lnSpc>
            </a:pPr>
            <a:r>
              <a:rPr lang="en-US" sz="1400" dirty="0">
                <a:latin typeface="Times New Roman" panose="02020603050405020304" pitchFamily="18" charset="0"/>
                <a:cs typeface="Times New Roman" panose="02020603050405020304" pitchFamily="18" charset="0"/>
              </a:rPr>
              <a:t>ADVANTAGES AND DISADVANTAGES</a:t>
            </a:r>
          </a:p>
          <a:p>
            <a:pPr>
              <a:lnSpc>
                <a:spcPct val="100000"/>
              </a:lnSpc>
            </a:pPr>
            <a:r>
              <a:rPr lang="en-US" sz="1400" dirty="0">
                <a:latin typeface="Times New Roman" panose="02020603050405020304" pitchFamily="18" charset="0"/>
                <a:cs typeface="Times New Roman" panose="02020603050405020304" pitchFamily="18" charset="0"/>
              </a:rPr>
              <a:t>CONCLUSION</a:t>
            </a:r>
          </a:p>
          <a:p>
            <a:pPr>
              <a:lnSpc>
                <a:spcPct val="100000"/>
              </a:lnSpc>
            </a:pPr>
            <a:r>
              <a:rPr lang="en-US" sz="1400" dirty="0">
                <a:latin typeface="Times New Roman" panose="02020603050405020304" pitchFamily="18" charset="0"/>
                <a:cs typeface="Times New Roman" panose="02020603050405020304" pitchFamily="18" charset="0"/>
              </a:rPr>
              <a:t>FUTURE SCOPE</a:t>
            </a:r>
          </a:p>
          <a:p>
            <a:pPr>
              <a:lnSpc>
                <a:spcPct val="100000"/>
              </a:lnSpc>
            </a:pPr>
            <a:endParaRPr lang="en-US" sz="1400" dirty="0">
              <a:latin typeface="Times New Roman" panose="02020603050405020304" pitchFamily="18" charset="0"/>
              <a:cs typeface="Times New Roman" panose="02020603050405020304" pitchFamily="18" charset="0"/>
            </a:endParaRPr>
          </a:p>
          <a:p>
            <a:pPr marL="1028700" lvl="3" indent="0">
              <a:lnSpc>
                <a:spcPct val="100000"/>
              </a:lnSpc>
              <a:buNone/>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73844"/>
            <a:ext cx="7886700" cy="66891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p>
        </p:txBody>
      </p:sp>
      <p:sp>
        <p:nvSpPr>
          <p:cNvPr id="5" name="Content Placeholder 4"/>
          <p:cNvSpPr>
            <a:spLocks noGrp="1"/>
          </p:cNvSpPr>
          <p:nvPr>
            <p:ph idx="1"/>
          </p:nvPr>
        </p:nvSpPr>
        <p:spPr>
          <a:xfrm>
            <a:off x="628650" y="800986"/>
            <a:ext cx="7886700" cy="4342514"/>
          </a:xfrm>
        </p:spPr>
        <p:txBody>
          <a:bodyPr>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Lung cancer is a dangerous disease that taking human life rapidly worldwide.</a:t>
            </a:r>
          </a:p>
          <a:p>
            <a:pPr algn="just">
              <a:lnSpc>
                <a:spcPct val="150000"/>
              </a:lnSpc>
            </a:pPr>
            <a:r>
              <a:rPr lang="en-US" sz="1400" dirty="0">
                <a:latin typeface="Times New Roman" panose="02020603050405020304" pitchFamily="18" charset="0"/>
                <a:cs typeface="Times New Roman" panose="02020603050405020304" pitchFamily="18" charset="0"/>
              </a:rPr>
              <a:t>The death of the people is increasing exponentially because of lung cancer. In order to reduce the disease and save a human's life, the automated system is needed. </a:t>
            </a:r>
          </a:p>
          <a:p>
            <a:pPr algn="just">
              <a:lnSpc>
                <a:spcPct val="150000"/>
              </a:lnSpc>
            </a:pPr>
            <a:r>
              <a:rPr lang="en-US" sz="1400" dirty="0">
                <a:latin typeface="Times New Roman" panose="02020603050405020304" pitchFamily="18" charset="0"/>
                <a:cs typeface="Times New Roman" panose="02020603050405020304" pitchFamily="18" charset="0"/>
              </a:rPr>
              <a:t>To minimize this problem, many systems have been proposed by using different image processing techniques, machine learning, and deep learning techniques. </a:t>
            </a:r>
          </a:p>
          <a:p>
            <a:pPr algn="just">
              <a:lnSpc>
                <a:spcPct val="150000"/>
              </a:lnSpc>
            </a:pPr>
            <a:r>
              <a:rPr lang="en-US" sz="1400" dirty="0">
                <a:latin typeface="Times New Roman" panose="02020603050405020304" pitchFamily="18" charset="0"/>
                <a:cs typeface="Times New Roman" panose="02020603050405020304" pitchFamily="18" charset="0"/>
              </a:rPr>
              <a:t> Physician and radiologist use the CT scan images to analyze, interpret and diagnose the lung cancer from lung tissues. However, in most cases, obtaining an accurate diagnosis result without using the extra medical tool known as a computer- Aid detection and Diagnosis (CAD)system is tedious work for many physicians. </a:t>
            </a:r>
          </a:p>
          <a:p>
            <a:pPr algn="just">
              <a:lnSpc>
                <a:spcPct val="150000"/>
              </a:lnSpc>
            </a:pPr>
            <a:r>
              <a:rPr lang="en-US" sz="1400" dirty="0">
                <a:latin typeface="Times New Roman" panose="02020603050405020304" pitchFamily="18" charset="0"/>
                <a:cs typeface="Times New Roman" panose="02020603050405020304" pitchFamily="18" charset="0"/>
              </a:rPr>
              <a:t> To obtain an accurate result from computer-aided diagnosis system lung segmentation methods are basic once. So in this project, we have used convolutional neural network and designed a  CNN model that has best performance</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US" sz="16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1E51-242D-49C4-B1B0-5B58CDBECA0F}"/>
              </a:ext>
            </a:extLst>
          </p:cNvPr>
          <p:cNvSpPr>
            <a:spLocks noGrp="1"/>
          </p:cNvSpPr>
          <p:nvPr>
            <p:ph type="title"/>
          </p:nvPr>
        </p:nvSpPr>
        <p:spPr>
          <a:xfrm>
            <a:off x="432391" y="406536"/>
            <a:ext cx="8243497" cy="1004049"/>
          </a:xfrm>
        </p:spPr>
        <p:txBody>
          <a:bodyPr>
            <a:normAutofit/>
          </a:bodyPr>
          <a:lstStyle/>
          <a:p>
            <a:pPr algn="ctr"/>
            <a:r>
              <a:rPr lang="en-IN" sz="24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6E8900FB-E935-417F-8CA4-A63627B0F86D}"/>
              </a:ext>
            </a:extLst>
          </p:cNvPr>
          <p:cNvSpPr>
            <a:spLocks noGrp="1"/>
          </p:cNvSpPr>
          <p:nvPr>
            <p:ph idx="1"/>
          </p:nvPr>
        </p:nvSpPr>
        <p:spPr>
          <a:xfrm>
            <a:off x="450678" y="1609059"/>
            <a:ext cx="8243496" cy="3079437"/>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The previous models have high time complexity and space complexity whereas  this  model is constrained with the lot of advantages and with a higher accuracy than  any  other model already proposed.</a:t>
            </a:r>
          </a:p>
          <a:p>
            <a:pPr algn="just">
              <a:lnSpc>
                <a:spcPct val="150000"/>
              </a:lnSpc>
            </a:pPr>
            <a:r>
              <a:rPr lang="en-IN" sz="1200" dirty="0">
                <a:latin typeface="Times New Roman" panose="02020603050405020304" pitchFamily="18" charset="0"/>
                <a:cs typeface="Times New Roman" panose="02020603050405020304" pitchFamily="18" charset="0"/>
              </a:rPr>
              <a:t>And it is very difficult to detect it in its early stages as Its symptoms appear only within the advanced stages . Implementing the system to automate the classification process for the first prediction of </a:t>
            </a:r>
            <a:r>
              <a:rPr lang="en-IN" sz="1200" dirty="0" err="1">
                <a:latin typeface="Times New Roman" panose="02020603050405020304" pitchFamily="18" charset="0"/>
                <a:cs typeface="Times New Roman" panose="02020603050405020304" pitchFamily="18" charset="0"/>
              </a:rPr>
              <a:t>cartinoma</a:t>
            </a:r>
            <a:r>
              <a:rPr lang="en-IN"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799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BF0C-66C9-45D0-8EBB-3034BECF636C}"/>
              </a:ext>
            </a:extLst>
          </p:cNvPr>
          <p:cNvSpPr>
            <a:spLocks noGrp="1"/>
          </p:cNvSpPr>
          <p:nvPr>
            <p:ph type="title"/>
          </p:nvPr>
        </p:nvSpPr>
        <p:spPr>
          <a:xfrm>
            <a:off x="628650" y="273844"/>
            <a:ext cx="7886700" cy="683086"/>
          </a:xfrm>
        </p:spPr>
        <p:txBody>
          <a:bodyPr>
            <a:normAutofit/>
          </a:bodyPr>
          <a:lstStyle/>
          <a:p>
            <a:pPr algn="ctr"/>
            <a:r>
              <a:rPr lang="en-IN" sz="24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09C6DA2-87A3-4400-8BC5-EBC55E655173}"/>
              </a:ext>
            </a:extLst>
          </p:cNvPr>
          <p:cNvSpPr>
            <a:spLocks noGrp="1"/>
          </p:cNvSpPr>
          <p:nvPr>
            <p:ph idx="1"/>
          </p:nvPr>
        </p:nvSpPr>
        <p:spPr>
          <a:xfrm>
            <a:off x="233916" y="1332613"/>
            <a:ext cx="8718698" cy="3657601"/>
          </a:xfrm>
        </p:spPr>
        <p:txBody>
          <a:bodyPr>
            <a:noAutofit/>
          </a:bodyPr>
          <a:lstStyle/>
          <a:p>
            <a:pPr>
              <a:lnSpc>
                <a:spcPct val="150000"/>
              </a:lnSpc>
            </a:pPr>
            <a:r>
              <a:rPr lang="en-US" sz="1200" dirty="0">
                <a:latin typeface="Times New Roman" panose="02020603050405020304" pitchFamily="18" charset="0"/>
                <a:cs typeface="Times New Roman" panose="02020603050405020304" pitchFamily="18" charset="0"/>
              </a:rPr>
              <a:t>Convolutional neural networks (CNN) are all the rage in the deep learning</a:t>
            </a:r>
            <a:r>
              <a:rPr lang="en-IN" sz="1200" dirty="0">
                <a:latin typeface="Times New Roman" panose="02020603050405020304" pitchFamily="18" charset="0"/>
                <a:cs typeface="Times New Roman" panose="02020603050405020304" pitchFamily="18" charset="0"/>
              </a:rPr>
              <a:t> community</a:t>
            </a:r>
            <a:r>
              <a:rPr lang="en-US" sz="1200" dirty="0">
                <a:latin typeface="Times New Roman" panose="02020603050405020304" pitchFamily="18" charset="0"/>
                <a:cs typeface="Times New Roman" panose="02020603050405020304" pitchFamily="18" charset="0"/>
              </a:rPr>
              <a:t> right now. These CNN models are being used across different applications</a:t>
            </a:r>
            <a:r>
              <a:rPr lang="en-IN" sz="1200" dirty="0">
                <a:latin typeface="Times New Roman" panose="02020603050405020304" pitchFamily="18" charset="0"/>
                <a:cs typeface="Times New Roman" panose="02020603050405020304" pitchFamily="18" charset="0"/>
              </a:rPr>
              <a:t> and</a:t>
            </a:r>
            <a:r>
              <a:rPr lang="en-US" sz="1200" dirty="0">
                <a:latin typeface="Times New Roman" panose="02020603050405020304" pitchFamily="18" charset="0"/>
                <a:cs typeface="Times New Roman" panose="02020603050405020304" pitchFamily="18" charset="0"/>
              </a:rPr>
              <a:t> domains, and they’re especially prevalent in image and video</a:t>
            </a:r>
            <a:r>
              <a:rPr lang="en-IN" sz="1200" dirty="0">
                <a:latin typeface="Times New Roman" panose="02020603050405020304" pitchFamily="18" charset="0"/>
                <a:cs typeface="Times New Roman" panose="02020603050405020304" pitchFamily="18" charset="0"/>
              </a:rPr>
              <a:t> processing</a:t>
            </a:r>
            <a:r>
              <a:rPr lang="en-US" sz="1200" dirty="0">
                <a:latin typeface="Times New Roman" panose="02020603050405020304" pitchFamily="18" charset="0"/>
                <a:cs typeface="Times New Roman" panose="02020603050405020304" pitchFamily="18" charset="0"/>
              </a:rPr>
              <a:t> projects.</a:t>
            </a:r>
          </a:p>
          <a:p>
            <a:pPr>
              <a:lnSpc>
                <a:spcPct val="150000"/>
              </a:lnSpc>
            </a:pPr>
            <a:r>
              <a:rPr lang="en-US" sz="1200" dirty="0">
                <a:latin typeface="Times New Roman" panose="02020603050405020304" pitchFamily="18" charset="0"/>
                <a:cs typeface="Times New Roman" panose="02020603050405020304" pitchFamily="18" charset="0"/>
              </a:rPr>
              <a:t>A</a:t>
            </a:r>
            <a:r>
              <a:rPr lang="en-IN" sz="1200" dirty="0">
                <a:latin typeface="Times New Roman" panose="02020603050405020304" pitchFamily="18" charset="0"/>
                <a:cs typeface="Times New Roman" panose="02020603050405020304" pitchFamily="18" charset="0"/>
              </a:rPr>
              <a:t> convolutional</a:t>
            </a:r>
            <a:r>
              <a:rPr lang="en-US" sz="1200" dirty="0">
                <a:latin typeface="Times New Roman" panose="02020603050405020304" pitchFamily="18" charset="0"/>
                <a:cs typeface="Times New Roman" panose="02020603050405020304" pitchFamily="18" charset="0"/>
              </a:rPr>
              <a:t> neural network (CNN) is a specific type of artificial neural network that</a:t>
            </a:r>
            <a:r>
              <a:rPr lang="en-IN" sz="1200" dirty="0">
                <a:latin typeface="Times New Roman" panose="02020603050405020304" pitchFamily="18" charset="0"/>
                <a:cs typeface="Times New Roman" panose="02020603050405020304" pitchFamily="18" charset="0"/>
              </a:rPr>
              <a:t> uses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perceptrons</a:t>
            </a:r>
            <a:r>
              <a:rPr lang="en-US" sz="1200" dirty="0">
                <a:latin typeface="Times New Roman" panose="02020603050405020304" pitchFamily="18" charset="0"/>
                <a:cs typeface="Times New Roman" panose="02020603050405020304" pitchFamily="18" charset="0"/>
              </a:rPr>
              <a:t> , a machine learning unit algorithm, for supervised learning, to analyze</a:t>
            </a:r>
            <a:r>
              <a:rPr lang="en-IN" sz="1200" dirty="0">
                <a:latin typeface="Times New Roman" panose="02020603050405020304" pitchFamily="18" charset="0"/>
                <a:cs typeface="Times New Roman" panose="02020603050405020304" pitchFamily="18" charset="0"/>
              </a:rPr>
              <a:t> data</a:t>
            </a:r>
            <a:r>
              <a:rPr lang="en-US" sz="1200" dirty="0">
                <a:latin typeface="Times New Roman" panose="02020603050405020304" pitchFamily="18" charset="0"/>
                <a:cs typeface="Times New Roman" panose="02020603050405020304" pitchFamily="18" charset="0"/>
              </a:rPr>
              <a:t>.</a:t>
            </a:r>
          </a:p>
          <a:p>
            <a:pPr>
              <a:lnSpc>
                <a:spcPct val="150000"/>
              </a:lnSpc>
            </a:pPr>
            <a:r>
              <a:rPr lang="en-US" sz="1200" dirty="0">
                <a:latin typeface="Times New Roman" panose="02020603050405020304" pitchFamily="18" charset="0"/>
                <a:cs typeface="Times New Roman" panose="02020603050405020304" pitchFamily="18" charset="0"/>
              </a:rPr>
              <a:t> CNNs apply to image processing, natural language processing and other kinds of</a:t>
            </a:r>
            <a:r>
              <a:rPr lang="en-IN" sz="1200" dirty="0">
                <a:latin typeface="Times New Roman" panose="02020603050405020304" pitchFamily="18" charset="0"/>
                <a:cs typeface="Times New Roman" panose="02020603050405020304" pitchFamily="18" charset="0"/>
              </a:rPr>
              <a:t> cognitive</a:t>
            </a:r>
            <a:r>
              <a:rPr lang="en-US" sz="1200" dirty="0">
                <a:latin typeface="Times New Roman" panose="02020603050405020304" pitchFamily="18" charset="0"/>
                <a:cs typeface="Times New Roman" panose="02020603050405020304" pitchFamily="18" charset="0"/>
              </a:rPr>
              <a:t> tasks.</a:t>
            </a:r>
            <a:r>
              <a:rPr lang="en-IN" sz="1200" dirty="0">
                <a:latin typeface="Times New Roman" panose="02020603050405020304" pitchFamily="18" charset="0"/>
                <a:cs typeface="Times New Roman" panose="02020603050405020304" pitchFamily="18" charset="0"/>
              </a:rPr>
              <a:t>  </a:t>
            </a:r>
          </a:p>
          <a:p>
            <a:pPr>
              <a:lnSpc>
                <a:spcPct val="150000"/>
              </a:lnSpc>
            </a:pPr>
            <a:r>
              <a:rPr lang="en-IN" sz="1200" dirty="0">
                <a:latin typeface="Times New Roman" panose="02020603050405020304" pitchFamily="18" charset="0"/>
                <a:cs typeface="Times New Roman" panose="02020603050405020304" pitchFamily="18" charset="0"/>
              </a:rPr>
              <a:t>A</a:t>
            </a:r>
            <a:r>
              <a:rPr lang="en-US" sz="1200" dirty="0">
                <a:latin typeface="Times New Roman" panose="02020603050405020304" pitchFamily="18" charset="0"/>
                <a:cs typeface="Times New Roman" panose="02020603050405020304" pitchFamily="18" charset="0"/>
              </a:rPr>
              <a:t> convolutional neural network is also known as a </a:t>
            </a:r>
            <a:r>
              <a:rPr lang="en-US" sz="1200" dirty="0" err="1">
                <a:latin typeface="Times New Roman" panose="02020603050405020304" pitchFamily="18" charset="0"/>
                <a:cs typeface="Times New Roman" panose="02020603050405020304" pitchFamily="18" charset="0"/>
              </a:rPr>
              <a:t>ConvNet</a:t>
            </a:r>
            <a:r>
              <a:rPr lang="en-US" sz="1200" dirty="0">
                <a:latin typeface="Times New Roman" panose="02020603050405020304" pitchFamily="18" charset="0"/>
                <a:cs typeface="Times New Roman" panose="02020603050405020304" pitchFamily="18" charset="0"/>
              </a:rPr>
              <a:t>.</a:t>
            </a:r>
          </a:p>
          <a:p>
            <a:pPr>
              <a:lnSpc>
                <a:spcPct val="150000"/>
              </a:lnSpc>
            </a:pPr>
            <a:r>
              <a:rPr lang="en-US" sz="1200" dirty="0">
                <a:latin typeface="Times New Roman" panose="02020603050405020304" pitchFamily="18" charset="0"/>
                <a:cs typeface="Times New Roman" panose="02020603050405020304" pitchFamily="18" charset="0"/>
              </a:rPr>
              <a:t>Like other kinds of artificial neural networks, a convolutional neural </a:t>
            </a:r>
            <a:r>
              <a:rPr lang="en-IN" sz="1200" dirty="0">
                <a:latin typeface="Times New Roman" panose="02020603050405020304" pitchFamily="18" charset="0"/>
                <a:cs typeface="Times New Roman" panose="02020603050405020304" pitchFamily="18" charset="0"/>
              </a:rPr>
              <a:t>network has</a:t>
            </a:r>
            <a:r>
              <a:rPr lang="en-US" sz="1200" dirty="0">
                <a:latin typeface="Times New Roman" panose="02020603050405020304" pitchFamily="18" charset="0"/>
                <a:cs typeface="Times New Roman" panose="02020603050405020304" pitchFamily="18" charset="0"/>
              </a:rPr>
              <a:t> an input layer, an output layer and various hidden layers. Some of these layers are</a:t>
            </a:r>
            <a:r>
              <a:rPr lang="en-IN" sz="1200" dirty="0">
                <a:latin typeface="Times New Roman" panose="02020603050405020304" pitchFamily="18" charset="0"/>
                <a:cs typeface="Times New Roman" panose="02020603050405020304" pitchFamily="18" charset="0"/>
              </a:rPr>
              <a:t> convolutional</a:t>
            </a:r>
            <a:r>
              <a:rPr lang="en-US" sz="1200" dirty="0">
                <a:latin typeface="Times New Roman" panose="02020603050405020304" pitchFamily="18" charset="0"/>
                <a:cs typeface="Times New Roman" panose="02020603050405020304" pitchFamily="18" charset="0"/>
              </a:rPr>
              <a:t>, using a mathematical model to pass on results to successive layers. This</a:t>
            </a:r>
            <a:r>
              <a:rPr lang="en-IN" sz="1200" dirty="0">
                <a:latin typeface="Times New Roman" panose="02020603050405020304" pitchFamily="18" charset="0"/>
                <a:cs typeface="Times New Roman" panose="02020603050405020304" pitchFamily="18" charset="0"/>
              </a:rPr>
              <a:t> sim</a:t>
            </a:r>
            <a:r>
              <a:rPr lang="en-US" sz="1200" dirty="0" err="1">
                <a:latin typeface="Times New Roman" panose="02020603050405020304" pitchFamily="18" charset="0"/>
                <a:cs typeface="Times New Roman" panose="02020603050405020304" pitchFamily="18" charset="0"/>
              </a:rPr>
              <a:t>ulates</a:t>
            </a:r>
            <a:r>
              <a:rPr lang="en-US" sz="1200" dirty="0">
                <a:latin typeface="Times New Roman" panose="02020603050405020304" pitchFamily="18" charset="0"/>
                <a:cs typeface="Times New Roman" panose="02020603050405020304" pitchFamily="18" charset="0"/>
              </a:rPr>
              <a:t> some of the actions in the human visual cortex</a:t>
            </a:r>
            <a:r>
              <a:rPr lang="en-IN"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IN" sz="1300" dirty="0">
              <a:latin typeface="Times New Roman" panose="02020603050405020304" pitchFamily="18" charset="0"/>
              <a:cs typeface="Times New Roman" panose="02020603050405020304" pitchFamily="18" charset="0"/>
            </a:endParaRPr>
          </a:p>
          <a:p>
            <a:pPr algn="just">
              <a:lnSpc>
                <a:spcPct val="150000"/>
              </a:lnSpc>
            </a:pPr>
            <a:endParaRPr lang="en-IN" sz="1300" dirty="0"/>
          </a:p>
        </p:txBody>
      </p:sp>
    </p:spTree>
    <p:extLst>
      <p:ext uri="{BB962C8B-B14F-4D97-AF65-F5344CB8AC3E}">
        <p14:creationId xmlns:p14="http://schemas.microsoft.com/office/powerpoint/2010/main" val="239572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22B9-2360-41BE-99FF-0C5E5AB1283F}"/>
              </a:ext>
            </a:extLst>
          </p:cNvPr>
          <p:cNvSpPr>
            <a:spLocks noGrp="1"/>
          </p:cNvSpPr>
          <p:nvPr>
            <p:ph type="title"/>
          </p:nvPr>
        </p:nvSpPr>
        <p:spPr>
          <a:xfrm>
            <a:off x="628650" y="273844"/>
            <a:ext cx="7886700" cy="636521"/>
          </a:xfrm>
        </p:spPr>
        <p:txBody>
          <a:bodyPr/>
          <a:lstStyle/>
          <a:p>
            <a:pPr algn="ctr"/>
            <a:r>
              <a:rPr lang="en-IN" b="1" dirty="0">
                <a:solidFill>
                  <a:schemeClr val="bg1"/>
                </a:solidFill>
              </a:rPr>
              <a:t>       </a:t>
            </a:r>
            <a:r>
              <a:rPr lang="en-IN" sz="2400" b="1" dirty="0">
                <a:latin typeface="Times New Roman" panose="02020603050405020304" pitchFamily="18" charset="0"/>
                <a:cs typeface="Times New Roman" panose="02020603050405020304" pitchFamily="18" charset="0"/>
              </a:rPr>
              <a:t>IMPLEMENTATION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9BE2B529-3DC9-454A-BFDB-B98D29F830F2}"/>
              </a:ext>
            </a:extLst>
          </p:cNvPr>
          <p:cNvSpPr txBox="1">
            <a:spLocks/>
          </p:cNvSpPr>
          <p:nvPr/>
        </p:nvSpPr>
        <p:spPr>
          <a:xfrm>
            <a:off x="1522414" y="274638"/>
            <a:ext cx="9143998"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sp>
        <p:nvSpPr>
          <p:cNvPr id="4" name="Title 1">
            <a:extLst>
              <a:ext uri="{FF2B5EF4-FFF2-40B4-BE49-F238E27FC236}">
                <a16:creationId xmlns:a16="http://schemas.microsoft.com/office/drawing/2014/main" id="{2E664B93-07C6-4248-B719-32A44C624224}"/>
              </a:ext>
            </a:extLst>
          </p:cNvPr>
          <p:cNvSpPr txBox="1">
            <a:spLocks/>
          </p:cNvSpPr>
          <p:nvPr/>
        </p:nvSpPr>
        <p:spPr>
          <a:xfrm>
            <a:off x="1522414" y="2746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endParaRPr lang="en-IN" dirty="0"/>
          </a:p>
        </p:txBody>
      </p:sp>
      <p:sp>
        <p:nvSpPr>
          <p:cNvPr id="5" name="Rectangle 4">
            <a:extLst>
              <a:ext uri="{FF2B5EF4-FFF2-40B4-BE49-F238E27FC236}">
                <a16:creationId xmlns:a16="http://schemas.microsoft.com/office/drawing/2014/main" id="{53E657F6-D217-42F5-B1A0-580E84C0F1E8}"/>
              </a:ext>
            </a:extLst>
          </p:cNvPr>
          <p:cNvSpPr/>
          <p:nvPr/>
        </p:nvSpPr>
        <p:spPr>
          <a:xfrm>
            <a:off x="1984744" y="1295400"/>
            <a:ext cx="5245396" cy="7744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Convolution Neural Network</a:t>
            </a:r>
          </a:p>
        </p:txBody>
      </p:sp>
      <p:sp>
        <p:nvSpPr>
          <p:cNvPr id="6" name="Rectangle 5">
            <a:extLst>
              <a:ext uri="{FF2B5EF4-FFF2-40B4-BE49-F238E27FC236}">
                <a16:creationId xmlns:a16="http://schemas.microsoft.com/office/drawing/2014/main" id="{97B1F260-AC8B-4D22-B36E-C346B466B9A5}"/>
              </a:ext>
            </a:extLst>
          </p:cNvPr>
          <p:cNvSpPr/>
          <p:nvPr/>
        </p:nvSpPr>
        <p:spPr>
          <a:xfrm>
            <a:off x="843516" y="3232298"/>
            <a:ext cx="1141228" cy="5387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Input data</a:t>
            </a:r>
          </a:p>
        </p:txBody>
      </p:sp>
      <p:sp>
        <p:nvSpPr>
          <p:cNvPr id="7" name="Rectangle 6">
            <a:extLst>
              <a:ext uri="{FF2B5EF4-FFF2-40B4-BE49-F238E27FC236}">
                <a16:creationId xmlns:a16="http://schemas.microsoft.com/office/drawing/2014/main" id="{A5F86BDB-5874-44DB-A09A-6FCDFAE40683}"/>
              </a:ext>
            </a:extLst>
          </p:cNvPr>
          <p:cNvSpPr/>
          <p:nvPr/>
        </p:nvSpPr>
        <p:spPr>
          <a:xfrm>
            <a:off x="2499545" y="3232298"/>
            <a:ext cx="1134139" cy="5387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Input layer</a:t>
            </a:r>
          </a:p>
        </p:txBody>
      </p:sp>
      <p:sp>
        <p:nvSpPr>
          <p:cNvPr id="8" name="Rectangle 7">
            <a:extLst>
              <a:ext uri="{FF2B5EF4-FFF2-40B4-BE49-F238E27FC236}">
                <a16:creationId xmlns:a16="http://schemas.microsoft.com/office/drawing/2014/main" id="{E5EF9343-FDA9-414F-B107-314FE56A1AC8}"/>
              </a:ext>
            </a:extLst>
          </p:cNvPr>
          <p:cNvSpPr/>
          <p:nvPr/>
        </p:nvSpPr>
        <p:spPr>
          <a:xfrm>
            <a:off x="4212269" y="3232298"/>
            <a:ext cx="1481470" cy="531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Hidden layers</a:t>
            </a:r>
          </a:p>
        </p:txBody>
      </p:sp>
      <p:sp>
        <p:nvSpPr>
          <p:cNvPr id="9" name="Rectangle 8">
            <a:extLst>
              <a:ext uri="{FF2B5EF4-FFF2-40B4-BE49-F238E27FC236}">
                <a16:creationId xmlns:a16="http://schemas.microsoft.com/office/drawing/2014/main" id="{96C4C4B4-5CDF-407B-8925-E40B9D5C19AB}"/>
              </a:ext>
            </a:extLst>
          </p:cNvPr>
          <p:cNvSpPr/>
          <p:nvPr/>
        </p:nvSpPr>
        <p:spPr>
          <a:xfrm>
            <a:off x="6271444" y="3232298"/>
            <a:ext cx="1254642" cy="5387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Output layers</a:t>
            </a:r>
          </a:p>
        </p:txBody>
      </p:sp>
      <p:sp>
        <p:nvSpPr>
          <p:cNvPr id="10" name="Rectangle 9">
            <a:extLst>
              <a:ext uri="{FF2B5EF4-FFF2-40B4-BE49-F238E27FC236}">
                <a16:creationId xmlns:a16="http://schemas.microsoft.com/office/drawing/2014/main" id="{516962C3-C57C-4D2C-A78A-E2C2E51547EF}"/>
              </a:ext>
            </a:extLst>
          </p:cNvPr>
          <p:cNvSpPr/>
          <p:nvPr/>
        </p:nvSpPr>
        <p:spPr>
          <a:xfrm>
            <a:off x="8024037" y="3225210"/>
            <a:ext cx="878958" cy="531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Output data</a:t>
            </a:r>
          </a:p>
        </p:txBody>
      </p:sp>
      <p:sp>
        <p:nvSpPr>
          <p:cNvPr id="11" name="Arrow: Right 10">
            <a:extLst>
              <a:ext uri="{FF2B5EF4-FFF2-40B4-BE49-F238E27FC236}">
                <a16:creationId xmlns:a16="http://schemas.microsoft.com/office/drawing/2014/main" id="{E969218C-5349-49E2-875D-3F992DBD5901}"/>
              </a:ext>
            </a:extLst>
          </p:cNvPr>
          <p:cNvSpPr/>
          <p:nvPr/>
        </p:nvSpPr>
        <p:spPr>
          <a:xfrm>
            <a:off x="1984744" y="3388242"/>
            <a:ext cx="515681" cy="22909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10BA7E4-254F-4218-A66A-BA7FD154C476}"/>
              </a:ext>
            </a:extLst>
          </p:cNvPr>
          <p:cNvSpPr/>
          <p:nvPr/>
        </p:nvSpPr>
        <p:spPr>
          <a:xfrm>
            <a:off x="3633684" y="3388242"/>
            <a:ext cx="577705" cy="22909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37F34243-BC3E-4F53-890A-D000F4FF310E}"/>
              </a:ext>
            </a:extLst>
          </p:cNvPr>
          <p:cNvSpPr/>
          <p:nvPr/>
        </p:nvSpPr>
        <p:spPr>
          <a:xfrm>
            <a:off x="5693739" y="3388242"/>
            <a:ext cx="577705" cy="1965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86CE6E37-5AED-4057-84BC-0AFF9D666ED8}"/>
              </a:ext>
            </a:extLst>
          </p:cNvPr>
          <p:cNvSpPr/>
          <p:nvPr/>
        </p:nvSpPr>
        <p:spPr>
          <a:xfrm>
            <a:off x="7526086" y="3388242"/>
            <a:ext cx="497951" cy="1965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834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9132-7172-4C20-A4CE-F54CFDC1DE01}"/>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ARCHITECTURE DESIGN</a:t>
            </a:r>
          </a:p>
        </p:txBody>
      </p:sp>
      <p:sp>
        <p:nvSpPr>
          <p:cNvPr id="3" name="Rectangle 2">
            <a:extLst>
              <a:ext uri="{FF2B5EF4-FFF2-40B4-BE49-F238E27FC236}">
                <a16:creationId xmlns:a16="http://schemas.microsoft.com/office/drawing/2014/main" id="{01966B7C-9E08-4DC9-8F9B-22E2CF4C3DDD}"/>
              </a:ext>
            </a:extLst>
          </p:cNvPr>
          <p:cNvSpPr/>
          <p:nvPr/>
        </p:nvSpPr>
        <p:spPr>
          <a:xfrm>
            <a:off x="574158" y="1594884"/>
            <a:ext cx="1438940"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Import image dataset</a:t>
            </a:r>
          </a:p>
        </p:txBody>
      </p:sp>
      <p:sp>
        <p:nvSpPr>
          <p:cNvPr id="4" name="Rectangle 3">
            <a:extLst>
              <a:ext uri="{FF2B5EF4-FFF2-40B4-BE49-F238E27FC236}">
                <a16:creationId xmlns:a16="http://schemas.microsoft.com/office/drawing/2014/main" id="{D129267D-E46C-426A-BB6C-012268DD3F87}"/>
              </a:ext>
            </a:extLst>
          </p:cNvPr>
          <p:cNvSpPr/>
          <p:nvPr/>
        </p:nvSpPr>
        <p:spPr>
          <a:xfrm>
            <a:off x="2714845" y="1594884"/>
            <a:ext cx="1601973"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Related module features</a:t>
            </a:r>
          </a:p>
        </p:txBody>
      </p:sp>
      <p:sp>
        <p:nvSpPr>
          <p:cNvPr id="6" name="Rectangle 5">
            <a:extLst>
              <a:ext uri="{FF2B5EF4-FFF2-40B4-BE49-F238E27FC236}">
                <a16:creationId xmlns:a16="http://schemas.microsoft.com/office/drawing/2014/main" id="{4B7A3A86-5AB0-4483-AE67-7E5F8E14E2F7}"/>
              </a:ext>
            </a:extLst>
          </p:cNvPr>
          <p:cNvSpPr/>
          <p:nvPr/>
        </p:nvSpPr>
        <p:spPr>
          <a:xfrm>
            <a:off x="4890977" y="1594884"/>
            <a:ext cx="1601973"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Convolution neural network</a:t>
            </a:r>
          </a:p>
        </p:txBody>
      </p:sp>
      <p:sp>
        <p:nvSpPr>
          <p:cNvPr id="7" name="Arrow: Right 6">
            <a:extLst>
              <a:ext uri="{FF2B5EF4-FFF2-40B4-BE49-F238E27FC236}">
                <a16:creationId xmlns:a16="http://schemas.microsoft.com/office/drawing/2014/main" id="{F6BADCAB-8653-41BD-A703-07A3322AF073}"/>
              </a:ext>
            </a:extLst>
          </p:cNvPr>
          <p:cNvSpPr/>
          <p:nvPr/>
        </p:nvSpPr>
        <p:spPr>
          <a:xfrm>
            <a:off x="2013098" y="1798674"/>
            <a:ext cx="701747" cy="13822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7164CDFB-B7B4-4937-8A15-7DC3A101CE3B}"/>
              </a:ext>
            </a:extLst>
          </p:cNvPr>
          <p:cNvSpPr/>
          <p:nvPr/>
        </p:nvSpPr>
        <p:spPr>
          <a:xfrm>
            <a:off x="4316818" y="1798674"/>
            <a:ext cx="574159" cy="13822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63912AD-31F1-42EA-8AE8-4DAE6DD23643}"/>
              </a:ext>
            </a:extLst>
          </p:cNvPr>
          <p:cNvSpPr/>
          <p:nvPr/>
        </p:nvSpPr>
        <p:spPr>
          <a:xfrm>
            <a:off x="4890977" y="3462143"/>
            <a:ext cx="1360968"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Classification &amp; prediction</a:t>
            </a:r>
          </a:p>
        </p:txBody>
      </p:sp>
      <p:sp>
        <p:nvSpPr>
          <p:cNvPr id="12" name="Rectangle 11">
            <a:extLst>
              <a:ext uri="{FF2B5EF4-FFF2-40B4-BE49-F238E27FC236}">
                <a16:creationId xmlns:a16="http://schemas.microsoft.com/office/drawing/2014/main" id="{186FFC94-B7B5-4B78-BA2C-095858E89A7B}"/>
              </a:ext>
            </a:extLst>
          </p:cNvPr>
          <p:cNvSpPr/>
          <p:nvPr/>
        </p:nvSpPr>
        <p:spPr>
          <a:xfrm>
            <a:off x="2714844" y="3362905"/>
            <a:ext cx="1601973"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Performance measure</a:t>
            </a:r>
          </a:p>
        </p:txBody>
      </p:sp>
      <p:sp>
        <p:nvSpPr>
          <p:cNvPr id="13" name="Rectangle 12">
            <a:extLst>
              <a:ext uri="{FF2B5EF4-FFF2-40B4-BE49-F238E27FC236}">
                <a16:creationId xmlns:a16="http://schemas.microsoft.com/office/drawing/2014/main" id="{7E9631BF-82E6-491E-827B-299E9C91D411}"/>
              </a:ext>
            </a:extLst>
          </p:cNvPr>
          <p:cNvSpPr/>
          <p:nvPr/>
        </p:nvSpPr>
        <p:spPr>
          <a:xfrm>
            <a:off x="642735" y="3362905"/>
            <a:ext cx="1601973"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Result</a:t>
            </a:r>
          </a:p>
        </p:txBody>
      </p:sp>
      <p:sp>
        <p:nvSpPr>
          <p:cNvPr id="5" name="Arrow: Down 4">
            <a:extLst>
              <a:ext uri="{FF2B5EF4-FFF2-40B4-BE49-F238E27FC236}">
                <a16:creationId xmlns:a16="http://schemas.microsoft.com/office/drawing/2014/main" id="{4F7A1AB9-7A46-439C-AC66-7FBF8E73A4A8}"/>
              </a:ext>
            </a:extLst>
          </p:cNvPr>
          <p:cNvSpPr/>
          <p:nvPr/>
        </p:nvSpPr>
        <p:spPr>
          <a:xfrm>
            <a:off x="5571461" y="2140688"/>
            <a:ext cx="283534" cy="132145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3A0D28CF-A7BB-44DE-A675-41FBC2050CDF}"/>
              </a:ext>
            </a:extLst>
          </p:cNvPr>
          <p:cNvSpPr/>
          <p:nvPr/>
        </p:nvSpPr>
        <p:spPr>
          <a:xfrm rot="10800000">
            <a:off x="4316817" y="3650512"/>
            <a:ext cx="574160" cy="2020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CE998566-7239-4639-A24B-D3A4A0AC183D}"/>
              </a:ext>
            </a:extLst>
          </p:cNvPr>
          <p:cNvSpPr/>
          <p:nvPr/>
        </p:nvSpPr>
        <p:spPr>
          <a:xfrm rot="10800000">
            <a:off x="2244710" y="3625347"/>
            <a:ext cx="447274" cy="16710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278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08C2-3706-4161-970B-4EDB0971BCE1}"/>
              </a:ext>
            </a:extLst>
          </p:cNvPr>
          <p:cNvSpPr>
            <a:spLocks noGrp="1"/>
          </p:cNvSpPr>
          <p:nvPr>
            <p:ph type="title"/>
          </p:nvPr>
        </p:nvSpPr>
        <p:spPr>
          <a:xfrm>
            <a:off x="628650" y="581246"/>
            <a:ext cx="7886700" cy="686769"/>
          </a:xfrm>
        </p:spPr>
        <p:txBody>
          <a:bodyPr>
            <a:normAutofit/>
          </a:bodyPr>
          <a:lstStyle/>
          <a:p>
            <a:r>
              <a:rPr lang="en-IN" sz="2400" b="1" dirty="0">
                <a:latin typeface="Times New Roman" panose="02020603050405020304" pitchFamily="18" charset="0"/>
                <a:cs typeface="Times New Roman" panose="02020603050405020304" pitchFamily="18" charset="0"/>
              </a:rPr>
              <a:t>SOFTWARE DESIGNING :</a:t>
            </a:r>
          </a:p>
        </p:txBody>
      </p:sp>
      <p:sp>
        <p:nvSpPr>
          <p:cNvPr id="3" name="Content Placeholder 2">
            <a:extLst>
              <a:ext uri="{FF2B5EF4-FFF2-40B4-BE49-F238E27FC236}">
                <a16:creationId xmlns:a16="http://schemas.microsoft.com/office/drawing/2014/main" id="{957702B0-C5B9-4889-8270-CEF4E9CB4D56}"/>
              </a:ext>
            </a:extLst>
          </p:cNvPr>
          <p:cNvSpPr>
            <a:spLocks noGrp="1"/>
          </p:cNvSpPr>
          <p:nvPr>
            <p:ph idx="1"/>
          </p:nvPr>
        </p:nvSpPr>
        <p:spPr/>
        <p:txBody>
          <a:bodyPr>
            <a:normAutofit/>
          </a:bodyPr>
          <a:lstStyle/>
          <a:p>
            <a:pPr>
              <a:lnSpc>
                <a:spcPct val="150000"/>
              </a:lnSpc>
            </a:pPr>
            <a:r>
              <a:rPr lang="en-IN" sz="1400" dirty="0" err="1">
                <a:latin typeface="Times New Roman" panose="02020603050405020304" pitchFamily="18" charset="0"/>
                <a:cs typeface="Times New Roman" panose="02020603050405020304" pitchFamily="18" charset="0"/>
              </a:rPr>
              <a:t>Jupyter</a:t>
            </a:r>
            <a:r>
              <a:rPr lang="en-IN" sz="1400" dirty="0">
                <a:latin typeface="Times New Roman" panose="02020603050405020304" pitchFamily="18" charset="0"/>
                <a:cs typeface="Times New Roman" panose="02020603050405020304" pitchFamily="18" charset="0"/>
              </a:rPr>
              <a:t> Notebook Environment</a:t>
            </a:r>
          </a:p>
          <a:p>
            <a:pPr>
              <a:lnSpc>
                <a:spcPct val="150000"/>
              </a:lnSpc>
            </a:pPr>
            <a:r>
              <a:rPr lang="en-IN" sz="1400" dirty="0">
                <a:latin typeface="Times New Roman" panose="02020603050405020304" pitchFamily="18" charset="0"/>
                <a:cs typeface="Times New Roman" panose="02020603050405020304" pitchFamily="18" charset="0"/>
              </a:rPr>
              <a:t> Spyder Ide </a:t>
            </a:r>
          </a:p>
          <a:p>
            <a:pPr>
              <a:lnSpc>
                <a:spcPct val="150000"/>
              </a:lnSpc>
            </a:pPr>
            <a:r>
              <a:rPr lang="en-IN" sz="1400" dirty="0">
                <a:latin typeface="Times New Roman" panose="02020603050405020304" pitchFamily="18" charset="0"/>
                <a:cs typeface="Times New Roman" panose="02020603050405020304" pitchFamily="18" charset="0"/>
              </a:rPr>
              <a:t>Machine Learning Algorithms </a:t>
            </a:r>
          </a:p>
          <a:p>
            <a:pPr>
              <a:lnSpc>
                <a:spcPct val="150000"/>
              </a:lnSpc>
            </a:pPr>
            <a:r>
              <a:rPr lang="en-IN" sz="1400" dirty="0">
                <a:latin typeface="Times New Roman" panose="02020603050405020304" pitchFamily="18" charset="0"/>
                <a:cs typeface="Times New Roman" panose="02020603050405020304" pitchFamily="18" charset="0"/>
              </a:rPr>
              <a:t> Python(pandas , </a:t>
            </a:r>
            <a:r>
              <a:rPr lang="en-IN" sz="1400" dirty="0" err="1">
                <a:latin typeface="Times New Roman" panose="02020603050405020304" pitchFamily="18" charset="0"/>
                <a:cs typeface="Times New Roman" panose="02020603050405020304" pitchFamily="18" charset="0"/>
              </a:rPr>
              <a:t>numpy</a:t>
            </a:r>
            <a:r>
              <a:rPr lang="en-IN" sz="1400" dirty="0">
                <a:latin typeface="Times New Roman" panose="02020603050405020304" pitchFamily="18" charset="0"/>
                <a:cs typeface="Times New Roman" panose="02020603050405020304" pitchFamily="18" charset="0"/>
              </a:rPr>
              <a:t> , matplotlib , seaborn , </a:t>
            </a:r>
            <a:r>
              <a:rPr lang="en-IN" sz="1400" dirty="0" err="1">
                <a:latin typeface="Times New Roman" panose="02020603050405020304" pitchFamily="18" charset="0"/>
                <a:cs typeface="Times New Roman" panose="02020603050405020304" pitchFamily="18" charset="0"/>
              </a:rPr>
              <a:t>sklearn</a:t>
            </a:r>
            <a:r>
              <a:rPr lang="en-IN" sz="1400" dirty="0">
                <a:latin typeface="Times New Roman" panose="02020603050405020304" pitchFamily="18" charset="0"/>
                <a:cs typeface="Times New Roman" panose="02020603050405020304" pitchFamily="18" charset="0"/>
              </a:rPr>
              <a:t>) </a:t>
            </a:r>
          </a:p>
          <a:p>
            <a:pPr>
              <a:lnSpc>
                <a:spcPct val="150000"/>
              </a:lnSpc>
            </a:pPr>
            <a:r>
              <a:rPr lang="en-IN" sz="1400" dirty="0">
                <a:latin typeface="Times New Roman" panose="02020603050405020304" pitchFamily="18" charset="0"/>
                <a:cs typeface="Times New Roman" panose="02020603050405020304" pitchFamily="18" charset="0"/>
              </a:rPr>
              <a:t> HTML </a:t>
            </a:r>
          </a:p>
          <a:p>
            <a:pPr>
              <a:lnSpc>
                <a:spcPct val="150000"/>
              </a:lnSpc>
            </a:pPr>
            <a:r>
              <a:rPr lang="en-IN" sz="1400" dirty="0">
                <a:latin typeface="Times New Roman" panose="02020603050405020304" pitchFamily="18" charset="0"/>
                <a:cs typeface="Times New Roman" panose="02020603050405020304" pitchFamily="18" charset="0"/>
              </a:rPr>
              <a:t>Flask </a:t>
            </a:r>
          </a:p>
        </p:txBody>
      </p:sp>
    </p:spTree>
    <p:extLst>
      <p:ext uri="{BB962C8B-B14F-4D97-AF65-F5344CB8AC3E}">
        <p14:creationId xmlns:p14="http://schemas.microsoft.com/office/powerpoint/2010/main" val="385850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20F1-402A-47A2-A4F3-B0A087245C00}"/>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IMAGES OF RESULT</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7538DD-3A2C-422B-9355-D5B241032A43}"/>
              </a:ext>
            </a:extLst>
          </p:cNvPr>
          <p:cNvSpPr>
            <a:spLocks noGrp="1"/>
          </p:cNvSpPr>
          <p:nvPr>
            <p:ph idx="1"/>
          </p:nvPr>
        </p:nvSpPr>
        <p:spPr>
          <a:xfrm>
            <a:off x="628650" y="1013637"/>
            <a:ext cx="7886700" cy="3619086"/>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INPUT</a:t>
            </a:r>
          </a:p>
        </p:txBody>
      </p:sp>
      <p:pic>
        <p:nvPicPr>
          <p:cNvPr id="5" name="Picture 4">
            <a:extLst>
              <a:ext uri="{FF2B5EF4-FFF2-40B4-BE49-F238E27FC236}">
                <a16:creationId xmlns:a16="http://schemas.microsoft.com/office/drawing/2014/main" id="{CE2D835C-FC0A-4502-ABDC-3F0060F4A4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409" y="1299009"/>
            <a:ext cx="6627627" cy="3574372"/>
          </a:xfrm>
          <a:prstGeom prst="rect">
            <a:avLst/>
          </a:prstGeom>
        </p:spPr>
      </p:pic>
    </p:spTree>
    <p:extLst>
      <p:ext uri="{BB962C8B-B14F-4D97-AF65-F5344CB8AC3E}">
        <p14:creationId xmlns:p14="http://schemas.microsoft.com/office/powerpoint/2010/main" val="2072458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678</Words>
  <Application>Microsoft Office PowerPoint</Application>
  <PresentationFormat>On-screen Show (16:9)</PresentationFormat>
  <Paragraphs>94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PRESENTED BY :                Baireddy Manisha(17UK1A0506)                Mamindla Shalini (17UK1A0526)            Madishetti Manisha (17UK1A0535)                    Padakanti Ramya (17UK1A0509)</vt:lpstr>
      <vt:lpstr>TABLE OF CONTENTS:</vt:lpstr>
      <vt:lpstr>ABSTRACT</vt:lpstr>
      <vt:lpstr>EXISTING SYSTEM</vt:lpstr>
      <vt:lpstr>PROPOSED SYSTEM</vt:lpstr>
      <vt:lpstr>       IMPLEMENTATION</vt:lpstr>
      <vt:lpstr>ARCHITECTURE DESIGN</vt:lpstr>
      <vt:lpstr>SOFTWARE DESIGNING :</vt:lpstr>
      <vt:lpstr>                              IMAGES OF RESULT</vt:lpstr>
      <vt:lpstr>OUTPUT</vt:lpstr>
      <vt:lpstr>ADVANTAGES AND DISADVANTAGES </vt:lpstr>
      <vt:lpstr>CONCLUSION</vt:lpstr>
      <vt:lpstr>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2020-09-16T11:51:09Z</dcterms:modified>
</cp:coreProperties>
</file>