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8" r:id="rId8"/>
    <p:sldId id="262" r:id="rId9"/>
    <p:sldId id="261" r:id="rId10"/>
    <p:sldId id="263" r:id="rId11"/>
    <p:sldId id="264" r:id="rId12"/>
    <p:sldId id="270"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6D2D4-0046-4659-8936-B7D6A107B6B1}">
          <p14:sldIdLst>
            <p14:sldId id="256"/>
            <p14:sldId id="257"/>
            <p14:sldId id="258"/>
            <p14:sldId id="259"/>
            <p14:sldId id="260"/>
            <p14:sldId id="267"/>
            <p14:sldId id="268"/>
            <p14:sldId id="262"/>
            <p14:sldId id="261"/>
          </p14:sldIdLst>
        </p14:section>
        <p14:section name="Untitled Section" id="{FA7E2FEF-600D-4AC3-B305-C95B8AF479F4}">
          <p14:sldIdLst>
            <p14:sldId id="263"/>
            <p14:sldId id="264"/>
            <p14:sldId id="270"/>
            <p14:sldId id="265"/>
            <p14:sldId id="2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ITH MANDA" initials="AM"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3"/>
    <a:srgbClr val="542708"/>
    <a:srgbClr val="4F252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guide orient="horz" pos="2160"/>
        <p:guide pos="3840"/>
      </p:guideLst>
    </p:cSldViewPr>
  </p:slideViewPr>
  <p:notesTextViewPr>
    <p:cViewPr>
      <p:scale>
        <a:sx n="1" d="1"/>
        <a:sy n="1" d="1"/>
      </p:scale>
      <p:origin x="0" y="0"/>
    </p:cViewPr>
  </p:notesTextViewPr>
  <p:gridSpacing cx="82296" cy="8229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84774-6DC8-452E-87B9-EF5ECAE1CC0B}"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8484774-6DC8-452E-87B9-EF5ECAE1CC0B}"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8484774-6DC8-452E-87B9-EF5ECAE1CC0B}" type="datetimeFigureOut">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8484774-6DC8-452E-87B9-EF5ECAE1CC0B}" type="datetimeFigureOut">
              <a:rPr lang="en-IN" smtClean="0"/>
              <a:t>25-07-2021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84774-6DC8-452E-87B9-EF5ECAE1CC0B}" type="datetimeFigureOut">
              <a:rPr lang="en-IN" smtClean="0"/>
              <a:t>25-07-2021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84774-6DC8-452E-87B9-EF5ECAE1CC0B}"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84774-6DC8-452E-87B9-EF5ECAE1CC0B}"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41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84774-6DC8-452E-87B9-EF5ECAE1CC0B}" type="datetimeFigureOut">
              <a:rPr lang="en-IN" smtClean="0"/>
              <a:t>25-07-2021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3A1C0-4E3A-4774-8719-74BC4920BC7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900" y="969157"/>
            <a:ext cx="10815003" cy="1433830"/>
          </a:xfrm>
        </p:spPr>
        <p:txBody>
          <a:bodyPr>
            <a:noAutofit/>
            <a:scene3d>
              <a:camera prst="orthographicFront"/>
              <a:lightRig rig="threePt" dir="t"/>
            </a:scene3d>
          </a:bodyPr>
          <a:lstStyle/>
          <a:p>
            <a:r>
              <a:rPr lang="en-US" sz="4400" b="1" dirty="0">
                <a:ln/>
                <a:solidFill>
                  <a:srgbClr val="542708"/>
                </a:solidFill>
                <a:effectLst>
                  <a:reflection blurRad="6350" stA="53000" endA="300" endPos="35500" dir="5400000" sy="-90000" algn="bl" rotWithShape="0"/>
                </a:effectLst>
                <a:latin typeface="+mn-lt"/>
                <a:cs typeface="+mn-lt"/>
                <a:sym typeface="+mn-ea"/>
              </a:rPr>
              <a:t>PREDICTION FOR UNIVERSITY ADMISSION USING MACHINE LEARNING </a:t>
            </a:r>
            <a:br>
              <a:rPr lang="en-US" sz="4400" dirty="0">
                <a:ln/>
                <a:solidFill>
                  <a:schemeClr val="accent5">
                    <a:lumMod val="75000"/>
                  </a:schemeClr>
                </a:solidFill>
                <a:effectLst>
                  <a:reflection blurRad="6350" stA="53000" endA="300" endPos="35500" dir="5400000" sy="-90000" algn="bl" rotWithShape="0"/>
                </a:effectLst>
                <a:latin typeface="+mn-lt"/>
                <a:cs typeface="+mn-lt"/>
              </a:rPr>
            </a:br>
            <a:endParaRPr lang="en-US" sz="4400" dirty="0">
              <a:ln/>
              <a:solidFill>
                <a:schemeClr val="accent5">
                  <a:lumMod val="75000"/>
                </a:schemeClr>
              </a:solidFill>
              <a:effectLst>
                <a:reflection blurRad="6350" stA="53000" endA="300" endPos="35500" dir="5400000" sy="-90000" algn="bl" rotWithShape="0"/>
              </a:effectLst>
              <a:latin typeface="+mn-lt"/>
              <a:cs typeface="+mn-lt"/>
            </a:endParaRPr>
          </a:p>
        </p:txBody>
      </p:sp>
      <p:pic>
        <p:nvPicPr>
          <p:cNvPr id="9" name="Picture 8">
            <a:extLst>
              <a:ext uri="{FF2B5EF4-FFF2-40B4-BE49-F238E27FC236}">
                <a16:creationId xmlns:a16="http://schemas.microsoft.com/office/drawing/2014/main" id="{4BF5817F-33E8-4BC9-A37D-17EFEDE48DA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925" t="26750" r="6091" b="15895"/>
          <a:stretch/>
        </p:blipFill>
        <p:spPr>
          <a:xfrm>
            <a:off x="279937" y="5193312"/>
            <a:ext cx="2631939" cy="1610467"/>
          </a:xfrm>
          <a:prstGeom prst="rect">
            <a:avLst/>
          </a:prstGeom>
          <a:gradFill>
            <a:gsLst>
              <a:gs pos="94560">
                <a:srgbClr val="BECEEA"/>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127000">
              <a:schemeClr val="accent1">
                <a:alpha val="0"/>
              </a:schemeClr>
            </a:glow>
            <a:softEdge rad="114300"/>
          </a:effectLst>
        </p:spPr>
      </p:pic>
      <p:sp>
        <p:nvSpPr>
          <p:cNvPr id="12" name="TextBox 11">
            <a:extLst>
              <a:ext uri="{FF2B5EF4-FFF2-40B4-BE49-F238E27FC236}">
                <a16:creationId xmlns:a16="http://schemas.microsoft.com/office/drawing/2014/main" id="{38A01F6E-20B9-40F1-82C6-CDC26273644E}"/>
              </a:ext>
            </a:extLst>
          </p:cNvPr>
          <p:cNvSpPr txBox="1"/>
          <p:nvPr/>
        </p:nvSpPr>
        <p:spPr>
          <a:xfrm>
            <a:off x="3674882" y="2587200"/>
            <a:ext cx="3521413" cy="861774"/>
          </a:xfrm>
          <a:prstGeom prst="rect">
            <a:avLst/>
          </a:prstGeom>
          <a:noFill/>
        </p:spPr>
        <p:txBody>
          <a:bodyPr wrap="square" rtlCol="0">
            <a:spAutoFit/>
          </a:bodyPr>
          <a:lstStyle/>
          <a:p>
            <a:pPr algn="ctr"/>
            <a:r>
              <a:rPr lang="en-IN" sz="2500" dirty="0"/>
              <a:t>Presented by:</a:t>
            </a:r>
          </a:p>
          <a:p>
            <a:pPr algn="ctr"/>
            <a:r>
              <a:rPr lang="en-IN" sz="2500" dirty="0"/>
              <a:t> Team no: CSE-002</a:t>
            </a:r>
          </a:p>
        </p:txBody>
      </p:sp>
      <p:sp>
        <p:nvSpPr>
          <p:cNvPr id="13" name="TextBox 12">
            <a:extLst>
              <a:ext uri="{FF2B5EF4-FFF2-40B4-BE49-F238E27FC236}">
                <a16:creationId xmlns:a16="http://schemas.microsoft.com/office/drawing/2014/main" id="{CFD10BE3-EA56-4EAA-9D47-5C9CA0721B14}"/>
              </a:ext>
            </a:extLst>
          </p:cNvPr>
          <p:cNvSpPr txBox="1"/>
          <p:nvPr/>
        </p:nvSpPr>
        <p:spPr>
          <a:xfrm>
            <a:off x="3932335" y="3633187"/>
            <a:ext cx="3774332" cy="1200329"/>
          </a:xfrm>
          <a:prstGeom prst="rect">
            <a:avLst/>
          </a:prstGeom>
          <a:noFill/>
        </p:spPr>
        <p:txBody>
          <a:bodyPr wrap="square" rtlCol="0">
            <a:spAutoFit/>
          </a:bodyPr>
          <a:lstStyle/>
          <a:p>
            <a:r>
              <a:rPr lang="en-IN" i="1" dirty="0">
                <a:latin typeface="Candara" panose="020E0502030303020204" pitchFamily="34" charset="0"/>
              </a:rPr>
              <a:t>18UK1A0505-  BAJJURI ANUHYA</a:t>
            </a:r>
          </a:p>
          <a:p>
            <a:r>
              <a:rPr lang="en-IN" i="1" dirty="0">
                <a:latin typeface="Candara" panose="020E0502030303020204" pitchFamily="34" charset="0"/>
              </a:rPr>
              <a:t>18UK1A0556-  BOURISHETTY SWETHA</a:t>
            </a:r>
          </a:p>
          <a:p>
            <a:r>
              <a:rPr lang="en-IN" i="1" dirty="0">
                <a:latin typeface="Candara" panose="020E0502030303020204" pitchFamily="34" charset="0"/>
              </a:rPr>
              <a:t>18UK1A0560-  VIJAYAGIRI SAIHARSHA</a:t>
            </a:r>
          </a:p>
          <a:p>
            <a:r>
              <a:rPr lang="en-IN" i="1" dirty="0">
                <a:latin typeface="Candara" panose="020E0502030303020204" pitchFamily="34" charset="0"/>
              </a:rPr>
              <a:t>18UK1A0523-  JUNNUTHULA AKSHAYA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771709"/>
            <a:ext cx="7394452" cy="2383146"/>
          </a:xfrm>
        </p:spPr>
        <p:txBody>
          <a:bodyPr>
            <a:normAutofit/>
          </a:bodyPr>
          <a:lstStyle/>
          <a:p>
            <a:r>
              <a:rPr lang="en-US" sz="4400" b="1" dirty="0">
                <a:ln/>
                <a:solidFill>
                  <a:srgbClr val="4F2524"/>
                </a:solidFill>
                <a:effectLst>
                  <a:reflection blurRad="6350" stA="53000" endA="300" endPos="35500" dir="5400000" sy="-90000" algn="bl" rotWithShape="0"/>
                </a:effectLst>
                <a:latin typeface="Candara" panose="020E0502030303020204" charset="0"/>
                <a:cs typeface="Candara" panose="020E0502030303020204" charset="0"/>
              </a:rPr>
              <a:t>VISUALISATION OF GRAPHS:</a:t>
            </a:r>
            <a:endParaRPr lang="en-IN" sz="4400" dirty="0"/>
          </a:p>
        </p:txBody>
      </p:sp>
      <p:pic>
        <p:nvPicPr>
          <p:cNvPr id="6" name="Picture 5">
            <a:extLst>
              <a:ext uri="{FF2B5EF4-FFF2-40B4-BE49-F238E27FC236}">
                <a16:creationId xmlns:a16="http://schemas.microsoft.com/office/drawing/2014/main" id="{88333E64-F1BE-4B9C-8FB9-FDEA649B930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791" t="26412" r="22986" b="16113"/>
          <a:stretch/>
        </p:blipFill>
        <p:spPr>
          <a:xfrm>
            <a:off x="600075" y="876299"/>
            <a:ext cx="4982958" cy="2508443"/>
          </a:xfrm>
          <a:prstGeom prst="rect">
            <a:avLst/>
          </a:prstGeom>
        </p:spPr>
      </p:pic>
      <p:pic>
        <p:nvPicPr>
          <p:cNvPr id="14" name="Picture 13">
            <a:extLst>
              <a:ext uri="{FF2B5EF4-FFF2-40B4-BE49-F238E27FC236}">
                <a16:creationId xmlns:a16="http://schemas.microsoft.com/office/drawing/2014/main" id="{1AA7922B-0856-466B-BF2D-AF5A93B44CB0}"/>
              </a:ext>
            </a:extLst>
          </p:cNvPr>
          <p:cNvPicPr>
            <a:picLocks noChangeAspect="1"/>
          </p:cNvPicPr>
          <p:nvPr/>
        </p:nvPicPr>
        <p:blipFill rotWithShape="1">
          <a:blip r:embed="rId3">
            <a:extLst>
              <a:ext uri="{28A0092B-C50C-407E-A947-70E740481C1C}">
                <a14:useLocalDpi xmlns:a14="http://schemas.microsoft.com/office/drawing/2010/main" val="0"/>
              </a:ext>
            </a:extLst>
          </a:blip>
          <a:srcRect l="13437" t="34721" r="31093" b="20686"/>
          <a:stretch/>
        </p:blipFill>
        <p:spPr>
          <a:xfrm>
            <a:off x="5972175" y="927923"/>
            <a:ext cx="5318809" cy="2405194"/>
          </a:xfrm>
          <a:prstGeom prst="rect">
            <a:avLst/>
          </a:prstGeom>
        </p:spPr>
      </p:pic>
      <p:pic>
        <p:nvPicPr>
          <p:cNvPr id="20" name="Picture 19">
            <a:extLst>
              <a:ext uri="{FF2B5EF4-FFF2-40B4-BE49-F238E27FC236}">
                <a16:creationId xmlns:a16="http://schemas.microsoft.com/office/drawing/2014/main" id="{92ADAEAC-BFE0-40CA-A963-80584769AEFF}"/>
              </a:ext>
            </a:extLst>
          </p:cNvPr>
          <p:cNvPicPr>
            <a:picLocks noChangeAspect="1"/>
          </p:cNvPicPr>
          <p:nvPr/>
        </p:nvPicPr>
        <p:blipFill rotWithShape="1">
          <a:blip r:embed="rId4">
            <a:extLst>
              <a:ext uri="{28A0092B-C50C-407E-A947-70E740481C1C}">
                <a14:useLocalDpi xmlns:a14="http://schemas.microsoft.com/office/drawing/2010/main" val="0"/>
              </a:ext>
            </a:extLst>
          </a:blip>
          <a:srcRect l="14140" t="33195" r="13438" b="8780"/>
          <a:stretch/>
        </p:blipFill>
        <p:spPr>
          <a:xfrm>
            <a:off x="2764321" y="3590924"/>
            <a:ext cx="6663358" cy="30030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E684F6-9E8E-4BED-8D0C-A713BBE57276}"/>
              </a:ext>
            </a:extLst>
          </p:cNvPr>
          <p:cNvPicPr>
            <a:picLocks noChangeAspect="1"/>
          </p:cNvPicPr>
          <p:nvPr/>
        </p:nvPicPr>
        <p:blipFill rotWithShape="1">
          <a:blip r:embed="rId2">
            <a:extLst>
              <a:ext uri="{28A0092B-C50C-407E-A947-70E740481C1C}">
                <a14:useLocalDpi xmlns:a14="http://schemas.microsoft.com/office/drawing/2010/main" val="0"/>
              </a:ext>
            </a:extLst>
          </a:blip>
          <a:srcRect l="19194" t="25031" r="15059" b="17221"/>
          <a:stretch/>
        </p:blipFill>
        <p:spPr>
          <a:xfrm>
            <a:off x="1335332" y="3324225"/>
            <a:ext cx="5941768" cy="3100279"/>
          </a:xfrm>
          <a:prstGeom prst="rect">
            <a:avLst/>
          </a:prstGeom>
        </p:spPr>
      </p:pic>
      <p:pic>
        <p:nvPicPr>
          <p:cNvPr id="8" name="Picture 7">
            <a:extLst>
              <a:ext uri="{FF2B5EF4-FFF2-40B4-BE49-F238E27FC236}">
                <a16:creationId xmlns:a16="http://schemas.microsoft.com/office/drawing/2014/main" id="{7F020EE1-89F1-470B-BEEE-C7FC37DE14D2}"/>
              </a:ext>
            </a:extLst>
          </p:cNvPr>
          <p:cNvPicPr>
            <a:picLocks noChangeAspect="1"/>
          </p:cNvPicPr>
          <p:nvPr/>
        </p:nvPicPr>
        <p:blipFill rotWithShape="1">
          <a:blip r:embed="rId3">
            <a:extLst>
              <a:ext uri="{28A0092B-C50C-407E-A947-70E740481C1C}">
                <a14:useLocalDpi xmlns:a14="http://schemas.microsoft.com/office/drawing/2010/main" val="0"/>
              </a:ext>
            </a:extLst>
          </a:blip>
          <a:srcRect l="18887" t="25000" r="14921" b="6124"/>
          <a:stretch/>
        </p:blipFill>
        <p:spPr>
          <a:xfrm>
            <a:off x="1335332" y="266699"/>
            <a:ext cx="5941768" cy="3543299"/>
          </a:xfrm>
          <a:prstGeom prst="rect">
            <a:avLst/>
          </a:prstGeom>
        </p:spPr>
      </p:pic>
      <p:sp>
        <p:nvSpPr>
          <p:cNvPr id="9" name="TextBox 8">
            <a:extLst>
              <a:ext uri="{FF2B5EF4-FFF2-40B4-BE49-F238E27FC236}">
                <a16:creationId xmlns:a16="http://schemas.microsoft.com/office/drawing/2014/main" id="{7B565DEC-2CAA-467E-AFA0-DC9E3D633D66}"/>
              </a:ext>
            </a:extLst>
          </p:cNvPr>
          <p:cNvSpPr txBox="1"/>
          <p:nvPr/>
        </p:nvSpPr>
        <p:spPr>
          <a:xfrm>
            <a:off x="7677150" y="468687"/>
            <a:ext cx="2981325" cy="3139321"/>
          </a:xfrm>
          <a:prstGeom prst="rect">
            <a:avLst/>
          </a:prstGeom>
          <a:noFill/>
        </p:spPr>
        <p:txBody>
          <a:bodyPr wrap="square" rtlCol="0">
            <a:spAutoFit/>
          </a:bodyPr>
          <a:lstStyle/>
          <a:p>
            <a:r>
              <a:rPr lang="en-US" b="1" dirty="0"/>
              <a:t>Pair plot </a:t>
            </a:r>
            <a:r>
              <a:rPr lang="en-US" dirty="0"/>
              <a:t>usually gives pair wise relationships of the columns in the dataset From the above pair plot we infer that 1.GRE score TOEFL score and CGPA all are linearly related to each other 2. Students in research score high in TOEFL and GRE compared to non research candidates.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B17E05-0E08-4BFA-A767-2C90D69622CB}"/>
              </a:ext>
            </a:extLst>
          </p:cNvPr>
          <p:cNvPicPr>
            <a:picLocks noChangeAspect="1"/>
          </p:cNvPicPr>
          <p:nvPr/>
        </p:nvPicPr>
        <p:blipFill rotWithShape="1">
          <a:blip r:embed="rId2">
            <a:extLst>
              <a:ext uri="{28A0092B-C50C-407E-A947-70E740481C1C}">
                <a14:useLocalDpi xmlns:a14="http://schemas.microsoft.com/office/drawing/2010/main" val="0"/>
              </a:ext>
            </a:extLst>
          </a:blip>
          <a:srcRect l="14724" t="24863" r="17433" b="46025"/>
          <a:stretch/>
        </p:blipFill>
        <p:spPr>
          <a:xfrm>
            <a:off x="1521041" y="126408"/>
            <a:ext cx="8181976" cy="1664292"/>
          </a:xfrm>
          <a:prstGeom prst="rect">
            <a:avLst/>
          </a:prstGeom>
        </p:spPr>
      </p:pic>
      <p:pic>
        <p:nvPicPr>
          <p:cNvPr id="11" name="Picture 10">
            <a:extLst>
              <a:ext uri="{FF2B5EF4-FFF2-40B4-BE49-F238E27FC236}">
                <a16:creationId xmlns:a16="http://schemas.microsoft.com/office/drawing/2014/main" id="{E72A6A7D-426B-4265-8314-963622E404AA}"/>
              </a:ext>
            </a:extLst>
          </p:cNvPr>
          <p:cNvPicPr>
            <a:picLocks noChangeAspect="1"/>
          </p:cNvPicPr>
          <p:nvPr/>
        </p:nvPicPr>
        <p:blipFill rotWithShape="1">
          <a:blip r:embed="rId3"/>
          <a:srcRect l="14766" t="24722" r="18125" b="7361"/>
          <a:stretch/>
        </p:blipFill>
        <p:spPr>
          <a:xfrm>
            <a:off x="1521041" y="1790700"/>
            <a:ext cx="8181976" cy="4657725"/>
          </a:xfrm>
          <a:prstGeom prst="rect">
            <a:avLst/>
          </a:prstGeom>
        </p:spPr>
      </p:pic>
      <p:sp>
        <p:nvSpPr>
          <p:cNvPr id="2" name="TextBox 1">
            <a:extLst>
              <a:ext uri="{FF2B5EF4-FFF2-40B4-BE49-F238E27FC236}">
                <a16:creationId xmlns:a16="http://schemas.microsoft.com/office/drawing/2014/main" id="{71972EF5-E37F-4373-A15B-CCF0ABE4B449}"/>
              </a:ext>
            </a:extLst>
          </p:cNvPr>
          <p:cNvSpPr txBox="1"/>
          <p:nvPr/>
        </p:nvSpPr>
        <p:spPr>
          <a:xfrm>
            <a:off x="9179511" y="994299"/>
            <a:ext cx="1491448" cy="289412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4028247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107950"/>
            <a:ext cx="10515600" cy="1325563"/>
          </a:xfrm>
        </p:spPr>
        <p:txBody>
          <a:bodyPr/>
          <a:lstStyle/>
          <a:p>
            <a:r>
              <a:rPr lang="en-US" sz="4400" b="1" dirty="0">
                <a:ln/>
                <a:solidFill>
                  <a:srgbClr val="4F2524"/>
                </a:solidFill>
                <a:effectLst>
                  <a:reflection blurRad="6350" stA="53000" endA="300" endPos="35500" dir="5400000" sy="-90000" algn="bl" rotWithShape="0"/>
                </a:effectLst>
                <a:latin typeface="Candara" panose="020E0502030303020204" charset="0"/>
                <a:cs typeface="Candara" panose="020E0502030303020204" charset="0"/>
              </a:rPr>
              <a:t>SOFTWARE REQUIREMENTS:</a:t>
            </a:r>
            <a:endParaRPr lang="en-IN" dirty="0"/>
          </a:p>
        </p:txBody>
      </p:sp>
      <p:sp>
        <p:nvSpPr>
          <p:cNvPr id="3" name="Content Placeholder 2"/>
          <p:cNvSpPr>
            <a:spLocks noGrp="1"/>
          </p:cNvSpPr>
          <p:nvPr>
            <p:ph idx="1"/>
          </p:nvPr>
        </p:nvSpPr>
        <p:spPr>
          <a:xfrm>
            <a:off x="838199" y="1825624"/>
            <a:ext cx="8767439" cy="3509856"/>
          </a:xfrm>
        </p:spPr>
        <p:txBody>
          <a:bodyPr>
            <a:normAutofit/>
          </a:bodyPr>
          <a:lstStyle/>
          <a:p>
            <a:r>
              <a:rPr lang="en-US" sz="1750" dirty="0"/>
              <a:t>Google colab</a:t>
            </a:r>
          </a:p>
          <a:p>
            <a:r>
              <a:rPr lang="en-US" sz="1750" dirty="0"/>
              <a:t>Anaconda navigator</a:t>
            </a:r>
          </a:p>
          <a:p>
            <a:r>
              <a:rPr lang="en-US" sz="1750" dirty="0"/>
              <a:t>Jupyter notebook</a:t>
            </a:r>
          </a:p>
          <a:p>
            <a:r>
              <a:rPr lang="en-US" sz="1750" dirty="0"/>
              <a:t>Machine learning tools: pandas,</a:t>
            </a:r>
          </a:p>
          <a:p>
            <a:pPr marL="0" indent="0">
              <a:buNone/>
            </a:pPr>
            <a:r>
              <a:rPr lang="en-US" sz="1750" dirty="0"/>
              <a:t>                                               numpy,</a:t>
            </a:r>
          </a:p>
          <a:p>
            <a:pPr marL="0" indent="0">
              <a:buNone/>
            </a:pPr>
            <a:r>
              <a:rPr lang="en-US" sz="1750" dirty="0"/>
              <a:t>                                               matplotlib,</a:t>
            </a:r>
          </a:p>
          <a:p>
            <a:pPr marL="0" indent="0">
              <a:buNone/>
            </a:pPr>
            <a:r>
              <a:rPr lang="en-US" sz="1750" dirty="0"/>
              <a:t>                                               scikitlearn,</a:t>
            </a:r>
          </a:p>
          <a:p>
            <a:pPr marL="0" indent="0">
              <a:buNone/>
            </a:pPr>
            <a:r>
              <a:rPr lang="en-US" sz="1750" dirty="0"/>
              <a:t>                                               seaborn</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n/>
                <a:solidFill>
                  <a:srgbClr val="4F2524"/>
                </a:solidFill>
                <a:effectLst>
                  <a:reflection blurRad="6350" stA="53000" endA="300" endPos="35500" dir="5400000" sy="-90000" algn="bl" rotWithShape="0"/>
                </a:effectLst>
                <a:latin typeface="Candara" panose="020E0502030303020204" charset="0"/>
                <a:cs typeface="Candara" panose="020E0502030303020204" charset="0"/>
              </a:rPr>
              <a:t>CONCLUSION:</a:t>
            </a:r>
            <a:endParaRPr lang="en-IN" dirty="0"/>
          </a:p>
        </p:txBody>
      </p:sp>
      <p:sp>
        <p:nvSpPr>
          <p:cNvPr id="3" name="Content Placeholder 2"/>
          <p:cNvSpPr>
            <a:spLocks noGrp="1"/>
          </p:cNvSpPr>
          <p:nvPr>
            <p:ph idx="1"/>
          </p:nvPr>
        </p:nvSpPr>
        <p:spPr>
          <a:xfrm>
            <a:off x="619125" y="1690688"/>
            <a:ext cx="10515600" cy="4351338"/>
          </a:xfrm>
        </p:spPr>
        <p:txBody>
          <a:bodyPr>
            <a:normAutofit/>
          </a:bodyPr>
          <a:lstStyle/>
          <a:p>
            <a:r>
              <a:rPr lang="en-US" sz="1750" dirty="0"/>
              <a:t>In this project we have presented the prediction for university admission</a:t>
            </a:r>
          </a:p>
          <a:p>
            <a:r>
              <a:rPr lang="en-US" sz="1750" dirty="0"/>
              <a:t>Prediction using machine learning</a:t>
            </a:r>
          </a:p>
          <a:p>
            <a:r>
              <a:rPr lang="en-US" sz="1750" dirty="0"/>
              <a:t>For the better results we used logistics regression algorithm and proved with 90% accuracy</a:t>
            </a:r>
            <a:endParaRPr lang="en-IN"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4084955" cy="1386205"/>
          </a:xfrm>
        </p:spPr>
        <p:txBody>
          <a:bodyPr/>
          <a:lstStyle/>
          <a:p>
            <a:r>
              <a:rPr lang="en-US" sz="5400" b="1" dirty="0">
                <a:ln/>
                <a:solidFill>
                  <a:srgbClr val="4F2524"/>
                </a:solidFill>
                <a:effectLst>
                  <a:reflection blurRad="6350" stA="53000" endA="300" endPos="35500" dir="5400000" sy="-90000" algn="bl" rotWithShape="0"/>
                </a:effectLst>
                <a:latin typeface="Candara" panose="020E0502030303020204" charset="0"/>
                <a:cs typeface="Candara" panose="020E0502030303020204" charset="0"/>
              </a:rPr>
              <a:t>OUTLINE</a:t>
            </a:r>
          </a:p>
        </p:txBody>
      </p:sp>
      <p:sp>
        <p:nvSpPr>
          <p:cNvPr id="3" name="Content Placeholder 2"/>
          <p:cNvSpPr>
            <a:spLocks noGrp="1"/>
          </p:cNvSpPr>
          <p:nvPr>
            <p:ph idx="1"/>
          </p:nvPr>
        </p:nvSpPr>
        <p:spPr>
          <a:xfrm>
            <a:off x="838200" y="1690688"/>
            <a:ext cx="28575000" cy="4486275"/>
          </a:xfrm>
        </p:spPr>
        <p:txBody>
          <a:bodyPr>
            <a:normAutofit/>
          </a:bodyPr>
          <a:lstStyle/>
          <a:p>
            <a:r>
              <a:rPr lang="en-US" sz="3200" dirty="0">
                <a:solidFill>
                  <a:schemeClr val="tx1"/>
                </a:solidFill>
                <a:cs typeface="+mn-lt"/>
              </a:rPr>
              <a:t>INTRODUCTION</a:t>
            </a:r>
          </a:p>
          <a:p>
            <a:r>
              <a:rPr lang="en-US" sz="3200" dirty="0">
                <a:solidFill>
                  <a:schemeClr val="tx1"/>
                </a:solidFill>
                <a:cs typeface="+mn-lt"/>
              </a:rPr>
              <a:t>OBJECTIVE</a:t>
            </a:r>
          </a:p>
          <a:p>
            <a:r>
              <a:rPr lang="en-US" sz="3200" dirty="0">
                <a:solidFill>
                  <a:schemeClr val="tx1"/>
                </a:solidFill>
                <a:cs typeface="+mn-lt"/>
              </a:rPr>
              <a:t>DATA</a:t>
            </a:r>
          </a:p>
          <a:p>
            <a:r>
              <a:rPr lang="en-US" sz="3200" dirty="0">
                <a:solidFill>
                  <a:schemeClr val="tx1"/>
                </a:solidFill>
                <a:cs typeface="+mn-lt"/>
              </a:rPr>
              <a:t>MACHINE LEARNING APPROACHES</a:t>
            </a:r>
          </a:p>
          <a:p>
            <a:r>
              <a:rPr kumimoji="0" lang="en-US" sz="3200" b="0" i="0" u="none" strike="noStrike" kern="1200" cap="none" spc="0" normalizeH="0" baseline="0" noProof="0" dirty="0">
                <a:ln>
                  <a:noFill/>
                </a:ln>
                <a:solidFill>
                  <a:schemeClr val="tx1"/>
                </a:solidFill>
                <a:effectLst/>
                <a:uLnTx/>
                <a:uFillTx/>
                <a:ea typeface="+mj-ea"/>
                <a:cs typeface="+mn-lt"/>
              </a:rPr>
              <a:t>VISUALIZATION OF GRAPHS</a:t>
            </a:r>
            <a:endParaRPr lang="en-US" sz="3200" dirty="0">
              <a:solidFill>
                <a:schemeClr val="tx1"/>
              </a:solidFill>
              <a:cs typeface="+mn-lt"/>
            </a:endParaRPr>
          </a:p>
          <a:p>
            <a:r>
              <a:rPr lang="en-US" sz="3200" dirty="0">
                <a:solidFill>
                  <a:schemeClr val="tx1"/>
                </a:solidFill>
                <a:cs typeface="+mn-lt"/>
              </a:rPr>
              <a:t>SOFTWARE REQUIREMENTS</a:t>
            </a:r>
          </a:p>
          <a:p>
            <a:r>
              <a:rPr lang="en-US" sz="3200" dirty="0">
                <a:solidFill>
                  <a:schemeClr val="tx1"/>
                </a:solidFill>
                <a:cs typeface="+mn-lt"/>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79375"/>
            <a:ext cx="10515600" cy="1325563"/>
          </a:xfrm>
        </p:spPr>
        <p:txBody>
          <a:bodyPr>
            <a:normAutofit/>
          </a:bodyPr>
          <a:lstStyle/>
          <a:p>
            <a:r>
              <a:rPr lang="en-US" sz="5400" b="1" dirty="0">
                <a:ln/>
                <a:solidFill>
                  <a:srgbClr val="4F2524"/>
                </a:solidFill>
                <a:effectLst>
                  <a:reflection blurRad="6350" stA="53000" endA="300" endPos="35500" dir="5400000" sy="-90000" algn="bl" rotWithShape="0"/>
                </a:effectLst>
                <a:latin typeface="Candara" panose="020E0502030303020204" charset="0"/>
                <a:cs typeface="Candara" panose="020E0502030303020204" charset="0"/>
              </a:rPr>
              <a:t>INTRODUCTION</a:t>
            </a:r>
            <a:endParaRPr lang="en-IN" sz="5400" dirty="0"/>
          </a:p>
        </p:txBody>
      </p:sp>
      <p:sp>
        <p:nvSpPr>
          <p:cNvPr id="3" name="Content Placeholder 2"/>
          <p:cNvSpPr>
            <a:spLocks noGrp="1"/>
          </p:cNvSpPr>
          <p:nvPr>
            <p:ph idx="1"/>
          </p:nvPr>
        </p:nvSpPr>
        <p:spPr>
          <a:xfrm>
            <a:off x="352425" y="1404938"/>
            <a:ext cx="10515600" cy="4351338"/>
          </a:xfrm>
        </p:spPr>
        <p:txBody>
          <a:bodyPr>
            <a:noAutofit/>
          </a:bodyPr>
          <a:lstStyle/>
          <a:p>
            <a:r>
              <a:rPr lang="en-US" sz="1750" dirty="0"/>
              <a:t>Specific preparation plays a crucial part in your life. Thus education preparation students often have multiple questions about universities which they can get admission and scholarship and accommodation. One of the main concerns is getting admitted to their dream university .It's seen that students still choose to obtain their education from universities that are known internationally.  </a:t>
            </a:r>
          </a:p>
          <a:p>
            <a:r>
              <a:rPr lang="en-US" sz="1750" dirty="0"/>
              <a:t>when it comes to international graduates, the United States of America is the first preference of the majority of students. </a:t>
            </a:r>
          </a:p>
          <a:p>
            <a:r>
              <a:rPr lang="en-US" sz="1750" dirty="0"/>
              <a:t> With most world-renowned colleges, Wide variety of courses available in each discipline, highly accredited education and teaching programs, student scholarships, are available for international students. </a:t>
            </a:r>
          </a:p>
          <a:p>
            <a:r>
              <a:rPr lang="en-US" sz="1750" dirty="0"/>
              <a:t>The number of people pursuing higher studies in different countries are rapidly increasing. The background reason for the students going to abroad universities for Masters is the no. of job opportunities present are low and number of people for those jobs are very high in their respective countries . This inspires many students in their profession to pursue postgraduate studies. </a:t>
            </a:r>
          </a:p>
          <a:p>
            <a:r>
              <a:rPr lang="en-US" sz="1750" dirty="0"/>
              <a:t> It is seen that there is quite a large number of students from universities in the USA pursuing Masters in the field of computer science, the emphasis of this research will be on these students. </a:t>
            </a:r>
          </a:p>
          <a:p>
            <a:r>
              <a:rPr lang="en-US" sz="1750" dirty="0"/>
              <a:t>Many colleges in the U.S. follow similar requirements for student admission. Colleges take different factors into account, such as the ranking on aptitude assessment and academic record review. The command over the English language is calculated on the basis of their performance in the English skills test, such as TOEFL and IELTS. The admission committee of universities takes the decision to approve or reject a specific candidate on the basis of the overall profile of the applicant application.</a:t>
            </a:r>
            <a:endParaRPr lang="en-IN"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2">
                <a:satMod val="175000"/>
                <a:alpha val="40000"/>
              </a:schemeClr>
            </a:glow>
          </a:effectLst>
        </p:spPr>
        <p:txBody>
          <a:bodyPr/>
          <a:lstStyle/>
          <a:p>
            <a:r>
              <a:rPr lang="en-US" sz="4400" b="1" dirty="0">
                <a:ln/>
                <a:solidFill>
                  <a:srgbClr val="4F2524"/>
                </a:solidFill>
                <a:effectLst>
                  <a:reflection blurRad="6350" stA="53000" endA="300" endPos="35500" dir="5400000" sy="-90000" algn="bl" rotWithShape="0"/>
                </a:effectLst>
                <a:latin typeface="Candara" panose="020E0502030303020204" charset="0"/>
                <a:cs typeface="Candara" panose="020E0502030303020204" charset="0"/>
              </a:rPr>
              <a:t>OBJECTIVE:</a:t>
            </a:r>
            <a:endParaRPr lang="en-US" dirty="0">
              <a:solidFill>
                <a:srgbClr val="4F2524"/>
              </a:solidFill>
              <a:latin typeface="Candara" panose="020E0502030303020204" charset="0"/>
              <a:cs typeface="Candara" panose="020E0502030303020204" charset="0"/>
            </a:endParaRPr>
          </a:p>
        </p:txBody>
      </p:sp>
      <p:sp>
        <p:nvSpPr>
          <p:cNvPr id="3" name="Content Placeholder 2"/>
          <p:cNvSpPr>
            <a:spLocks noGrp="1"/>
          </p:cNvSpPr>
          <p:nvPr>
            <p:ph idx="1"/>
          </p:nvPr>
        </p:nvSpPr>
        <p:spPr>
          <a:xfrm>
            <a:off x="533400" y="1784985"/>
            <a:ext cx="10820400" cy="4392295"/>
          </a:xfrm>
        </p:spPr>
        <p:txBody>
          <a:bodyPr>
            <a:normAutofit/>
          </a:bodyPr>
          <a:lstStyle/>
          <a:p>
            <a:r>
              <a:rPr lang="en-US" sz="1750" dirty="0"/>
              <a:t>400 applicants have been surveyed as potential students for UCLA. The university weighs certain aspects of a student’s education to determine their acceptance.</a:t>
            </a:r>
          </a:p>
          <a:p>
            <a:r>
              <a:rPr lang="en-US" sz="1750" dirty="0"/>
              <a:t>The objective is to explore what kind of data is provided, determine the most important factors that contribute to a student’s chance of admission and select the most accurate model to predict the probability of admission.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So our goal is to develop a model which will tell the students their chance of admission into a respective university. This model will consider all the crucial factors which plays a vital role in student admission process and should have high accuracy. </a:t>
            </a:r>
          </a:p>
          <a:p>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n/>
                <a:solidFill>
                  <a:srgbClr val="4F2524"/>
                </a:solidFill>
                <a:effectLst>
                  <a:reflection blurRad="6350" stA="53000" endA="300" endPos="35500" dir="5400000" sy="-90000" algn="bl" rotWithShape="0"/>
                </a:effectLst>
                <a:latin typeface="Candara" panose="020E0502030303020204" charset="0"/>
                <a:cs typeface="Candara" panose="020E0502030303020204" charset="0"/>
              </a:rPr>
              <a:t>DATA:</a:t>
            </a:r>
            <a:endParaRPr lang="en-IN" dirty="0"/>
          </a:p>
        </p:txBody>
      </p:sp>
      <p:sp>
        <p:nvSpPr>
          <p:cNvPr id="3" name="Content Placeholder 2"/>
          <p:cNvSpPr>
            <a:spLocks noGrp="1"/>
          </p:cNvSpPr>
          <p:nvPr>
            <p:ph idx="1"/>
          </p:nvPr>
        </p:nvSpPr>
        <p:spPr>
          <a:xfrm>
            <a:off x="562992" y="1593033"/>
            <a:ext cx="10515600" cy="4351338"/>
          </a:xfrm>
        </p:spPr>
        <p:txBody>
          <a:bodyPr>
            <a:normAutofit/>
          </a:bodyPr>
          <a:lstStyle/>
          <a:p>
            <a:pPr marL="0" indent="0">
              <a:buNone/>
            </a:pPr>
            <a:r>
              <a:rPr lang="en-US" sz="1750" dirty="0"/>
              <a:t>University Dataset for determining university decision </a:t>
            </a:r>
          </a:p>
          <a:p>
            <a:pPr>
              <a:buFont typeface="Wingdings" panose="05000000000000000000" pitchFamily="2" charset="2"/>
              <a:buChar char="Ø"/>
            </a:pPr>
            <a:r>
              <a:rPr lang="en-US" sz="1750" dirty="0"/>
              <a:t>401 rows with 9 columns</a:t>
            </a:r>
          </a:p>
          <a:p>
            <a:pPr marL="0" indent="0">
              <a:buNone/>
            </a:pPr>
            <a:r>
              <a:rPr lang="en-US" sz="1750" dirty="0"/>
              <a:t>GRE score,</a:t>
            </a:r>
          </a:p>
          <a:p>
            <a:pPr marL="0" indent="0">
              <a:buNone/>
            </a:pPr>
            <a:r>
              <a:rPr lang="en-US" sz="1750" dirty="0"/>
              <a:t>TOEFL score,</a:t>
            </a:r>
          </a:p>
          <a:p>
            <a:pPr marL="0" indent="0">
              <a:buNone/>
            </a:pPr>
            <a:r>
              <a:rPr lang="en-US" sz="1750" dirty="0"/>
              <a:t>University rating,</a:t>
            </a:r>
          </a:p>
          <a:p>
            <a:pPr marL="0" indent="0">
              <a:buNone/>
            </a:pPr>
            <a:r>
              <a:rPr lang="en-US" sz="1750" dirty="0"/>
              <a:t>SOP,</a:t>
            </a:r>
          </a:p>
          <a:p>
            <a:pPr marL="0" indent="0">
              <a:buNone/>
            </a:pPr>
            <a:r>
              <a:rPr lang="en-US" sz="1750" dirty="0"/>
              <a:t>LOR,</a:t>
            </a:r>
          </a:p>
          <a:p>
            <a:pPr marL="0" indent="0">
              <a:buNone/>
            </a:pPr>
            <a:r>
              <a:rPr lang="en-US" sz="1750" dirty="0"/>
              <a:t>CGPA,</a:t>
            </a:r>
          </a:p>
          <a:p>
            <a:pPr marL="0" indent="0">
              <a:buNone/>
            </a:pPr>
            <a:r>
              <a:rPr lang="en-US" sz="1750" dirty="0"/>
              <a:t>Research,</a:t>
            </a:r>
          </a:p>
          <a:p>
            <a:pPr marL="0" indent="0">
              <a:buNone/>
            </a:pPr>
            <a:r>
              <a:rPr lang="en-US" sz="1750" dirty="0"/>
              <a:t>Chance of admit.</a:t>
            </a:r>
          </a:p>
          <a:p>
            <a:pPr marL="0" indent="0">
              <a:buNone/>
            </a:pPr>
            <a:r>
              <a:rPr lang="en-US" sz="1750" dirty="0"/>
              <a:t>Data source: Internet</a:t>
            </a:r>
            <a:endParaRPr lang="en-IN" sz="1750" dirty="0"/>
          </a:p>
        </p:txBody>
      </p:sp>
      <p:pic>
        <p:nvPicPr>
          <p:cNvPr id="5" name="Picture 4">
            <a:extLst>
              <a:ext uri="{FF2B5EF4-FFF2-40B4-BE49-F238E27FC236}">
                <a16:creationId xmlns:a16="http://schemas.microsoft.com/office/drawing/2014/main" id="{AF64A5DF-E514-4B9A-AF45-43F641C740A1}"/>
              </a:ext>
            </a:extLst>
          </p:cNvPr>
          <p:cNvPicPr>
            <a:picLocks noChangeAspect="1"/>
          </p:cNvPicPr>
          <p:nvPr/>
        </p:nvPicPr>
        <p:blipFill rotWithShape="1">
          <a:blip r:embed="rId2">
            <a:extLst>
              <a:ext uri="{28A0092B-C50C-407E-A947-70E740481C1C}">
                <a14:useLocalDpi xmlns:a14="http://schemas.microsoft.com/office/drawing/2010/main" val="0"/>
              </a:ext>
            </a:extLst>
          </a:blip>
          <a:srcRect l="15438" t="52686" r="36431" b="24660"/>
          <a:stretch/>
        </p:blipFill>
        <p:spPr>
          <a:xfrm>
            <a:off x="3835154" y="2991906"/>
            <a:ext cx="5868140" cy="15535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60E1E-B8AF-4155-AF05-CBF79F480EFC}"/>
              </a:ext>
            </a:extLst>
          </p:cNvPr>
          <p:cNvSpPr txBox="1"/>
          <p:nvPr/>
        </p:nvSpPr>
        <p:spPr>
          <a:xfrm>
            <a:off x="504824" y="409218"/>
            <a:ext cx="8734425" cy="4632037"/>
          </a:xfrm>
          <a:prstGeom prst="rect">
            <a:avLst/>
          </a:prstGeom>
          <a:noFill/>
        </p:spPr>
        <p:txBody>
          <a:bodyPr wrap="square" rtlCol="0">
            <a:spAutoFit/>
          </a:bodyPr>
          <a:lstStyle/>
          <a:p>
            <a:r>
              <a:rPr lang="en-US" sz="4400" b="1" dirty="0">
                <a:ln/>
                <a:solidFill>
                  <a:srgbClr val="4F2524"/>
                </a:solidFill>
                <a:effectLst>
                  <a:reflection blurRad="6350" stA="53000" endA="300" endPos="35500" dir="5400000" sy="-90000" algn="bl" rotWithShape="0"/>
                </a:effectLst>
                <a:latin typeface="Candara" panose="020E0502030303020204" charset="0"/>
                <a:cs typeface="Candara" panose="020E0502030303020204" charset="0"/>
              </a:rPr>
              <a:t>DATA VISUALISATION:</a:t>
            </a:r>
          </a:p>
          <a:p>
            <a:endParaRPr lang="en-US" sz="4000" b="1" i="0" dirty="0">
              <a:ln/>
              <a:solidFill>
                <a:srgbClr val="4F2524"/>
              </a:solidFill>
              <a:effectLst>
                <a:reflection blurRad="6350" stA="53000" endA="300" endPos="35500" dir="5400000" sy="-90000" algn="bl" rotWithShape="0"/>
              </a:effectLst>
              <a:latin typeface="Candara" panose="020E0502030303020204" charset="0"/>
            </a:endParaRPr>
          </a:p>
          <a:p>
            <a:r>
              <a:rPr lang="en-US" sz="1750" b="0" i="0" dirty="0">
                <a:effectLst/>
              </a:rPr>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p>
          <a:p>
            <a:pPr algn="l"/>
            <a:br>
              <a:rPr lang="en-US" sz="1750" b="0" i="0" dirty="0">
                <a:effectLst/>
              </a:rPr>
            </a:br>
            <a:endParaRPr lang="en-US" sz="1750" b="0" i="0" dirty="0">
              <a:effectLst/>
            </a:endParaRPr>
          </a:p>
          <a:p>
            <a:pPr algn="l"/>
            <a:r>
              <a:rPr lang="en-US" sz="1750" b="0" i="0" dirty="0">
                <a:effectLst/>
              </a:rPr>
              <a:t>To visualize the dataset we need libraries called Matplotlib and Seaborn. The Matplotlib library is a Python 2D plotting library that allows you to generate plots, scatter plots, histograms, bar charts etc. </a:t>
            </a:r>
          </a:p>
          <a:p>
            <a:br>
              <a:rPr lang="en-US" dirty="0">
                <a:effectLst/>
              </a:rPr>
            </a:br>
            <a:endParaRPr lang="en-IN" dirty="0"/>
          </a:p>
        </p:txBody>
      </p:sp>
    </p:spTree>
    <p:extLst>
      <p:ext uri="{BB962C8B-B14F-4D97-AF65-F5344CB8AC3E}">
        <p14:creationId xmlns:p14="http://schemas.microsoft.com/office/powerpoint/2010/main" val="404302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4D1F90-8986-40DB-BF64-B94D7E9969E1}"/>
              </a:ext>
            </a:extLst>
          </p:cNvPr>
          <p:cNvSpPr txBox="1"/>
          <p:nvPr/>
        </p:nvSpPr>
        <p:spPr>
          <a:xfrm>
            <a:off x="3810000" y="1390650"/>
            <a:ext cx="4114800" cy="2162175"/>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135ABD29-5D83-4921-9761-28BF8244E900}"/>
              </a:ext>
            </a:extLst>
          </p:cNvPr>
          <p:cNvSpPr txBox="1"/>
          <p:nvPr/>
        </p:nvSpPr>
        <p:spPr>
          <a:xfrm>
            <a:off x="285750" y="333375"/>
            <a:ext cx="5038725" cy="769441"/>
          </a:xfrm>
          <a:prstGeom prst="rect">
            <a:avLst/>
          </a:prstGeom>
          <a:noFill/>
        </p:spPr>
        <p:txBody>
          <a:bodyPr wrap="square" rtlCol="0">
            <a:spAutoFit/>
          </a:bodyPr>
          <a:lstStyle/>
          <a:p>
            <a:r>
              <a:rPr lang="en-US" sz="4400" b="1" dirty="0">
                <a:ln/>
                <a:solidFill>
                  <a:srgbClr val="4F2524"/>
                </a:solidFill>
                <a:effectLst>
                  <a:reflection blurRad="6350" stA="53000" endA="300" endPos="35500" dir="5400000" sy="-90000" algn="bl" rotWithShape="0"/>
                </a:effectLst>
                <a:latin typeface="Candara" panose="020E0502030303020204" charset="0"/>
                <a:cs typeface="Candara" panose="020E0502030303020204" charset="0"/>
              </a:rPr>
              <a:t>MODEL BUILDING:</a:t>
            </a:r>
            <a:endParaRPr lang="en-IN" sz="4400" dirty="0"/>
          </a:p>
        </p:txBody>
      </p:sp>
      <p:sp>
        <p:nvSpPr>
          <p:cNvPr id="12" name="TextBox 11">
            <a:extLst>
              <a:ext uri="{FF2B5EF4-FFF2-40B4-BE49-F238E27FC236}">
                <a16:creationId xmlns:a16="http://schemas.microsoft.com/office/drawing/2014/main" id="{D7BF911A-7298-4D70-9CAC-DA6860D22D4F}"/>
              </a:ext>
            </a:extLst>
          </p:cNvPr>
          <p:cNvSpPr txBox="1"/>
          <p:nvPr/>
        </p:nvSpPr>
        <p:spPr>
          <a:xfrm>
            <a:off x="552450" y="1552575"/>
            <a:ext cx="6819900" cy="4401205"/>
          </a:xfrm>
          <a:prstGeom prst="rect">
            <a:avLst/>
          </a:prstGeom>
          <a:noFill/>
        </p:spPr>
        <p:txBody>
          <a:bodyPr wrap="square" rtlCol="0">
            <a:spAutoFit/>
          </a:bodyPr>
          <a:lstStyle/>
          <a:p>
            <a:r>
              <a:rPr lang="en-US" sz="1750" b="0" i="0" dirty="0">
                <a:effectLst/>
                <a:latin typeface="Montserrat"/>
              </a:rPr>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r>
              <a:rPr lang="en-IN" sz="1750" dirty="0"/>
              <a:t>Example:</a:t>
            </a:r>
          </a:p>
          <a:p>
            <a:r>
              <a:rPr lang="en-IN" sz="1750" dirty="0"/>
              <a:t>1.Linear Regression</a:t>
            </a:r>
          </a:p>
          <a:p>
            <a:r>
              <a:rPr lang="en-IN" sz="1750" dirty="0"/>
              <a:t>2.Logistic Regression</a:t>
            </a:r>
          </a:p>
          <a:p>
            <a:r>
              <a:rPr lang="en-IN" sz="1750" dirty="0"/>
              <a:t>3.</a:t>
            </a:r>
            <a:r>
              <a:rPr lang="en-IN" sz="1750" b="0" i="0" dirty="0">
                <a:effectLst/>
                <a:latin typeface="Montserrat"/>
              </a:rPr>
              <a:t> Random Forest Regression / Classification.</a:t>
            </a:r>
          </a:p>
          <a:p>
            <a:r>
              <a:rPr lang="en-IN" sz="1750" dirty="0">
                <a:latin typeface="Montserrat"/>
              </a:rPr>
              <a:t>4.</a:t>
            </a:r>
            <a:r>
              <a:rPr lang="en-IN" sz="1750" b="0" i="0" dirty="0">
                <a:effectLst/>
                <a:latin typeface="Montserrat"/>
              </a:rPr>
              <a:t> Decision Tree Regression / Classification.</a:t>
            </a:r>
            <a:endParaRPr lang="en-IN" sz="1750" dirty="0">
              <a:latin typeface="Montserrat"/>
            </a:endParaRPr>
          </a:p>
          <a:p>
            <a:r>
              <a:rPr lang="en-US" sz="1750" b="0" i="0" dirty="0">
                <a:effectLst/>
                <a:latin typeface="Montserrat"/>
              </a:rPr>
              <a:t>You will need to train the datasets to run smoothly and see an incremental improvement in the prediction rate.</a:t>
            </a:r>
          </a:p>
          <a:p>
            <a:endParaRPr lang="en-US" sz="1750" dirty="0">
              <a:latin typeface="Montserrat"/>
            </a:endParaRPr>
          </a:p>
          <a:p>
            <a:endParaRPr lang="en-US" sz="1750" dirty="0">
              <a:latin typeface="Montserrat"/>
            </a:endParaRPr>
          </a:p>
          <a:p>
            <a:r>
              <a:rPr lang="en-US" sz="1750" dirty="0">
                <a:latin typeface="Montserrat"/>
              </a:rPr>
              <a:t>On our Dataset , we have applied Logistic ,Multilinear Regression and Random Forest  to predict the Accuracy.</a:t>
            </a:r>
            <a:endParaRPr lang="en-IN" sz="1750" dirty="0"/>
          </a:p>
        </p:txBody>
      </p:sp>
    </p:spTree>
    <p:extLst>
      <p:ext uri="{BB962C8B-B14F-4D97-AF65-F5344CB8AC3E}">
        <p14:creationId xmlns:p14="http://schemas.microsoft.com/office/powerpoint/2010/main" val="176597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2255"/>
            <a:ext cx="10515600" cy="1325563"/>
          </a:xfrm>
        </p:spPr>
        <p:txBody>
          <a:bodyPr/>
          <a:lstStyle/>
          <a:p>
            <a:r>
              <a:rPr lang="en-US" dirty="0"/>
              <a:t> </a:t>
            </a:r>
            <a:r>
              <a:rPr lang="en-US" sz="3000" u="sng" dirty="0">
                <a:latin typeface="+mn-lt"/>
              </a:rPr>
              <a:t>Multiple Linear Regression</a:t>
            </a:r>
            <a:endParaRPr lang="en-IN" sz="3000" u="sng" dirty="0">
              <a:latin typeface="+mn-lt"/>
            </a:endParaRPr>
          </a:p>
        </p:txBody>
      </p:sp>
      <p:pic>
        <p:nvPicPr>
          <p:cNvPr id="4" name="Content Placeholder 3"/>
          <p:cNvPicPr>
            <a:picLocks noGrp="1" noChangeAspect="1"/>
          </p:cNvPicPr>
          <p:nvPr>
            <p:ph idx="1"/>
          </p:nvPr>
        </p:nvPicPr>
        <p:blipFill>
          <a:blip r:embed="rId2"/>
          <a:stretch>
            <a:fillRect/>
          </a:stretch>
        </p:blipFill>
        <p:spPr>
          <a:xfrm>
            <a:off x="3383997" y="2185298"/>
            <a:ext cx="3476793" cy="1752600"/>
          </a:xfrm>
          <a:prstGeom prst="rect">
            <a:avLst/>
          </a:prstGeom>
          <a:effectLst>
            <a:glow>
              <a:schemeClr val="accent1">
                <a:alpha val="0"/>
              </a:schemeClr>
            </a:glow>
          </a:effectLst>
        </p:spPr>
      </p:pic>
      <p:sp>
        <p:nvSpPr>
          <p:cNvPr id="6" name="TextBox 5"/>
          <p:cNvSpPr txBox="1"/>
          <p:nvPr/>
        </p:nvSpPr>
        <p:spPr>
          <a:xfrm>
            <a:off x="100814" y="1441859"/>
            <a:ext cx="10043160" cy="900246"/>
          </a:xfrm>
          <a:prstGeom prst="rect">
            <a:avLst/>
          </a:prstGeom>
          <a:noFill/>
        </p:spPr>
        <p:txBody>
          <a:bodyPr wrap="square">
            <a:spAutoFit/>
          </a:bodyPr>
          <a:lstStyle/>
          <a:p>
            <a:r>
              <a:rPr lang="en-US" sz="1750" dirty="0"/>
              <a:t>Multiple Linear Regression is one of the important regression algorithms which models the linear relationship between a single dependent continuous variable and more than one independent variable.</a:t>
            </a:r>
          </a:p>
          <a:p>
            <a:endParaRPr lang="en-IN" sz="1750" dirty="0"/>
          </a:p>
        </p:txBody>
      </p:sp>
      <p:sp>
        <p:nvSpPr>
          <p:cNvPr id="3" name="TextBox 2">
            <a:extLst>
              <a:ext uri="{FF2B5EF4-FFF2-40B4-BE49-F238E27FC236}">
                <a16:creationId xmlns:a16="http://schemas.microsoft.com/office/drawing/2014/main" id="{4D557531-C740-4578-8D0B-AD5A1DFFAAE9}"/>
              </a:ext>
            </a:extLst>
          </p:cNvPr>
          <p:cNvSpPr txBox="1"/>
          <p:nvPr/>
        </p:nvSpPr>
        <p:spPr>
          <a:xfrm>
            <a:off x="466725" y="104775"/>
            <a:ext cx="15411450" cy="769441"/>
          </a:xfrm>
          <a:prstGeom prst="rect">
            <a:avLst/>
          </a:prstGeom>
          <a:noFill/>
        </p:spPr>
        <p:txBody>
          <a:bodyPr wrap="square" rtlCol="0">
            <a:spAutoFit/>
          </a:bodyPr>
          <a:lstStyle/>
          <a:p>
            <a:r>
              <a:rPr lang="en-US" sz="4400" b="1" dirty="0">
                <a:ln/>
                <a:solidFill>
                  <a:srgbClr val="4F2524"/>
                </a:solidFill>
                <a:effectLst>
                  <a:reflection blurRad="6350" stA="53000" endA="300" endPos="35500" dir="5400000" sy="-90000" algn="bl" rotWithShape="0"/>
                </a:effectLst>
                <a:latin typeface="Candara" panose="020E0502030303020204" charset="0"/>
                <a:cs typeface="Candara" panose="020E0502030303020204" charset="0"/>
              </a:rPr>
              <a:t>MACHINE LEARNING ALGORITHMS:</a:t>
            </a:r>
            <a:endParaRPr lang="en-IN" sz="4400" dirty="0"/>
          </a:p>
        </p:txBody>
      </p:sp>
      <p:sp>
        <p:nvSpPr>
          <p:cNvPr id="5" name="TextBox 4">
            <a:extLst>
              <a:ext uri="{FF2B5EF4-FFF2-40B4-BE49-F238E27FC236}">
                <a16:creationId xmlns:a16="http://schemas.microsoft.com/office/drawing/2014/main" id="{73EE12D0-EB5F-4DF9-9542-2845A50CCB19}"/>
              </a:ext>
            </a:extLst>
          </p:cNvPr>
          <p:cNvSpPr txBox="1"/>
          <p:nvPr/>
        </p:nvSpPr>
        <p:spPr>
          <a:xfrm>
            <a:off x="313563" y="3937898"/>
            <a:ext cx="12195429" cy="2708434"/>
          </a:xfrm>
          <a:prstGeom prst="rect">
            <a:avLst/>
          </a:prstGeom>
          <a:noFill/>
        </p:spPr>
        <p:txBody>
          <a:bodyPr wrap="square" rtlCol="0">
            <a:spAutoFit/>
          </a:bodyPr>
          <a:lstStyle/>
          <a:p>
            <a:r>
              <a:rPr lang="en-US" sz="3000" u="sng" dirty="0"/>
              <a:t>R</a:t>
            </a:r>
            <a:r>
              <a:rPr lang="en-US" sz="3000" u="sng" dirty="0">
                <a:latin typeface="+mn-lt"/>
              </a:rPr>
              <a:t>andom</a:t>
            </a:r>
            <a:r>
              <a:rPr lang="en-US" sz="3000" u="sng" dirty="0"/>
              <a:t> Forest </a:t>
            </a:r>
          </a:p>
          <a:p>
            <a:r>
              <a:rPr lang="en-US" sz="1750" b="0" i="0" dirty="0">
                <a:effectLst/>
                <a:latin typeface="gt-regular"/>
              </a:rPr>
              <a:t>A random forest is a machine learning technique that’s used to solve regression and classification problems. It utilizes ensemble learning, which is a technique that combines many classifiers to provide solutions to complex problems.</a:t>
            </a:r>
          </a:p>
          <a:p>
            <a:r>
              <a:rPr lang="en-US" sz="1750" dirty="0"/>
              <a:t>Working of Random Forest Algorithm </a:t>
            </a:r>
          </a:p>
          <a:p>
            <a:endParaRPr lang="en-US" sz="1750" dirty="0"/>
          </a:p>
          <a:p>
            <a:r>
              <a:rPr lang="en-US" sz="1750" dirty="0"/>
              <a:t>Step 1 − First, start with the selection of random samples from a given dataset.</a:t>
            </a:r>
          </a:p>
          <a:p>
            <a:r>
              <a:rPr lang="en-US" sz="1750" dirty="0"/>
              <a:t>Step 2 − Next, this algorithm will construct a decision tree for every sample. Then it will get the prediction result...</a:t>
            </a:r>
          </a:p>
          <a:p>
            <a:r>
              <a:rPr lang="en-US" sz="1750" dirty="0"/>
              <a:t>Step 3 − In this step, voting will be performed for every predicted result.</a:t>
            </a:r>
          </a:p>
          <a:p>
            <a:r>
              <a:rPr lang="en-US" sz="1750" dirty="0"/>
              <a:t>Step 4 − At last, select the most voted prediction result as the final prediction result.</a:t>
            </a:r>
            <a:endParaRPr lang="en-IN"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85" y="147558"/>
            <a:ext cx="10226040" cy="2705894"/>
          </a:xfrm>
        </p:spPr>
        <p:txBody>
          <a:bodyPr>
            <a:normAutofit fontScale="25000" lnSpcReduction="20000"/>
          </a:bodyPr>
          <a:lstStyle/>
          <a:p>
            <a:pPr marL="0" indent="0">
              <a:buNone/>
            </a:pPr>
            <a:r>
              <a:rPr lang="en-US" sz="12000" u="sng" dirty="0"/>
              <a:t>LOGISTIC REGRESSION:</a:t>
            </a:r>
          </a:p>
          <a:p>
            <a:pPr marL="180000">
              <a:lnSpc>
                <a:spcPct val="120000"/>
              </a:lnSpc>
            </a:pPr>
            <a:r>
              <a:rPr lang="en-US" sz="7000" b="0" i="0" dirty="0">
                <a:solidFill>
                  <a:srgbClr val="202124"/>
                </a:solidFill>
                <a:effectLst/>
              </a:rPr>
              <a:t>Logistic regression is </a:t>
            </a:r>
            <a:r>
              <a:rPr lang="en-US" sz="7000" b="1" i="0" dirty="0">
                <a:solidFill>
                  <a:srgbClr val="202124"/>
                </a:solidFill>
                <a:effectLst/>
              </a:rPr>
              <a:t>a supervised learning classification algorithm used to predict the probability of a target variable</a:t>
            </a:r>
            <a:r>
              <a:rPr lang="en-US" sz="7000" b="0" i="0" dirty="0">
                <a:solidFill>
                  <a:srgbClr val="202124"/>
                </a:solidFill>
                <a:effectLst/>
              </a:rPr>
              <a:t>. The nature of target or dependent variable is dichotomous, which means there would be only two possible classes. ... Mathematically, a logistic regression model predicts P(Y=1) as a function of X.</a:t>
            </a:r>
            <a:endParaRPr lang="en-US" sz="12000" u="sng" dirty="0"/>
          </a:p>
          <a:p>
            <a:pPr marL="180000" algn="l">
              <a:lnSpc>
                <a:spcPct val="120000"/>
              </a:lnSpc>
            </a:pPr>
            <a:r>
              <a:rPr lang="en-US" sz="7000" b="0" i="0" dirty="0">
                <a:effectLst/>
              </a:rPr>
              <a:t>Logistic Regression is used when the dependent variable (target) is categorical. For example,</a:t>
            </a:r>
          </a:p>
          <a:p>
            <a:pPr marL="180000" algn="l">
              <a:lnSpc>
                <a:spcPct val="120000"/>
              </a:lnSpc>
              <a:buFont typeface="Arial" panose="020B0604020202020204" pitchFamily="34" charset="0"/>
              <a:buChar char="•"/>
            </a:pPr>
            <a:r>
              <a:rPr lang="en-US" sz="7000" b="0" i="0" dirty="0">
                <a:effectLst/>
              </a:rPr>
              <a:t>To predict whether an email is a spam (1) or (0)</a:t>
            </a:r>
          </a:p>
          <a:p>
            <a:pPr marL="180000" algn="l">
              <a:lnSpc>
                <a:spcPct val="120000"/>
              </a:lnSpc>
              <a:buFont typeface="Arial" panose="020B0604020202020204" pitchFamily="34" charset="0"/>
              <a:buChar char="•"/>
            </a:pPr>
            <a:r>
              <a:rPr lang="en-US" sz="7000" b="0" i="0" dirty="0">
                <a:effectLst/>
              </a:rPr>
              <a:t>Whether the tumor is malignant (1) or not (0)</a:t>
            </a:r>
          </a:p>
          <a:p>
            <a:pPr marL="180000" algn="l">
              <a:lnSpc>
                <a:spcPct val="120000"/>
              </a:lnSpc>
            </a:pPr>
            <a:r>
              <a:rPr lang="en-US" sz="7000" b="0" i="0" dirty="0">
                <a:effectLst/>
              </a:rPr>
              <a:t>Out of all the algorithms Logistic Regression got the highest accuracy  .</a:t>
            </a:r>
          </a:p>
          <a:p>
            <a:pPr marL="180000" algn="l">
              <a:lnSpc>
                <a:spcPct val="120000"/>
              </a:lnSpc>
            </a:pPr>
            <a:r>
              <a:rPr lang="en-US" sz="7000" dirty="0"/>
              <a:t>So,</a:t>
            </a:r>
            <a:r>
              <a:rPr lang="en-US" sz="7000" b="0" i="0" dirty="0">
                <a:effectLst/>
              </a:rPr>
              <a:t> We build a model with Logistic regression.</a:t>
            </a:r>
            <a:endParaRPr lang="en-US" sz="7000" dirty="0">
              <a:solidFill>
                <a:srgbClr val="202124"/>
              </a:solidFill>
            </a:endParaRPr>
          </a:p>
          <a:p>
            <a:endParaRPr lang="en-IN" sz="4800" b="0" i="0" dirty="0">
              <a:solidFill>
                <a:srgbClr val="202124"/>
              </a:solidFill>
              <a:effectLst/>
              <a:latin typeface="Arial" panose="020B0604020202020204" pitchFamily="34" charset="0"/>
            </a:endParaRPr>
          </a:p>
          <a:p>
            <a:endParaRPr lang="en-IN" sz="4800"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IN" dirty="0">
              <a:solidFill>
                <a:srgbClr val="202124"/>
              </a:solidFill>
              <a:latin typeface="Arial" panose="020B0604020202020204" pitchFamily="34" charset="0"/>
            </a:endParaRPr>
          </a:p>
          <a:p>
            <a:endParaRPr lang="en-IN" sz="5800" b="0" i="0" dirty="0">
              <a:solidFill>
                <a:srgbClr val="202124"/>
              </a:solidFill>
              <a:effectLst/>
              <a:latin typeface="Arial" panose="020B0604020202020204" pitchFamily="34" charset="0"/>
            </a:endParaRPr>
          </a:p>
          <a:p>
            <a:endParaRPr lang="en-IN" dirty="0">
              <a:solidFill>
                <a:srgbClr val="202124"/>
              </a:solidFill>
              <a:latin typeface="Arial" panose="020B0604020202020204" pitchFamily="34" charset="0"/>
            </a:endParaRPr>
          </a:p>
          <a:p>
            <a:endParaRPr lang="en-IN" b="0" i="0" dirty="0">
              <a:solidFill>
                <a:srgbClr val="202124"/>
              </a:solidFill>
              <a:effectLst/>
              <a:latin typeface="Arial" panose="020B0604020202020204" pitchFamily="34" charset="0"/>
            </a:endParaRPr>
          </a:p>
          <a:p>
            <a:endParaRPr lang="en-IN" b="0" i="0" dirty="0">
              <a:solidFill>
                <a:srgbClr val="202124"/>
              </a:solidFill>
              <a:effectLst/>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r>
              <a:rPr lang="en-IN" dirty="0">
                <a:latin typeface="Arial" panose="020B0604020202020204" pitchFamily="34" charset="0"/>
              </a:rPr>
              <a:t> </a:t>
            </a:r>
            <a:endParaRPr lang="en-IN" sz="112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1491" y="4031183"/>
            <a:ext cx="3429000" cy="22688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1124</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Candara</vt:lpstr>
      <vt:lpstr>gt-regular</vt:lpstr>
      <vt:lpstr>Montserrat</vt:lpstr>
      <vt:lpstr>Wingdings</vt:lpstr>
      <vt:lpstr>Office Theme</vt:lpstr>
      <vt:lpstr>PREDICTION FOR UNIVERSITY ADMISSION USING MACHINE LEARNING  </vt:lpstr>
      <vt:lpstr>OUTLINE</vt:lpstr>
      <vt:lpstr>INTRODUCTION</vt:lpstr>
      <vt:lpstr>OBJECTIVE:</vt:lpstr>
      <vt:lpstr>DATA:</vt:lpstr>
      <vt:lpstr>PowerPoint Presentation</vt:lpstr>
      <vt:lpstr>PowerPoint Presentation</vt:lpstr>
      <vt:lpstr> Multiple Linear Regression</vt:lpstr>
      <vt:lpstr>PowerPoint Presentation</vt:lpstr>
      <vt:lpstr>VISUALISATION OF GRAPHS:</vt:lpstr>
      <vt:lpstr>PowerPoint Presentation</vt:lpstr>
      <vt:lpstr>PowerPoint Presentation</vt:lpstr>
      <vt:lpstr>SOFTWARE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FOR UNIVERSITY ADMISSION USING MACHINE LEARNING </dc:title>
  <dc:creator>AKSHITH MANDA</dc:creator>
  <cp:lastModifiedBy>Anuhya Bajjuri</cp:lastModifiedBy>
  <cp:revision>26</cp:revision>
  <dcterms:created xsi:type="dcterms:W3CDTF">2021-07-23T12:44:00Z</dcterms:created>
  <dcterms:modified xsi:type="dcterms:W3CDTF">2021-07-25T08:30:08Z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