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0" r:id="rId7"/>
    <p:sldId id="261" r:id="rId8"/>
    <p:sldId id="259" r:id="rId9"/>
    <p:sldId id="267" r:id="rId10"/>
    <p:sldId id="266" r:id="rId11"/>
    <p:sldId id="269" r:id="rId12"/>
    <p:sldId id="270" r:id="rId13"/>
    <p:sldId id="268"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3A563D-3AD3-4C34-A6C0-BC343D70D92F}"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18044-DBA5-4F7A-B300-88EB42017157}" type="slidenum">
              <a:rPr lang="en-US" smtClean="0"/>
              <a:t>‹#›</a:t>
            </a:fld>
            <a:endParaRPr lang="en-US"/>
          </a:p>
        </p:txBody>
      </p:sp>
    </p:spTree>
    <p:extLst>
      <p:ext uri="{BB962C8B-B14F-4D97-AF65-F5344CB8AC3E}">
        <p14:creationId xmlns:p14="http://schemas.microsoft.com/office/powerpoint/2010/main" val="171754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3A563D-3AD3-4C34-A6C0-BC343D70D92F}"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18044-DBA5-4F7A-B300-88EB42017157}" type="slidenum">
              <a:rPr lang="en-US" smtClean="0"/>
              <a:t>‹#›</a:t>
            </a:fld>
            <a:endParaRPr lang="en-US"/>
          </a:p>
        </p:txBody>
      </p:sp>
    </p:spTree>
    <p:extLst>
      <p:ext uri="{BB962C8B-B14F-4D97-AF65-F5344CB8AC3E}">
        <p14:creationId xmlns:p14="http://schemas.microsoft.com/office/powerpoint/2010/main" val="185268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3A563D-3AD3-4C34-A6C0-BC343D70D92F}"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18044-DBA5-4F7A-B300-88EB42017157}" type="slidenum">
              <a:rPr lang="en-US" smtClean="0"/>
              <a:t>‹#›</a:t>
            </a:fld>
            <a:endParaRPr lang="en-US"/>
          </a:p>
        </p:txBody>
      </p:sp>
    </p:spTree>
    <p:extLst>
      <p:ext uri="{BB962C8B-B14F-4D97-AF65-F5344CB8AC3E}">
        <p14:creationId xmlns:p14="http://schemas.microsoft.com/office/powerpoint/2010/main" val="18945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3A563D-3AD3-4C34-A6C0-BC343D70D92F}"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18044-DBA5-4F7A-B300-88EB42017157}" type="slidenum">
              <a:rPr lang="en-US" smtClean="0"/>
              <a:t>‹#›</a:t>
            </a:fld>
            <a:endParaRPr lang="en-US"/>
          </a:p>
        </p:txBody>
      </p:sp>
    </p:spTree>
    <p:extLst>
      <p:ext uri="{BB962C8B-B14F-4D97-AF65-F5344CB8AC3E}">
        <p14:creationId xmlns:p14="http://schemas.microsoft.com/office/powerpoint/2010/main" val="256433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3A563D-3AD3-4C34-A6C0-BC343D70D92F}"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18044-DBA5-4F7A-B300-88EB42017157}" type="slidenum">
              <a:rPr lang="en-US" smtClean="0"/>
              <a:t>‹#›</a:t>
            </a:fld>
            <a:endParaRPr lang="en-US"/>
          </a:p>
        </p:txBody>
      </p:sp>
    </p:spTree>
    <p:extLst>
      <p:ext uri="{BB962C8B-B14F-4D97-AF65-F5344CB8AC3E}">
        <p14:creationId xmlns:p14="http://schemas.microsoft.com/office/powerpoint/2010/main" val="147466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3A563D-3AD3-4C34-A6C0-BC343D70D92F}"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18044-DBA5-4F7A-B300-88EB42017157}" type="slidenum">
              <a:rPr lang="en-US" smtClean="0"/>
              <a:t>‹#›</a:t>
            </a:fld>
            <a:endParaRPr lang="en-US"/>
          </a:p>
        </p:txBody>
      </p:sp>
    </p:spTree>
    <p:extLst>
      <p:ext uri="{BB962C8B-B14F-4D97-AF65-F5344CB8AC3E}">
        <p14:creationId xmlns:p14="http://schemas.microsoft.com/office/powerpoint/2010/main" val="3725470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3A563D-3AD3-4C34-A6C0-BC343D70D92F}"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D18044-DBA5-4F7A-B300-88EB42017157}" type="slidenum">
              <a:rPr lang="en-US" smtClean="0"/>
              <a:t>‹#›</a:t>
            </a:fld>
            <a:endParaRPr lang="en-US"/>
          </a:p>
        </p:txBody>
      </p:sp>
    </p:spTree>
    <p:extLst>
      <p:ext uri="{BB962C8B-B14F-4D97-AF65-F5344CB8AC3E}">
        <p14:creationId xmlns:p14="http://schemas.microsoft.com/office/powerpoint/2010/main" val="2587188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3A563D-3AD3-4C34-A6C0-BC343D70D92F}"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D18044-DBA5-4F7A-B300-88EB42017157}" type="slidenum">
              <a:rPr lang="en-US" smtClean="0"/>
              <a:t>‹#›</a:t>
            </a:fld>
            <a:endParaRPr lang="en-US"/>
          </a:p>
        </p:txBody>
      </p:sp>
    </p:spTree>
    <p:extLst>
      <p:ext uri="{BB962C8B-B14F-4D97-AF65-F5344CB8AC3E}">
        <p14:creationId xmlns:p14="http://schemas.microsoft.com/office/powerpoint/2010/main" val="393805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A563D-3AD3-4C34-A6C0-BC343D70D92F}" type="datetimeFigureOut">
              <a:rPr lang="en-US" smtClean="0"/>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D18044-DBA5-4F7A-B300-88EB42017157}" type="slidenum">
              <a:rPr lang="en-US" smtClean="0"/>
              <a:t>‹#›</a:t>
            </a:fld>
            <a:endParaRPr lang="en-US"/>
          </a:p>
        </p:txBody>
      </p:sp>
    </p:spTree>
    <p:extLst>
      <p:ext uri="{BB962C8B-B14F-4D97-AF65-F5344CB8AC3E}">
        <p14:creationId xmlns:p14="http://schemas.microsoft.com/office/powerpoint/2010/main" val="67965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3A563D-3AD3-4C34-A6C0-BC343D70D92F}"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18044-DBA5-4F7A-B300-88EB42017157}" type="slidenum">
              <a:rPr lang="en-US" smtClean="0"/>
              <a:t>‹#›</a:t>
            </a:fld>
            <a:endParaRPr lang="en-US"/>
          </a:p>
        </p:txBody>
      </p:sp>
    </p:spTree>
    <p:extLst>
      <p:ext uri="{BB962C8B-B14F-4D97-AF65-F5344CB8AC3E}">
        <p14:creationId xmlns:p14="http://schemas.microsoft.com/office/powerpoint/2010/main" val="413835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3A563D-3AD3-4C34-A6C0-BC343D70D92F}"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18044-DBA5-4F7A-B300-88EB42017157}" type="slidenum">
              <a:rPr lang="en-US" smtClean="0"/>
              <a:t>‹#›</a:t>
            </a:fld>
            <a:endParaRPr lang="en-US"/>
          </a:p>
        </p:txBody>
      </p:sp>
    </p:spTree>
    <p:extLst>
      <p:ext uri="{BB962C8B-B14F-4D97-AF65-F5344CB8AC3E}">
        <p14:creationId xmlns:p14="http://schemas.microsoft.com/office/powerpoint/2010/main" val="129721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2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A563D-3AD3-4C34-A6C0-BC343D70D92F}" type="datetimeFigureOut">
              <a:rPr lang="en-US" smtClean="0"/>
              <a:t>7/25/2021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18044-DBA5-4F7A-B300-88EB42017157}" type="slidenum">
              <a:rPr lang="en-US" smtClean="0"/>
              <a:t>‹#›</a:t>
            </a:fld>
            <a:endParaRPr lang="en-US"/>
          </a:p>
        </p:txBody>
      </p:sp>
    </p:spTree>
    <p:extLst>
      <p:ext uri="{BB962C8B-B14F-4D97-AF65-F5344CB8AC3E}">
        <p14:creationId xmlns:p14="http://schemas.microsoft.com/office/powerpoint/2010/main" val="4113063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CAR RESALE VALUE PREDICTION</a:t>
            </a:r>
            <a:endParaRPr lang="en-US" dirty="0">
              <a:latin typeface="Aparajita" pitchFamily="34" charset="0"/>
              <a:cs typeface="Aparajita" pitchFamily="34" charset="0"/>
            </a:endParaRPr>
          </a:p>
        </p:txBody>
      </p:sp>
      <p:sp>
        <p:nvSpPr>
          <p:cNvPr id="7" name="Rectangle 6"/>
          <p:cNvSpPr/>
          <p:nvPr/>
        </p:nvSpPr>
        <p:spPr>
          <a:xfrm>
            <a:off x="0" y="-27384"/>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3852" y="4505052"/>
            <a:ext cx="6010316" cy="2308324"/>
          </a:xfrm>
          <a:prstGeom prst="rect">
            <a:avLst/>
          </a:prstGeom>
        </p:spPr>
        <p:txBody>
          <a:bodyPr wrap="square">
            <a:spAutoFit/>
          </a:bodyPr>
          <a:lstStyle/>
          <a:p>
            <a:pPr algn="ctr"/>
            <a:r>
              <a:rPr lang="en-US" sz="2400" dirty="0" smtClean="0">
                <a:latin typeface="Andalus" pitchFamily="18" charset="-78"/>
                <a:cs typeface="Andalus" pitchFamily="18" charset="-78"/>
              </a:rPr>
              <a:t>PRESENTED BY:</a:t>
            </a:r>
          </a:p>
          <a:p>
            <a:pPr algn="ctr"/>
            <a:r>
              <a:rPr lang="en-US" sz="2400" dirty="0" smtClean="0">
                <a:latin typeface="Andalus" pitchFamily="18" charset="-78"/>
                <a:cs typeface="Andalus" pitchFamily="18" charset="-78"/>
              </a:rPr>
              <a:t>TEAM NO</a:t>
            </a:r>
            <a:r>
              <a:rPr lang="en-US" sz="2400" dirty="0" smtClean="0">
                <a:latin typeface="Andalus" pitchFamily="18" charset="-78"/>
                <a:cs typeface="Andalus" pitchFamily="18" charset="-78"/>
                <a:sym typeface="Wingdings" pitchFamily="2" charset="2"/>
              </a:rPr>
              <a:t>:CSE-005</a:t>
            </a:r>
          </a:p>
          <a:p>
            <a:pPr algn="ctr"/>
            <a:r>
              <a:rPr lang="en-US" sz="2400" dirty="0" smtClean="0">
                <a:latin typeface="Andalus" pitchFamily="18" charset="-78"/>
                <a:cs typeface="Andalus" pitchFamily="18" charset="-78"/>
              </a:rPr>
              <a:t>18UK1A0509 - SAI CHANDANA PALA</a:t>
            </a:r>
          </a:p>
          <a:p>
            <a:pPr algn="ctr"/>
            <a:r>
              <a:rPr lang="en-US" sz="2400" dirty="0" smtClean="0">
                <a:latin typeface="Andalus" pitchFamily="18" charset="-78"/>
                <a:cs typeface="Andalus" pitchFamily="18" charset="-78"/>
              </a:rPr>
              <a:t>18UK1A0525 - KANKATI PRANITA</a:t>
            </a:r>
          </a:p>
          <a:p>
            <a:pPr algn="ctr"/>
            <a:r>
              <a:rPr lang="en-US" sz="2400" dirty="0" smtClean="0">
                <a:latin typeface="Andalus" pitchFamily="18" charset="-78"/>
                <a:cs typeface="Andalus" pitchFamily="18" charset="-78"/>
              </a:rPr>
              <a:t>18UK1A0526 - JADALA KARTHIK</a:t>
            </a:r>
          </a:p>
          <a:p>
            <a:pPr algn="ctr"/>
            <a:r>
              <a:rPr lang="en-US" sz="2400" dirty="0" smtClean="0">
                <a:latin typeface="Andalus" pitchFamily="18" charset="-78"/>
                <a:cs typeface="Andalus" pitchFamily="18" charset="-78"/>
              </a:rPr>
              <a:t>18UK1A0521 - JANGA SPANDANA REDDY</a:t>
            </a:r>
            <a:endParaRPr lang="en-US" sz="2400" dirty="0">
              <a:latin typeface="Andalus" pitchFamily="18" charset="-78"/>
              <a:cs typeface="Andalus" pitchFamily="18" charset="-78"/>
            </a:endParaRPr>
          </a:p>
        </p:txBody>
      </p:sp>
    </p:spTree>
    <p:extLst>
      <p:ext uri="{BB962C8B-B14F-4D97-AF65-F5344CB8AC3E}">
        <p14:creationId xmlns:p14="http://schemas.microsoft.com/office/powerpoint/2010/main" val="178698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smtClean="0">
                <a:solidFill>
                  <a:schemeClr val="bg1"/>
                </a:solidFill>
                <a:latin typeface="Candara" panose="020E0502030303020204" pitchFamily="34" charset="0"/>
              </a:rPr>
              <a:t>VISUALISATION OF GRAPHS</a:t>
            </a:r>
            <a:endParaRPr lang="en-IN" dirty="0">
              <a:solidFill>
                <a:schemeClr val="bg1"/>
              </a:solidFill>
              <a:latin typeface="Candara" panose="020E0502030303020204"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87" y="1349954"/>
            <a:ext cx="5050809" cy="5114016"/>
          </a:xfrm>
          <a:prstGeom prst="rect">
            <a:avLst/>
          </a:prstGeom>
        </p:spPr>
      </p:pic>
    </p:spTree>
    <p:extLst>
      <p:ext uri="{BB962C8B-B14F-4D97-AF65-F5344CB8AC3E}">
        <p14:creationId xmlns:p14="http://schemas.microsoft.com/office/powerpoint/2010/main" val="1619815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smtClean="0">
                <a:solidFill>
                  <a:schemeClr val="bg1"/>
                </a:solidFill>
                <a:latin typeface="Candara" panose="020E0502030303020204" pitchFamily="34" charset="0"/>
              </a:rPr>
              <a:t>VISUALISATION OF GRAPHS</a:t>
            </a:r>
            <a:endParaRPr lang="en-IN" dirty="0">
              <a:solidFill>
                <a:schemeClr val="bg1"/>
              </a:solidFill>
              <a:latin typeface="Candara" panose="020E0502030303020204"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3" descr="C:\Users\Nirmala\Desktop\Outputs\4.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38404" y="1124743"/>
            <a:ext cx="7141908" cy="5061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336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smtClean="0">
                <a:solidFill>
                  <a:schemeClr val="bg1"/>
                </a:solidFill>
                <a:latin typeface="Candara" panose="020E0502030303020204" pitchFamily="34" charset="0"/>
              </a:rPr>
              <a:t>VISUALISATION OF GRAPHS</a:t>
            </a:r>
            <a:endParaRPr lang="en-IN" dirty="0">
              <a:solidFill>
                <a:schemeClr val="bg1"/>
              </a:solidFill>
              <a:latin typeface="Candara" panose="020E0502030303020204"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C:\Users\Nirmala\Desktop\Output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80728"/>
            <a:ext cx="4544392" cy="26217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Nirmala\Desktop\Outputs\5.PNG"/>
          <p:cNvPicPr>
            <a:picLocks noChangeAspect="1" noChangeArrowheads="1"/>
          </p:cNvPicPr>
          <p:nvPr/>
        </p:nvPicPr>
        <p:blipFill rotWithShape="1">
          <a:blip r:embed="rId3">
            <a:extLst>
              <a:ext uri="{28A0092B-C50C-407E-A947-70E740481C1C}">
                <a14:useLocalDpi xmlns:a14="http://schemas.microsoft.com/office/drawing/2010/main" val="0"/>
              </a:ext>
            </a:extLst>
          </a:blip>
          <a:srcRect r="9028"/>
          <a:stretch/>
        </p:blipFill>
        <p:spPr bwMode="auto">
          <a:xfrm>
            <a:off x="3190062" y="3603451"/>
            <a:ext cx="5911016"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252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smtClean="0">
                <a:solidFill>
                  <a:schemeClr val="bg1"/>
                </a:solidFill>
                <a:latin typeface="Candara" panose="020E0502030303020204" pitchFamily="34" charset="0"/>
              </a:rPr>
              <a:t>VISUALISATION OF GRAPHS</a:t>
            </a:r>
            <a:endParaRPr lang="en-IN" dirty="0">
              <a:solidFill>
                <a:schemeClr val="bg1"/>
              </a:solidFill>
              <a:latin typeface="Candara" panose="020E0502030303020204"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C:\Users\Nirmala\Desktop\Outputs\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11" y="1052736"/>
            <a:ext cx="5539909"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149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smtClean="0">
                <a:solidFill>
                  <a:schemeClr val="bg1"/>
                </a:solidFill>
                <a:latin typeface="Candara" panose="020E0502030303020204" pitchFamily="34" charset="0"/>
              </a:rPr>
              <a:t>VISUALISATION OF GRAPHS</a:t>
            </a:r>
            <a:endParaRPr lang="en-IN" dirty="0">
              <a:solidFill>
                <a:schemeClr val="bg1"/>
              </a:solidFill>
              <a:latin typeface="Candara" panose="020E0502030303020204"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C:\Users\Nirmala\Desktop\Outputs\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11" y="1196752"/>
            <a:ext cx="4421675" cy="252028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Nirmala\Desktop\Outputs\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323" y="3885544"/>
            <a:ext cx="4281165" cy="263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08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smtClean="0">
                <a:solidFill>
                  <a:schemeClr val="bg1"/>
                </a:solidFill>
                <a:latin typeface="Candara" panose="020E0502030303020204" pitchFamily="34" charset="0"/>
              </a:rPr>
              <a:t>VISUALISATION OF GRAPHS</a:t>
            </a:r>
            <a:endParaRPr lang="en-IN" dirty="0">
              <a:solidFill>
                <a:schemeClr val="bg1"/>
              </a:solidFill>
              <a:latin typeface="Candara" panose="020E0502030303020204"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C:\Users\Nirmala\Desktop\Outputs\8.PNG"/>
          <p:cNvPicPr>
            <a:picLocks noChangeAspect="1" noChangeArrowheads="1"/>
          </p:cNvPicPr>
          <p:nvPr/>
        </p:nvPicPr>
        <p:blipFill rotWithShape="1">
          <a:blip r:embed="rId2">
            <a:extLst>
              <a:ext uri="{28A0092B-C50C-407E-A947-70E740481C1C}">
                <a14:useLocalDpi xmlns:a14="http://schemas.microsoft.com/office/drawing/2010/main" val="0"/>
              </a:ext>
            </a:extLst>
          </a:blip>
          <a:srcRect r="6673"/>
          <a:stretch/>
        </p:blipFill>
        <p:spPr bwMode="auto">
          <a:xfrm>
            <a:off x="102179" y="1052736"/>
            <a:ext cx="5549941" cy="288032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Nirmala\Desktop\Outputs\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5469" y="3999756"/>
            <a:ext cx="4811027" cy="274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303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smtClean="0">
                <a:solidFill>
                  <a:schemeClr val="bg1"/>
                </a:solidFill>
                <a:latin typeface="Candara" panose="020E0502030303020204" pitchFamily="34" charset="0"/>
              </a:rPr>
              <a:t>VISUALISATION OF GRAPHS</a:t>
            </a:r>
            <a:endParaRPr lang="en-IN" dirty="0">
              <a:solidFill>
                <a:schemeClr val="bg1"/>
              </a:solidFill>
              <a:latin typeface="Candara" panose="020E0502030303020204"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C:\Users\Nirmala\Desktop\Outputs\10.PNG"/>
          <p:cNvPicPr>
            <a:picLocks noChangeAspect="1" noChangeArrowheads="1"/>
          </p:cNvPicPr>
          <p:nvPr/>
        </p:nvPicPr>
        <p:blipFill rotWithShape="1">
          <a:blip r:embed="rId2">
            <a:extLst>
              <a:ext uri="{28A0092B-C50C-407E-A947-70E740481C1C}">
                <a14:useLocalDpi xmlns:a14="http://schemas.microsoft.com/office/drawing/2010/main" val="0"/>
              </a:ext>
            </a:extLst>
          </a:blip>
          <a:srcRect r="12603"/>
          <a:stretch/>
        </p:blipFill>
        <p:spPr bwMode="auto">
          <a:xfrm>
            <a:off x="179513" y="1124744"/>
            <a:ext cx="4176464" cy="262232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Nirmala\Desktop\Outputs\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324" y="4077072"/>
            <a:ext cx="5140783" cy="263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551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smtClean="0">
                <a:solidFill>
                  <a:schemeClr val="bg1"/>
                </a:solidFill>
                <a:latin typeface="Candara" panose="020E0502030303020204" pitchFamily="34" charset="0"/>
              </a:rPr>
              <a:t>VISUALISATION OF GRAPHS</a:t>
            </a:r>
            <a:endParaRPr lang="en-IN" dirty="0">
              <a:solidFill>
                <a:schemeClr val="bg1"/>
              </a:solidFill>
              <a:latin typeface="Candara" panose="020E0502030303020204"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descr="C:\Users\Nirmala\Desktop\Outputs\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06" y="1192064"/>
            <a:ext cx="4059827" cy="245296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Nirmala\Desktop\Outputs\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022" y="4221088"/>
            <a:ext cx="4365493" cy="244827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Nirmala\Desktop\Outputs\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9832" y="1192064"/>
            <a:ext cx="4352647" cy="245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336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smtClean="0">
                <a:solidFill>
                  <a:schemeClr val="bg1"/>
                </a:solidFill>
                <a:latin typeface="Candara" panose="020E0502030303020204" pitchFamily="34" charset="0"/>
              </a:rPr>
              <a:t>SOFTWARE REQUIREMENT</a:t>
            </a:r>
            <a:endParaRPr lang="en-IN" dirty="0">
              <a:solidFill>
                <a:schemeClr val="bg1"/>
              </a:solidFill>
              <a:latin typeface="Candara" panose="020E0502030303020204"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79512" y="1375023"/>
            <a:ext cx="5256584" cy="2554545"/>
          </a:xfrm>
          <a:prstGeom prst="rect">
            <a:avLst/>
          </a:prstGeom>
        </p:spPr>
        <p:txBody>
          <a:bodyPr wrap="square">
            <a:spAutoFit/>
          </a:bodyPr>
          <a:lstStyle/>
          <a:p>
            <a:pPr marL="285750" indent="-285750">
              <a:buFont typeface="Arial" panose="020B0604020202020204" pitchFamily="34" charset="0"/>
              <a:buChar char="•"/>
            </a:pPr>
            <a:r>
              <a:rPr lang="en-IN" sz="2000" dirty="0" smtClean="0">
                <a:latin typeface="Andalus" pitchFamily="18" charset="-78"/>
                <a:cs typeface="Andalus" pitchFamily="18" charset="-78"/>
              </a:rPr>
              <a:t>Google </a:t>
            </a:r>
            <a:r>
              <a:rPr lang="en-IN" sz="2000" dirty="0" err="1" smtClean="0">
                <a:latin typeface="Andalus" pitchFamily="18" charset="-78"/>
                <a:cs typeface="Andalus" pitchFamily="18" charset="-78"/>
              </a:rPr>
              <a:t>colab</a:t>
            </a:r>
            <a:endParaRPr lang="en-IN" sz="2000" dirty="0" smtClean="0">
              <a:latin typeface="Andalus" pitchFamily="18" charset="-78"/>
              <a:cs typeface="Andalus" pitchFamily="18" charset="-78"/>
            </a:endParaRPr>
          </a:p>
          <a:p>
            <a:pPr marL="285750" indent="-285750">
              <a:buFont typeface="Arial" panose="020B0604020202020204" pitchFamily="34" charset="0"/>
              <a:buChar char="•"/>
            </a:pPr>
            <a:r>
              <a:rPr lang="en-IN" sz="2000" dirty="0" smtClean="0">
                <a:latin typeface="Andalus" pitchFamily="18" charset="-78"/>
                <a:cs typeface="Andalus" pitchFamily="18" charset="-78"/>
              </a:rPr>
              <a:t>Anaconda navigator</a:t>
            </a:r>
          </a:p>
          <a:p>
            <a:pPr marL="285750" indent="-285750">
              <a:buFont typeface="Arial" panose="020B0604020202020204" pitchFamily="34" charset="0"/>
              <a:buChar char="•"/>
            </a:pPr>
            <a:r>
              <a:rPr lang="en-IN" sz="2000" dirty="0" err="1" smtClean="0">
                <a:latin typeface="Andalus" pitchFamily="18" charset="-78"/>
                <a:cs typeface="Andalus" pitchFamily="18" charset="-78"/>
              </a:rPr>
              <a:t>Jupyter</a:t>
            </a:r>
            <a:r>
              <a:rPr lang="en-IN" sz="2000" dirty="0" smtClean="0">
                <a:latin typeface="Andalus" pitchFamily="18" charset="-78"/>
                <a:cs typeface="Andalus" pitchFamily="18" charset="-78"/>
              </a:rPr>
              <a:t> notebook</a:t>
            </a:r>
          </a:p>
          <a:p>
            <a:pPr marL="285750" indent="-285750">
              <a:buFont typeface="Arial" panose="020B0604020202020204" pitchFamily="34" charset="0"/>
              <a:buChar char="•"/>
            </a:pPr>
            <a:r>
              <a:rPr lang="en-IN" sz="2000" dirty="0" smtClean="0">
                <a:latin typeface="Andalus" pitchFamily="18" charset="-78"/>
                <a:cs typeface="Andalus" pitchFamily="18" charset="-78"/>
              </a:rPr>
              <a:t>Machine learning tools: pandas,</a:t>
            </a:r>
          </a:p>
          <a:p>
            <a:r>
              <a:rPr lang="en-IN" sz="2000" dirty="0" smtClean="0">
                <a:latin typeface="Andalus" pitchFamily="18" charset="-78"/>
                <a:cs typeface="Andalus" pitchFamily="18" charset="-78"/>
              </a:rPr>
              <a:t>                                               </a:t>
            </a:r>
            <a:r>
              <a:rPr lang="en-IN" sz="2000" dirty="0" err="1" smtClean="0">
                <a:latin typeface="Andalus" pitchFamily="18" charset="-78"/>
                <a:cs typeface="Andalus" pitchFamily="18" charset="-78"/>
              </a:rPr>
              <a:t>NumPy</a:t>
            </a:r>
            <a:r>
              <a:rPr lang="en-IN" sz="2000" dirty="0" smtClean="0">
                <a:latin typeface="Andalus" pitchFamily="18" charset="-78"/>
                <a:cs typeface="Andalus" pitchFamily="18" charset="-78"/>
              </a:rPr>
              <a:t>,</a:t>
            </a:r>
          </a:p>
          <a:p>
            <a:r>
              <a:rPr lang="en-IN" sz="2000" dirty="0" smtClean="0">
                <a:latin typeface="Andalus" pitchFamily="18" charset="-78"/>
                <a:cs typeface="Andalus" pitchFamily="18" charset="-78"/>
              </a:rPr>
              <a:t>                                               </a:t>
            </a:r>
            <a:r>
              <a:rPr lang="en-IN" sz="2000" dirty="0" err="1" smtClean="0">
                <a:latin typeface="Andalus" pitchFamily="18" charset="-78"/>
                <a:cs typeface="Andalus" pitchFamily="18" charset="-78"/>
              </a:rPr>
              <a:t>Matplotlib</a:t>
            </a:r>
            <a:r>
              <a:rPr lang="en-IN" sz="2000" dirty="0" smtClean="0">
                <a:latin typeface="Andalus" pitchFamily="18" charset="-78"/>
                <a:cs typeface="Andalus" pitchFamily="18" charset="-78"/>
              </a:rPr>
              <a:t>,</a:t>
            </a:r>
          </a:p>
          <a:p>
            <a:r>
              <a:rPr lang="en-IN" sz="2000" dirty="0" smtClean="0">
                <a:latin typeface="Andalus" pitchFamily="18" charset="-78"/>
                <a:cs typeface="Andalus" pitchFamily="18" charset="-78"/>
              </a:rPr>
              <a:t>                                               </a:t>
            </a:r>
            <a:r>
              <a:rPr lang="en-IN" sz="2000" dirty="0" err="1" smtClean="0">
                <a:latin typeface="Andalus" pitchFamily="18" charset="-78"/>
                <a:cs typeface="Andalus" pitchFamily="18" charset="-78"/>
              </a:rPr>
              <a:t>Scikitlearn</a:t>
            </a:r>
            <a:r>
              <a:rPr lang="en-IN" sz="2000" dirty="0" smtClean="0">
                <a:latin typeface="Andalus" pitchFamily="18" charset="-78"/>
                <a:cs typeface="Andalus" pitchFamily="18" charset="-78"/>
              </a:rPr>
              <a:t>,</a:t>
            </a:r>
          </a:p>
          <a:p>
            <a:r>
              <a:rPr lang="en-IN" sz="2000" dirty="0" smtClean="0">
                <a:latin typeface="Andalus" pitchFamily="18" charset="-78"/>
                <a:cs typeface="Andalus" pitchFamily="18" charset="-78"/>
              </a:rPr>
              <a:t>                                               </a:t>
            </a:r>
            <a:r>
              <a:rPr lang="en-IN" sz="2000" dirty="0" err="1" smtClean="0">
                <a:latin typeface="Andalus" pitchFamily="18" charset="-78"/>
                <a:cs typeface="Andalus" pitchFamily="18" charset="-78"/>
              </a:rPr>
              <a:t>Seaborn</a:t>
            </a:r>
            <a:endParaRPr lang="en-IN" sz="2000" dirty="0">
              <a:latin typeface="Andalus" pitchFamily="18" charset="-78"/>
              <a:cs typeface="Andalus" pitchFamily="18" charset="-78"/>
            </a:endParaRPr>
          </a:p>
        </p:txBody>
      </p:sp>
    </p:spTree>
    <p:extLst>
      <p:ext uri="{BB962C8B-B14F-4D97-AF65-F5344CB8AC3E}">
        <p14:creationId xmlns:p14="http://schemas.microsoft.com/office/powerpoint/2010/main" val="1653621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smtClean="0">
                <a:solidFill>
                  <a:schemeClr val="bg1"/>
                </a:solidFill>
                <a:latin typeface="Candara" panose="020E0502030303020204" pitchFamily="34" charset="0"/>
              </a:rPr>
              <a:t>CONCLUSION</a:t>
            </a:r>
            <a:endParaRPr lang="en-IN" dirty="0">
              <a:solidFill>
                <a:schemeClr val="bg1"/>
              </a:solidFill>
              <a:latin typeface="Candara" panose="020E0502030303020204"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79512" y="1536174"/>
            <a:ext cx="5256584" cy="3785652"/>
          </a:xfrm>
          <a:prstGeom prst="rect">
            <a:avLst/>
          </a:prstGeom>
        </p:spPr>
        <p:txBody>
          <a:bodyPr wrap="square">
            <a:spAutoFit/>
          </a:bodyPr>
          <a:lstStyle/>
          <a:p>
            <a:r>
              <a:rPr lang="en-US" sz="2000" dirty="0" smtClean="0">
                <a:latin typeface="Andalus" pitchFamily="18" charset="-78"/>
                <a:cs typeface="Andalus" pitchFamily="18" charset="-78"/>
              </a:rPr>
              <a:t>In this project we have calculated average price of an use car depending on different factors.</a:t>
            </a:r>
          </a:p>
          <a:p>
            <a:r>
              <a:rPr lang="en-US" sz="2000" dirty="0" smtClean="0">
                <a:latin typeface="Andalus" pitchFamily="18" charset="-78"/>
                <a:cs typeface="Andalus" pitchFamily="18" charset="-78"/>
              </a:rPr>
              <a:t>We have achieved this by using Machine Learning model,</a:t>
            </a:r>
          </a:p>
          <a:p>
            <a:r>
              <a:rPr lang="en-US" sz="2000" dirty="0" smtClean="0">
                <a:latin typeface="Andalus" pitchFamily="18" charset="-78"/>
                <a:cs typeface="Andalus" pitchFamily="18" charset="-78"/>
              </a:rPr>
              <a:t>For better results we used Random Forest Algorithm and proved with 83% accuracy,</a:t>
            </a:r>
          </a:p>
          <a:p>
            <a:r>
              <a:rPr lang="en-US" sz="2000" dirty="0" smtClean="0">
                <a:latin typeface="Andalus" pitchFamily="18" charset="-78"/>
                <a:cs typeface="Andalus" pitchFamily="18" charset="-78"/>
              </a:rPr>
              <a:t>The main limitation of this study is the low number of records that have been used. As future work, we intend to collect more data and to use more advanced techniques like artificial neural networks, fuzzy logic and genetic algorithms to predict car prices.</a:t>
            </a:r>
            <a:endParaRPr lang="en-IN" sz="2000" dirty="0">
              <a:latin typeface="Andalus" pitchFamily="18" charset="-78"/>
              <a:cs typeface="Andalus" pitchFamily="18" charset="-78"/>
            </a:endParaRPr>
          </a:p>
        </p:txBody>
      </p:sp>
    </p:spTree>
    <p:extLst>
      <p:ext uri="{BB962C8B-B14F-4D97-AF65-F5344CB8AC3E}">
        <p14:creationId xmlns:p14="http://schemas.microsoft.com/office/powerpoint/2010/main" val="3426693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OUTLINE</a:t>
            </a:r>
            <a:endParaRPr lang="en-US" dirty="0">
              <a:latin typeface="Aparajita" pitchFamily="34" charset="0"/>
              <a:cs typeface="Aparajita"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3852" y="2182212"/>
            <a:ext cx="6010316" cy="3046988"/>
          </a:xfrm>
          <a:prstGeom prst="rect">
            <a:avLst/>
          </a:prstGeom>
        </p:spPr>
        <p:txBody>
          <a:bodyPr wrap="square">
            <a:spAutoFit/>
          </a:bodyPr>
          <a:lstStyle/>
          <a:p>
            <a:pPr marL="342900" indent="-342900">
              <a:buFont typeface="Wingdings" pitchFamily="2" charset="2"/>
              <a:buChar char="Ø"/>
            </a:pPr>
            <a:r>
              <a:rPr lang="en-US" sz="2400" dirty="0" smtClean="0">
                <a:latin typeface="Andalus" pitchFamily="18" charset="-78"/>
                <a:cs typeface="Andalus" pitchFamily="18" charset="-78"/>
              </a:rPr>
              <a:t>INTRODUCTION</a:t>
            </a:r>
          </a:p>
          <a:p>
            <a:pPr marL="342900" indent="-342900">
              <a:buFont typeface="Wingdings" pitchFamily="2" charset="2"/>
              <a:buChar char="Ø"/>
            </a:pPr>
            <a:r>
              <a:rPr lang="en-US" sz="2400" dirty="0" smtClean="0">
                <a:latin typeface="Andalus" pitchFamily="18" charset="-78"/>
                <a:cs typeface="Andalus" pitchFamily="18" charset="-78"/>
              </a:rPr>
              <a:t>OBJECTIVE</a:t>
            </a:r>
          </a:p>
          <a:p>
            <a:pPr marL="342900" indent="-342900">
              <a:buFont typeface="Wingdings" pitchFamily="2" charset="2"/>
              <a:buChar char="Ø"/>
            </a:pPr>
            <a:r>
              <a:rPr lang="en-US" sz="2400" dirty="0" smtClean="0">
                <a:latin typeface="Andalus" pitchFamily="18" charset="-78"/>
                <a:cs typeface="Andalus" pitchFamily="18" charset="-78"/>
              </a:rPr>
              <a:t>DATA</a:t>
            </a:r>
          </a:p>
          <a:p>
            <a:pPr marL="342900" indent="-342900">
              <a:buFont typeface="Wingdings" pitchFamily="2" charset="2"/>
              <a:buChar char="Ø"/>
            </a:pPr>
            <a:r>
              <a:rPr lang="en-US" sz="2400" dirty="0" smtClean="0">
                <a:latin typeface="Andalus" pitchFamily="18" charset="-78"/>
                <a:cs typeface="Andalus" pitchFamily="18" charset="-78"/>
              </a:rPr>
              <a:t>MACHINE LEARNING</a:t>
            </a:r>
          </a:p>
          <a:p>
            <a:pPr marL="342900" indent="-342900">
              <a:buFont typeface="Wingdings" pitchFamily="2" charset="2"/>
              <a:buChar char="Ø"/>
            </a:pPr>
            <a:r>
              <a:rPr lang="en-US" sz="2400" dirty="0" smtClean="0">
                <a:latin typeface="Andalus" pitchFamily="18" charset="-78"/>
                <a:cs typeface="Andalus" pitchFamily="18" charset="-78"/>
              </a:rPr>
              <a:t>APPROACHES</a:t>
            </a:r>
          </a:p>
          <a:p>
            <a:pPr marL="342900" indent="-342900">
              <a:buFont typeface="Wingdings" pitchFamily="2" charset="2"/>
              <a:buChar char="Ø"/>
            </a:pPr>
            <a:r>
              <a:rPr lang="en-US" sz="2400" dirty="0" smtClean="0">
                <a:latin typeface="Andalus" pitchFamily="18" charset="-78"/>
                <a:cs typeface="Andalus" pitchFamily="18" charset="-78"/>
              </a:rPr>
              <a:t>VISUALIZATION OF GRAPHS</a:t>
            </a:r>
          </a:p>
          <a:p>
            <a:pPr marL="342900" indent="-342900">
              <a:buFont typeface="Wingdings" pitchFamily="2" charset="2"/>
              <a:buChar char="Ø"/>
            </a:pPr>
            <a:r>
              <a:rPr lang="en-US" sz="2400" dirty="0" smtClean="0">
                <a:latin typeface="Andalus" pitchFamily="18" charset="-78"/>
                <a:cs typeface="Andalus" pitchFamily="18" charset="-78"/>
              </a:rPr>
              <a:t>SOFTWARE REQUIREMENTS</a:t>
            </a:r>
          </a:p>
          <a:p>
            <a:pPr marL="342900" indent="-342900">
              <a:buFont typeface="Wingdings" pitchFamily="2" charset="2"/>
              <a:buChar char="Ø"/>
            </a:pPr>
            <a:r>
              <a:rPr lang="en-US" sz="2400" dirty="0" smtClean="0">
                <a:latin typeface="Andalus" pitchFamily="18" charset="-78"/>
                <a:cs typeface="Andalus" pitchFamily="18" charset="-78"/>
              </a:rPr>
              <a:t>CONCLUSION</a:t>
            </a:r>
          </a:p>
        </p:txBody>
      </p:sp>
    </p:spTree>
    <p:extLst>
      <p:ext uri="{BB962C8B-B14F-4D97-AF65-F5344CB8AC3E}">
        <p14:creationId xmlns:p14="http://schemas.microsoft.com/office/powerpoint/2010/main" val="235746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INTRODUCTION</a:t>
            </a:r>
            <a:endParaRPr lang="en-US" dirty="0">
              <a:latin typeface="Aparajita" pitchFamily="34" charset="0"/>
              <a:cs typeface="Aparajita"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07504" y="1954575"/>
            <a:ext cx="5184576" cy="2554545"/>
          </a:xfrm>
          <a:prstGeom prst="rect">
            <a:avLst/>
          </a:prstGeom>
        </p:spPr>
        <p:txBody>
          <a:bodyPr wrap="square">
            <a:spAutoFit/>
          </a:bodyPr>
          <a:lstStyle/>
          <a:p>
            <a:r>
              <a:rPr lang="en-US" sz="2000" dirty="0" smtClean="0">
                <a:latin typeface="Amiri" pitchFamily="2" charset="-78"/>
                <a:cs typeface="Amiri" pitchFamily="2" charset="-78"/>
              </a:rPr>
              <a:t>In this project we have used different algorithms with different techniques for developing Car resale value prediction systems considering different features of the car. In a nutshell, car resale value prediction helps the user to predict the resale value of the car depending upon various features like kilometers driven, fuel type, etc. </a:t>
            </a:r>
            <a:endParaRPr lang="en-US" sz="2000" dirty="0">
              <a:latin typeface="Amiri" pitchFamily="2" charset="-78"/>
              <a:cs typeface="Amiri" pitchFamily="2" charset="-78"/>
            </a:endParaRPr>
          </a:p>
        </p:txBody>
      </p:sp>
    </p:spTree>
    <p:extLst>
      <p:ext uri="{BB962C8B-B14F-4D97-AF65-F5344CB8AC3E}">
        <p14:creationId xmlns:p14="http://schemas.microsoft.com/office/powerpoint/2010/main" val="62411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OBJECTIVE</a:t>
            </a:r>
            <a:endParaRPr lang="en-US" dirty="0">
              <a:latin typeface="Aparajita" pitchFamily="34" charset="0"/>
              <a:cs typeface="Aparajita"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43953" y="2014478"/>
            <a:ext cx="4932103" cy="3170099"/>
          </a:xfrm>
          <a:prstGeom prst="rect">
            <a:avLst/>
          </a:prstGeom>
        </p:spPr>
        <p:txBody>
          <a:bodyPr wrap="square">
            <a:spAutoFit/>
          </a:bodyPr>
          <a:lstStyle/>
          <a:p>
            <a:r>
              <a:rPr lang="en-US" sz="2000" dirty="0" smtClean="0">
                <a:latin typeface="Amiri" pitchFamily="2" charset="-78"/>
                <a:cs typeface="Amiri" pitchFamily="2" charset="-78"/>
              </a:rPr>
              <a:t>The main objective is to explore what kind of data is provided, determine the most important factors to calculate the accurate price of used cars. we need to create a appropriate model to do so.</a:t>
            </a:r>
            <a:endParaRPr lang="en-US" sz="2000" dirty="0" smtClean="0">
              <a:latin typeface="Amiri" pitchFamily="2" charset="-78"/>
              <a:cs typeface="Amiri" pitchFamily="2" charset="-78"/>
            </a:endParaRPr>
          </a:p>
          <a:p>
            <a:r>
              <a:rPr lang="en-US" sz="2000" dirty="0">
                <a:latin typeface="Amiri" pitchFamily="2" charset="-78"/>
                <a:cs typeface="Amiri" pitchFamily="2" charset="-78"/>
              </a:rPr>
              <a:t>M</a:t>
            </a:r>
            <a:r>
              <a:rPr lang="en-US" sz="2000" dirty="0" smtClean="0">
                <a:latin typeface="Amiri" pitchFamily="2" charset="-78"/>
                <a:cs typeface="Amiri" pitchFamily="2" charset="-78"/>
              </a:rPr>
              <a:t>odel </a:t>
            </a:r>
            <a:r>
              <a:rPr lang="en-US" sz="2000" dirty="0">
                <a:latin typeface="Amiri" pitchFamily="2" charset="-78"/>
                <a:cs typeface="Amiri" pitchFamily="2" charset="-78"/>
              </a:rPr>
              <a:t>should consider all the crucial factors which plays a vital role in predicting the resale value of cars with maximum accuracy. To access this model we will develop a simple user interface.</a:t>
            </a:r>
          </a:p>
        </p:txBody>
      </p:sp>
    </p:spTree>
    <p:extLst>
      <p:ext uri="{BB962C8B-B14F-4D97-AF65-F5344CB8AC3E}">
        <p14:creationId xmlns:p14="http://schemas.microsoft.com/office/powerpoint/2010/main" val="13405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FLOW CHART</a:t>
            </a:r>
            <a:endParaRPr lang="en-US" dirty="0">
              <a:latin typeface="Aparajita" pitchFamily="34" charset="0"/>
              <a:cs typeface="Aparajita"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Workflow of a Machine Learning project | by Ayush Pant | Towards Data  Science"/>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93555" y1="28132" x2="93555" y2="28132"/>
                        <a14:foregroundMark x1="93945" y1="92671" x2="93945" y2="92671"/>
                        <a14:foregroundMark x1="7617" y1="60993" x2="7617" y2="60993"/>
                      </a14:backgroundRemoval>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07504" y="4137448"/>
            <a:ext cx="6912767" cy="253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364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DATA</a:t>
            </a:r>
            <a:endParaRPr lang="en-US" dirty="0">
              <a:latin typeface="Aparajita" pitchFamily="34" charset="0"/>
              <a:cs typeface="Aparajita"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43953" y="2014478"/>
            <a:ext cx="4932103" cy="3785652"/>
          </a:xfrm>
          <a:prstGeom prst="rect">
            <a:avLst/>
          </a:prstGeom>
        </p:spPr>
        <p:txBody>
          <a:bodyPr wrap="square">
            <a:spAutoFit/>
          </a:bodyPr>
          <a:lstStyle/>
          <a:p>
            <a:r>
              <a:rPr lang="en-US" sz="2000" dirty="0" smtClean="0">
                <a:latin typeface="Amiri" pitchFamily="2" charset="-78"/>
                <a:cs typeface="Amiri" pitchFamily="2" charset="-78"/>
              </a:rPr>
              <a:t>Prediction and Analyzing Car Resale Values dataset consists of:</a:t>
            </a:r>
          </a:p>
          <a:p>
            <a:r>
              <a:rPr lang="en-US" sz="2000" dirty="0"/>
              <a:t>371528 rows × 20 </a:t>
            </a:r>
            <a:r>
              <a:rPr lang="en-US" sz="2000" dirty="0" smtClean="0"/>
              <a:t>columns</a:t>
            </a:r>
          </a:p>
          <a:p>
            <a:r>
              <a:rPr lang="en-US" sz="2000" dirty="0" smtClean="0"/>
              <a:t>'</a:t>
            </a:r>
            <a:r>
              <a:rPr lang="en-US" sz="2000" dirty="0" err="1" smtClean="0"/>
              <a:t>dateCrawled</a:t>
            </a:r>
            <a:r>
              <a:rPr lang="en-US" sz="2000" dirty="0" smtClean="0"/>
              <a:t>','name', 'seller', '</a:t>
            </a:r>
            <a:r>
              <a:rPr lang="en-US" sz="2000" dirty="0" err="1" smtClean="0"/>
              <a:t>offerType</a:t>
            </a:r>
            <a:r>
              <a:rPr lang="en-US" sz="2000" dirty="0" smtClean="0"/>
              <a:t>', 'price', '</a:t>
            </a:r>
            <a:r>
              <a:rPr lang="en-US" sz="2000" dirty="0" err="1" smtClean="0"/>
              <a:t>abtest</a:t>
            </a:r>
            <a:r>
              <a:rPr lang="en-US" sz="2000" dirty="0" smtClean="0"/>
              <a:t>', '</a:t>
            </a:r>
            <a:r>
              <a:rPr lang="en-US" sz="2000" dirty="0" err="1" smtClean="0"/>
              <a:t>vehicleType</a:t>
            </a:r>
            <a:r>
              <a:rPr lang="en-US" sz="2000" dirty="0" smtClean="0"/>
              <a:t>', '</a:t>
            </a:r>
            <a:r>
              <a:rPr lang="en-US" sz="2000" dirty="0" err="1" smtClean="0"/>
              <a:t>yearOfRegistration</a:t>
            </a:r>
            <a:r>
              <a:rPr lang="en-US" sz="2000" dirty="0" smtClean="0"/>
              <a:t>', 'gearbox', '</a:t>
            </a:r>
            <a:r>
              <a:rPr lang="en-US" sz="2000" dirty="0" err="1" smtClean="0"/>
              <a:t>powerPS</a:t>
            </a:r>
            <a:r>
              <a:rPr lang="en-US" sz="2000" dirty="0" smtClean="0"/>
              <a:t>', 'model', 'kilometer', '</a:t>
            </a:r>
            <a:r>
              <a:rPr lang="en-US" sz="2000" dirty="0" err="1" smtClean="0"/>
              <a:t>monthOfRegistration</a:t>
            </a:r>
            <a:r>
              <a:rPr lang="en-US" sz="2000" dirty="0" smtClean="0"/>
              <a:t>', '</a:t>
            </a:r>
            <a:r>
              <a:rPr lang="en-US" sz="2000" dirty="0" err="1" smtClean="0"/>
              <a:t>fuelType</a:t>
            </a:r>
            <a:r>
              <a:rPr lang="en-US" sz="2000" dirty="0" smtClean="0"/>
              <a:t>', 'brand', '</a:t>
            </a:r>
            <a:r>
              <a:rPr lang="en-US" sz="2000" dirty="0" err="1" smtClean="0"/>
              <a:t>notRepairedDamage</a:t>
            </a:r>
            <a:r>
              <a:rPr lang="en-US" sz="2000" dirty="0" smtClean="0"/>
              <a:t>', '</a:t>
            </a:r>
            <a:r>
              <a:rPr lang="en-US" sz="2000" dirty="0" err="1" smtClean="0"/>
              <a:t>dateCreated</a:t>
            </a:r>
            <a:r>
              <a:rPr lang="en-US" sz="2000" dirty="0" smtClean="0"/>
              <a:t>', '</a:t>
            </a:r>
            <a:r>
              <a:rPr lang="en-US" sz="2000" dirty="0" err="1" smtClean="0"/>
              <a:t>nrOfPictures</a:t>
            </a:r>
            <a:r>
              <a:rPr lang="en-US" sz="2000" dirty="0" smtClean="0"/>
              <a:t>', '</a:t>
            </a:r>
            <a:r>
              <a:rPr lang="en-US" sz="2000" dirty="0" err="1" smtClean="0"/>
              <a:t>postalCode</a:t>
            </a:r>
            <a:r>
              <a:rPr lang="en-US" sz="2000" dirty="0" smtClean="0"/>
              <a:t>', '</a:t>
            </a:r>
            <a:r>
              <a:rPr lang="en-US" sz="2000" dirty="0" err="1" smtClean="0"/>
              <a:t>lastSeen</a:t>
            </a:r>
            <a:r>
              <a:rPr lang="en-US" sz="2000" dirty="0" smtClean="0"/>
              <a:t>‘</a:t>
            </a:r>
          </a:p>
          <a:p>
            <a:endParaRPr lang="en-US" sz="2000" dirty="0">
              <a:latin typeface="Amiri" pitchFamily="2" charset="-78"/>
              <a:cs typeface="Amiri" pitchFamily="2" charset="-78"/>
            </a:endParaRPr>
          </a:p>
          <a:p>
            <a:r>
              <a:rPr lang="en-US" sz="2000" dirty="0" smtClean="0">
                <a:latin typeface="Amiri" pitchFamily="2" charset="-78"/>
                <a:cs typeface="Amiri" pitchFamily="2" charset="-78"/>
              </a:rPr>
              <a:t>Data source: Internet</a:t>
            </a:r>
            <a:endParaRPr lang="en-US" sz="2000" dirty="0">
              <a:latin typeface="Amiri" pitchFamily="2" charset="-78"/>
              <a:cs typeface="Amiri" pitchFamily="2" charset="-7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362120"/>
            <a:ext cx="4464277" cy="2219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281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DATA VISUALISATION</a:t>
            </a:r>
            <a:endParaRPr lang="en-US" dirty="0">
              <a:latin typeface="Aparajita" pitchFamily="34" charset="0"/>
              <a:cs typeface="Aparajita"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43953" y="2014478"/>
            <a:ext cx="4932103" cy="3170099"/>
          </a:xfrm>
          <a:prstGeom prst="rect">
            <a:avLst/>
          </a:prstGeom>
        </p:spPr>
        <p:txBody>
          <a:bodyPr wrap="square">
            <a:spAutoFit/>
          </a:bodyPr>
          <a:lstStyle/>
          <a:p>
            <a:r>
              <a:rPr lang="en-US" sz="2000" dirty="0">
                <a:latin typeface="Amiri" pitchFamily="2" charset="-78"/>
                <a:cs typeface="Amiri" pitchFamily="2" charset="-78"/>
              </a:rPr>
              <a:t>Data visualization is the graphical representation of information and data. By </a:t>
            </a:r>
            <a:r>
              <a:rPr lang="en-US" sz="2000" dirty="0" smtClean="0">
                <a:latin typeface="Amiri" pitchFamily="2" charset="-78"/>
                <a:cs typeface="Amiri" pitchFamily="2" charset="-78"/>
              </a:rPr>
              <a:t>using visual elements like charts, graphs, and maps, data </a:t>
            </a:r>
            <a:r>
              <a:rPr lang="en-US" sz="2000" dirty="0">
                <a:latin typeface="Amiri" pitchFamily="2" charset="-78"/>
                <a:cs typeface="Amiri" pitchFamily="2" charset="-78"/>
              </a:rPr>
              <a:t>visualization tools provide an accessible way to see and understand trends, outliers, and patterns in data.</a:t>
            </a:r>
          </a:p>
          <a:p>
            <a:r>
              <a:rPr lang="en-US" sz="2000" dirty="0">
                <a:latin typeface="Amiri" pitchFamily="2" charset="-78"/>
                <a:cs typeface="Amiri" pitchFamily="2" charset="-78"/>
              </a:rPr>
              <a:t>In the world of Big Data, data visualization tools and technologies are essential to analyze massive amounts of information and make data-driven decisions.</a:t>
            </a:r>
          </a:p>
        </p:txBody>
      </p:sp>
    </p:spTree>
    <p:extLst>
      <p:ext uri="{BB962C8B-B14F-4D97-AF65-F5344CB8AC3E}">
        <p14:creationId xmlns:p14="http://schemas.microsoft.com/office/powerpoint/2010/main" val="209820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MODEL BUILDING</a:t>
            </a:r>
            <a:endParaRPr lang="en-US" dirty="0">
              <a:latin typeface="Aparajita" pitchFamily="34" charset="0"/>
              <a:cs typeface="Aparajita"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79512" y="1375023"/>
            <a:ext cx="5256584" cy="5078313"/>
          </a:xfrm>
          <a:prstGeom prst="rect">
            <a:avLst/>
          </a:prstGeom>
        </p:spPr>
        <p:txBody>
          <a:bodyPr wrap="square">
            <a:spAutoFit/>
          </a:bodyPr>
          <a:lstStyle/>
          <a:p>
            <a:r>
              <a:rPr lang="en-US" dirty="0" smtClean="0">
                <a:latin typeface="Andalus" pitchFamily="18" charset="-78"/>
                <a:cs typeface="Andalus" pitchFamily="18" charset="-78"/>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r>
              <a:rPr lang="en-US" dirty="0" smtClean="0">
                <a:latin typeface="Andalus" pitchFamily="18" charset="-78"/>
                <a:cs typeface="Andalus" pitchFamily="18" charset="-78"/>
              </a:rPr>
              <a:t>Example:</a:t>
            </a:r>
          </a:p>
          <a:p>
            <a:r>
              <a:rPr lang="en-US" dirty="0" smtClean="0">
                <a:latin typeface="Andalus" pitchFamily="18" charset="-78"/>
                <a:cs typeface="Andalus" pitchFamily="18" charset="-78"/>
              </a:rPr>
              <a:t>1.Linear Regression</a:t>
            </a:r>
          </a:p>
          <a:p>
            <a:r>
              <a:rPr lang="en-US" dirty="0" smtClean="0">
                <a:latin typeface="Andalus" pitchFamily="18" charset="-78"/>
                <a:cs typeface="Andalus" pitchFamily="18" charset="-78"/>
              </a:rPr>
              <a:t>2.Logistic Regression</a:t>
            </a:r>
          </a:p>
          <a:p>
            <a:r>
              <a:rPr lang="en-US" dirty="0" smtClean="0">
                <a:latin typeface="Andalus" pitchFamily="18" charset="-78"/>
                <a:cs typeface="Andalus" pitchFamily="18" charset="-78"/>
              </a:rPr>
              <a:t>3. Random Forest Regression / Classification.</a:t>
            </a:r>
          </a:p>
          <a:p>
            <a:r>
              <a:rPr lang="en-US" dirty="0" smtClean="0">
                <a:latin typeface="Andalus" pitchFamily="18" charset="-78"/>
                <a:cs typeface="Andalus" pitchFamily="18" charset="-78"/>
              </a:rPr>
              <a:t>4. Decision Tree Regression / Classification.</a:t>
            </a:r>
          </a:p>
          <a:p>
            <a:r>
              <a:rPr lang="en-US" dirty="0" smtClean="0">
                <a:latin typeface="Andalus" pitchFamily="18" charset="-78"/>
                <a:cs typeface="Andalus" pitchFamily="18" charset="-78"/>
              </a:rPr>
              <a:t>You will need to train the datasets to run smoothly and see an incremental improvement in the prediction rate.</a:t>
            </a:r>
          </a:p>
          <a:p>
            <a:endParaRPr lang="en-US" dirty="0" smtClean="0">
              <a:latin typeface="Andalus" pitchFamily="18" charset="-78"/>
              <a:cs typeface="Andalus" pitchFamily="18" charset="-78"/>
            </a:endParaRPr>
          </a:p>
          <a:p>
            <a:endParaRPr lang="en-US" dirty="0" smtClean="0">
              <a:latin typeface="Andalus" pitchFamily="18" charset="-78"/>
              <a:cs typeface="Andalus" pitchFamily="18" charset="-78"/>
            </a:endParaRPr>
          </a:p>
          <a:p>
            <a:r>
              <a:rPr lang="en-US" dirty="0" smtClean="0">
                <a:latin typeface="Andalus" pitchFamily="18" charset="-78"/>
                <a:cs typeface="Andalus" pitchFamily="18" charset="-78"/>
              </a:rPr>
              <a:t>On our Dataset , we have applied Random Forest  to predict the Accuracy.</a:t>
            </a:r>
            <a:endParaRPr lang="en-US" dirty="0">
              <a:latin typeface="Andalus" pitchFamily="18" charset="-78"/>
              <a:cs typeface="Andalus" pitchFamily="18" charset="-78"/>
            </a:endParaRPr>
          </a:p>
        </p:txBody>
      </p:sp>
    </p:spTree>
    <p:extLst>
      <p:ext uri="{BB962C8B-B14F-4D97-AF65-F5344CB8AC3E}">
        <p14:creationId xmlns:p14="http://schemas.microsoft.com/office/powerpoint/2010/main" val="48144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12" y="-27384"/>
            <a:ext cx="9152691" cy="1008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MACHINE LEARNING ALGORITHMS</a:t>
            </a:r>
            <a:endParaRPr lang="en-US" dirty="0">
              <a:latin typeface="Aparajita" pitchFamily="34" charset="0"/>
              <a:cs typeface="Aparajita" pitchFamily="34" charset="0"/>
            </a:endParaRPr>
          </a:p>
        </p:txBody>
      </p:sp>
      <p:sp>
        <p:nvSpPr>
          <p:cNvPr id="4" name="Rectangle 3"/>
          <p:cNvSpPr/>
          <p:nvPr/>
        </p:nvSpPr>
        <p:spPr>
          <a:xfrm>
            <a:off x="0" y="0"/>
            <a:ext cx="9144000"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51520" y="1363990"/>
            <a:ext cx="5184576" cy="4801314"/>
          </a:xfrm>
          <a:prstGeom prst="rect">
            <a:avLst/>
          </a:prstGeom>
        </p:spPr>
        <p:txBody>
          <a:bodyPr wrap="square">
            <a:spAutoFit/>
          </a:bodyPr>
          <a:lstStyle/>
          <a:p>
            <a:r>
              <a:rPr lang="en-US" u="sng" dirty="0" smtClean="0">
                <a:latin typeface="Amiri" pitchFamily="2" charset="-78"/>
                <a:cs typeface="Amiri" pitchFamily="2" charset="-78"/>
              </a:rPr>
              <a:t>Random Forest :</a:t>
            </a:r>
          </a:p>
          <a:p>
            <a:r>
              <a:rPr lang="en-US" dirty="0" smtClean="0">
                <a:latin typeface="Amiri" pitchFamily="2" charset="-78"/>
                <a:cs typeface="Amiri" pitchFamily="2" charset="-78"/>
              </a:rPr>
              <a:t>A random forest is a machine learning technique that’s used to solve regression and classification problems. It utilizes ensemble learning, which is a technique that combines many classifiers to provide solutions to complex problems.</a:t>
            </a:r>
          </a:p>
          <a:p>
            <a:endParaRPr lang="en-US" dirty="0" smtClean="0">
              <a:latin typeface="Amiri" pitchFamily="2" charset="-78"/>
              <a:cs typeface="Amiri" pitchFamily="2" charset="-78"/>
            </a:endParaRPr>
          </a:p>
          <a:p>
            <a:r>
              <a:rPr lang="en-US" b="1" i="0" dirty="0" smtClean="0">
                <a:solidFill>
                  <a:srgbClr val="111111"/>
                </a:solidFill>
                <a:effectLst/>
                <a:latin typeface="Amiri" pitchFamily="2" charset="-78"/>
                <a:cs typeface="Amiri" pitchFamily="2" charset="-78"/>
              </a:rPr>
              <a:t>Working of Random Forest Algorithm </a:t>
            </a:r>
            <a:endParaRPr lang="en-US" b="0" i="0" dirty="0" smtClean="0">
              <a:solidFill>
                <a:srgbClr val="111111"/>
              </a:solidFill>
              <a:effectLst/>
              <a:latin typeface="Amiri" pitchFamily="2" charset="-78"/>
              <a:cs typeface="Amiri" pitchFamily="2" charset="-78"/>
            </a:endParaRPr>
          </a:p>
          <a:p>
            <a:pPr>
              <a:buFont typeface="Arial" panose="020B0604020202020204" pitchFamily="34" charset="0"/>
              <a:buChar char="•"/>
            </a:pPr>
            <a:r>
              <a:rPr lang="en-US" b="0" i="0" dirty="0" smtClean="0">
                <a:solidFill>
                  <a:srgbClr val="111111"/>
                </a:solidFill>
                <a:effectLst/>
                <a:latin typeface="Amiri" pitchFamily="2" charset="-78"/>
                <a:cs typeface="Amiri" pitchFamily="2" charset="-78"/>
              </a:rPr>
              <a:t>Step 1 − First, start with the selection of random samples from a given dataset.</a:t>
            </a:r>
          </a:p>
          <a:p>
            <a:pPr>
              <a:buFont typeface="Arial" panose="020B0604020202020204" pitchFamily="34" charset="0"/>
              <a:buChar char="•"/>
            </a:pPr>
            <a:r>
              <a:rPr lang="en-US" b="0" i="0" dirty="0" smtClean="0">
                <a:solidFill>
                  <a:srgbClr val="111111"/>
                </a:solidFill>
                <a:effectLst/>
                <a:latin typeface="Amiri" pitchFamily="2" charset="-78"/>
                <a:cs typeface="Amiri" pitchFamily="2" charset="-78"/>
              </a:rPr>
              <a:t>Step 2 − Next, this algorithm will construct a decision tree for every sample. Then it will get the prediction result...</a:t>
            </a:r>
          </a:p>
          <a:p>
            <a:pPr>
              <a:buFont typeface="Arial" panose="020B0604020202020204" pitchFamily="34" charset="0"/>
              <a:buChar char="•"/>
            </a:pPr>
            <a:r>
              <a:rPr lang="en-US" b="0" i="0" dirty="0" smtClean="0">
                <a:solidFill>
                  <a:srgbClr val="111111"/>
                </a:solidFill>
                <a:effectLst/>
                <a:latin typeface="Amiri" pitchFamily="2" charset="-78"/>
                <a:cs typeface="Amiri" pitchFamily="2" charset="-78"/>
              </a:rPr>
              <a:t>Step 3 − In this step, voting will be performed for every predicted result.</a:t>
            </a:r>
          </a:p>
          <a:p>
            <a:pPr>
              <a:buFont typeface="Arial" panose="020B0604020202020204" pitchFamily="34" charset="0"/>
              <a:buChar char="•"/>
            </a:pPr>
            <a:r>
              <a:rPr lang="en-US" b="0" i="0" dirty="0" smtClean="0">
                <a:solidFill>
                  <a:srgbClr val="111111"/>
                </a:solidFill>
                <a:effectLst/>
                <a:latin typeface="Amiri" pitchFamily="2" charset="-78"/>
                <a:cs typeface="Amiri" pitchFamily="2" charset="-78"/>
              </a:rPr>
              <a:t>Step 4 − At last, select the most voted prediction result as the final prediction result.</a:t>
            </a:r>
            <a:endParaRPr lang="en-US" b="0" i="0" dirty="0">
              <a:solidFill>
                <a:srgbClr val="111111"/>
              </a:solidFill>
              <a:effectLst/>
              <a:latin typeface="Amiri" pitchFamily="2" charset="-78"/>
              <a:cs typeface="Amiri" pitchFamily="2" charset="-78"/>
            </a:endParaRPr>
          </a:p>
        </p:txBody>
      </p:sp>
    </p:spTree>
    <p:extLst>
      <p:ext uri="{BB962C8B-B14F-4D97-AF65-F5344CB8AC3E}">
        <p14:creationId xmlns:p14="http://schemas.microsoft.com/office/powerpoint/2010/main" val="1318024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678</Words>
  <Application>Microsoft Office PowerPoint</Application>
  <PresentationFormat>On-screen Show (4:3)</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Nirmala</dc:creator>
  <cp:lastModifiedBy>Nirmala</cp:lastModifiedBy>
  <cp:revision>8</cp:revision>
  <dcterms:created xsi:type="dcterms:W3CDTF">2021-07-25T11:48:17Z</dcterms:created>
  <dcterms:modified xsi:type="dcterms:W3CDTF">2021-07-25T16:23:15Z</dcterms:modified>
</cp:coreProperties>
</file>