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F9F"/>
    <a:srgbClr val="C64899"/>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772778A-38E3-4B83-A88E-4C7157BFB095}" type="datetimeFigureOut">
              <a:rPr lang="en-US" smtClean="0"/>
              <a:pPr/>
              <a:t>7/26/2021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34B5948-269D-4986-B462-64C57058EA5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2778A-38E3-4B83-A88E-4C7157BFB095}"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5948-269D-4986-B462-64C57058EA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2778A-38E3-4B83-A88E-4C7157BFB095}"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5948-269D-4986-B462-64C57058EA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2778A-38E3-4B83-A88E-4C7157BFB095}"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5948-269D-4986-B462-64C57058EA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72778A-38E3-4B83-A88E-4C7157BFB095}"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34B5948-269D-4986-B462-64C57058EA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2778A-38E3-4B83-A88E-4C7157BFB095}"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5948-269D-4986-B462-64C57058EA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72778A-38E3-4B83-A88E-4C7157BFB095}" type="datetimeFigureOut">
              <a:rPr lang="en-US" smtClean="0"/>
              <a:pPr/>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B5948-269D-4986-B462-64C57058EA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72778A-38E3-4B83-A88E-4C7157BFB095}" type="datetimeFigureOut">
              <a:rPr lang="en-US" smtClean="0"/>
              <a:pPr/>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B5948-269D-4986-B462-64C57058EA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2778A-38E3-4B83-A88E-4C7157BFB095}"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B5948-269D-4986-B462-64C57058EA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2778A-38E3-4B83-A88E-4C7157BFB095}"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5948-269D-4986-B462-64C57058EA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72778A-38E3-4B83-A88E-4C7157BFB095}"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5948-269D-4986-B462-64C57058EA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772778A-38E3-4B83-A88E-4C7157BFB095}" type="datetimeFigureOut">
              <a:rPr lang="en-US" smtClean="0"/>
              <a:pPr/>
              <a:t>7/26/2021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34B5948-269D-4986-B462-64C57058EA5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2143116"/>
          </a:xfrm>
        </p:spPr>
        <p:txBody>
          <a:bodyPr>
            <a:noAutofit/>
          </a:bodyPr>
          <a:lstStyle/>
          <a:p>
            <a:r>
              <a:rPr lang="en-US" sz="3600" dirty="0" smtClean="0">
                <a:solidFill>
                  <a:srgbClr val="FF0000"/>
                </a:solidFill>
                <a:latin typeface="Algerian" panose="04020705040A02060702" pitchFamily="82" charset="0"/>
                <a:cs typeface="Times New Roman" panose="02020603050405020304" pitchFamily="18" charset="0"/>
              </a:rPr>
              <a:t>CAR PERFORMANCE PREDICTION</a:t>
            </a:r>
            <a:br>
              <a:rPr lang="en-US" sz="3600" dirty="0" smtClean="0">
                <a:solidFill>
                  <a:srgbClr val="FF0000"/>
                </a:solidFill>
                <a:latin typeface="Algerian" panose="04020705040A02060702" pitchFamily="82" charset="0"/>
                <a:cs typeface="Times New Roman" panose="02020603050405020304" pitchFamily="18" charset="0"/>
              </a:rPr>
            </a:br>
            <a:r>
              <a:rPr lang="en-US" sz="3600" dirty="0" smtClean="0">
                <a:solidFill>
                  <a:srgbClr val="FF0000"/>
                </a:solidFill>
                <a:latin typeface="Algerian" panose="04020705040A02060702" pitchFamily="82" charset="0"/>
              </a:rPr>
              <a:t>Using Machine learning Algorithm</a:t>
            </a:r>
            <a:r>
              <a:rPr lang="en-IN" sz="3600" dirty="0" smtClean="0">
                <a:solidFill>
                  <a:srgbClr val="FF0000"/>
                </a:solidFill>
                <a:latin typeface="Algerian" panose="04020705040A02060702" pitchFamily="82" charset="0"/>
              </a:rPr>
              <a:t/>
            </a:r>
            <a:br>
              <a:rPr lang="en-IN" sz="3600" dirty="0" smtClean="0">
                <a:solidFill>
                  <a:srgbClr val="FF0000"/>
                </a:solidFill>
                <a:latin typeface="Algerian" panose="04020705040A02060702" pitchFamily="82" charset="0"/>
              </a:rPr>
            </a:br>
            <a:endParaRPr lang="en-US" sz="3600" dirty="0">
              <a:solidFill>
                <a:srgbClr val="FF0000"/>
              </a:solidFill>
            </a:endParaRPr>
          </a:p>
        </p:txBody>
      </p:sp>
      <p:sp>
        <p:nvSpPr>
          <p:cNvPr id="3" name="Subtitle 2"/>
          <p:cNvSpPr>
            <a:spLocks noGrp="1"/>
          </p:cNvSpPr>
          <p:nvPr>
            <p:ph type="subTitle" idx="1"/>
          </p:nvPr>
        </p:nvSpPr>
        <p:spPr>
          <a:xfrm>
            <a:off x="1371600" y="3286124"/>
            <a:ext cx="11415770" cy="3143272"/>
          </a:xfrm>
        </p:spPr>
        <p:txBody>
          <a:bodyPr>
            <a:normAutofit/>
          </a:bodyPr>
          <a:lstStyle/>
          <a:p>
            <a:r>
              <a:rPr lang="en-US" sz="2200" dirty="0" smtClean="0">
                <a:solidFill>
                  <a:schemeClr val="tx1"/>
                </a:solidFill>
                <a:latin typeface="Berlin Sans FB" pitchFamily="34" charset="0"/>
              </a:rPr>
              <a:t> Developed By:</a:t>
            </a:r>
          </a:p>
          <a:p>
            <a:r>
              <a:rPr lang="en-US" sz="2200" dirty="0" err="1" smtClean="0">
                <a:solidFill>
                  <a:schemeClr val="tx1"/>
                </a:solidFill>
                <a:latin typeface="Berlin Sans FB" pitchFamily="34" charset="0"/>
              </a:rPr>
              <a:t>Sravani</a:t>
            </a:r>
            <a:r>
              <a:rPr lang="en-US" sz="2200" dirty="0" smtClean="0">
                <a:solidFill>
                  <a:schemeClr val="tx1"/>
                </a:solidFill>
                <a:latin typeface="Berlin Sans FB" pitchFamily="34" charset="0"/>
              </a:rPr>
              <a:t> </a:t>
            </a:r>
            <a:r>
              <a:rPr lang="en-US" sz="2200" dirty="0" err="1" smtClean="0">
                <a:solidFill>
                  <a:schemeClr val="tx1"/>
                </a:solidFill>
                <a:latin typeface="Berlin Sans FB" pitchFamily="34" charset="0"/>
              </a:rPr>
              <a:t>karne</a:t>
            </a:r>
            <a:r>
              <a:rPr lang="en-US" sz="2200" dirty="0" smtClean="0">
                <a:solidFill>
                  <a:schemeClr val="tx1"/>
                </a:solidFill>
                <a:latin typeface="Berlin Sans FB" pitchFamily="34" charset="0"/>
              </a:rPr>
              <a:t> </a:t>
            </a:r>
          </a:p>
          <a:p>
            <a:r>
              <a:rPr lang="en-US" sz="2200" dirty="0" err="1" smtClean="0">
                <a:solidFill>
                  <a:schemeClr val="tx1"/>
                </a:solidFill>
                <a:latin typeface="Berlin Sans FB" pitchFamily="34" charset="0"/>
              </a:rPr>
              <a:t>Neela</a:t>
            </a:r>
            <a:r>
              <a:rPr lang="en-US" sz="2200" dirty="0" smtClean="0">
                <a:solidFill>
                  <a:schemeClr val="tx1"/>
                </a:solidFill>
                <a:latin typeface="Berlin Sans FB" pitchFamily="34" charset="0"/>
              </a:rPr>
              <a:t> </a:t>
            </a:r>
            <a:r>
              <a:rPr lang="en-US" sz="2200" dirty="0" err="1" smtClean="0">
                <a:solidFill>
                  <a:schemeClr val="tx1"/>
                </a:solidFill>
                <a:latin typeface="Berlin Sans FB" pitchFamily="34" charset="0"/>
              </a:rPr>
              <a:t>Durga</a:t>
            </a:r>
            <a:r>
              <a:rPr lang="en-US" sz="2200" dirty="0" smtClean="0">
                <a:solidFill>
                  <a:schemeClr val="tx1"/>
                </a:solidFill>
                <a:latin typeface="Berlin Sans FB" pitchFamily="34" charset="0"/>
              </a:rPr>
              <a:t> </a:t>
            </a:r>
            <a:r>
              <a:rPr lang="en-US" sz="2200" dirty="0" err="1" smtClean="0">
                <a:solidFill>
                  <a:schemeClr val="tx1"/>
                </a:solidFill>
                <a:latin typeface="Berlin Sans FB" pitchFamily="34" charset="0"/>
              </a:rPr>
              <a:t>bhavani</a:t>
            </a:r>
            <a:endParaRPr lang="en-US" sz="2200" dirty="0" smtClean="0">
              <a:solidFill>
                <a:schemeClr val="tx1"/>
              </a:solidFill>
              <a:latin typeface="Berlin Sans FB" pitchFamily="34" charset="0"/>
            </a:endParaRPr>
          </a:p>
          <a:p>
            <a:r>
              <a:rPr lang="en-US" sz="2200" dirty="0" err="1" smtClean="0">
                <a:solidFill>
                  <a:schemeClr val="tx1"/>
                </a:solidFill>
                <a:latin typeface="Berlin Sans FB" pitchFamily="34" charset="0"/>
              </a:rPr>
              <a:t>Poreddy</a:t>
            </a:r>
            <a:r>
              <a:rPr lang="en-US" sz="2200" dirty="0" smtClean="0">
                <a:solidFill>
                  <a:schemeClr val="tx1"/>
                </a:solidFill>
                <a:latin typeface="Berlin Sans FB" pitchFamily="34" charset="0"/>
              </a:rPr>
              <a:t> </a:t>
            </a:r>
            <a:r>
              <a:rPr lang="en-US" sz="2200" dirty="0" err="1" smtClean="0">
                <a:solidFill>
                  <a:schemeClr val="tx1"/>
                </a:solidFill>
                <a:latin typeface="Berlin Sans FB" pitchFamily="34" charset="0"/>
              </a:rPr>
              <a:t>pooja</a:t>
            </a:r>
            <a:endParaRPr lang="en-US" sz="2200" dirty="0" smtClean="0">
              <a:solidFill>
                <a:schemeClr val="tx1"/>
              </a:solidFill>
              <a:latin typeface="Berlin Sans FB" pitchFamily="34" charset="0"/>
            </a:endParaRPr>
          </a:p>
          <a:p>
            <a:r>
              <a:rPr lang="en-US" sz="2200" dirty="0" err="1" smtClean="0">
                <a:solidFill>
                  <a:schemeClr val="tx1"/>
                </a:solidFill>
                <a:latin typeface="Berlin Sans FB" pitchFamily="34" charset="0"/>
              </a:rPr>
              <a:t>Bourishetty</a:t>
            </a:r>
            <a:r>
              <a:rPr lang="en-US" sz="2200" dirty="0">
                <a:solidFill>
                  <a:schemeClr val="tx1"/>
                </a:solidFill>
                <a:latin typeface="Berlin Sans FB" pitchFamily="34" charset="0"/>
              </a:rPr>
              <a:t> </a:t>
            </a:r>
            <a:r>
              <a:rPr lang="en-US" sz="2200" dirty="0" err="1" smtClean="0">
                <a:solidFill>
                  <a:schemeClr val="tx1"/>
                </a:solidFill>
                <a:latin typeface="Berlin Sans FB" pitchFamily="34" charset="0"/>
              </a:rPr>
              <a:t>sahithi</a:t>
            </a:r>
            <a:endParaRPr lang="en-US" sz="2200" dirty="0" smtClean="0">
              <a:solidFill>
                <a:schemeClr val="tx1"/>
              </a:solidFill>
              <a:latin typeface="Berlin Sans FB" pitchFamily="34" charset="0"/>
            </a:endParaRPr>
          </a:p>
        </p:txBody>
      </p:sp>
      <p:pic>
        <p:nvPicPr>
          <p:cNvPr id="9" name="Picture 8">
            <a:extLst>
              <a:ext uri="{FF2B5EF4-FFF2-40B4-BE49-F238E27FC236}">
                <a16:creationId xmlns="" xmlns:a16="http://schemas.microsoft.com/office/drawing/2014/main" id="{9542FD0D-7154-4B89-A12C-CEAEC1EAB2E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5720" y="1357298"/>
            <a:ext cx="2214578" cy="1500198"/>
          </a:xfrm>
          <a:prstGeom prst="rect">
            <a:avLst/>
          </a:prstGeom>
        </p:spPr>
      </p:pic>
      <p:pic>
        <p:nvPicPr>
          <p:cNvPr id="11" name="Picture 10">
            <a:extLst>
              <a:ext uri="{FF2B5EF4-FFF2-40B4-BE49-F238E27FC236}">
                <a16:creationId xmlns="" xmlns:a16="http://schemas.microsoft.com/office/drawing/2014/main" id="{215DA2B4-BB70-4126-A222-2A9E6127570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5720" y="4071943"/>
            <a:ext cx="5357850" cy="25717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FF00"/>
                </a:solidFill>
                <a:latin typeface="Algerian" panose="04020705040A02060702" pitchFamily="82" charset="0"/>
              </a:rPr>
              <a:t>Predicting car performance using linear regression</a:t>
            </a:r>
            <a:endParaRPr lang="en-US" dirty="0">
              <a:solidFill>
                <a:srgbClr val="00FF00"/>
              </a:solidFill>
            </a:endParaRPr>
          </a:p>
        </p:txBody>
      </p:sp>
      <p:pic>
        <p:nvPicPr>
          <p:cNvPr id="4" name="Content Placeholder 3">
            <a:extLst>
              <a:ext uri="{FF2B5EF4-FFF2-40B4-BE49-F238E27FC236}">
                <a16:creationId xmlns="" xmlns:a16="http://schemas.microsoft.com/office/drawing/2014/main" id="{D688E3A8-B01C-416E-9AD4-B49CB777A177}"/>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2843" y="1829310"/>
            <a:ext cx="8322283" cy="47429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Introduction</a:t>
            </a:r>
            <a:r>
              <a:rPr lang="en-IN" dirty="0">
                <a:latin typeface="Algerian" panose="04020705040A02060702" pitchFamily="82" charset="0"/>
              </a:rPr>
              <a:t/>
            </a:r>
            <a:br>
              <a:rPr lang="en-IN" dirty="0">
                <a:latin typeface="Algerian" panose="04020705040A02060702" pitchFamily="82" charset="0"/>
              </a:rPr>
            </a:br>
            <a:endParaRPr lang="en-US" dirty="0"/>
          </a:p>
        </p:txBody>
      </p:sp>
      <p:sp>
        <p:nvSpPr>
          <p:cNvPr id="3" name="Content Placeholder 2"/>
          <p:cNvSpPr>
            <a:spLocks noGrp="1"/>
          </p:cNvSpPr>
          <p:nvPr>
            <p:ph idx="1"/>
          </p:nvPr>
        </p:nvSpPr>
        <p:spPr/>
        <p:txBody>
          <a:bodyPr>
            <a:normAutofit fontScale="77500" lnSpcReduction="20000"/>
          </a:bodyPr>
          <a:lstStyle/>
          <a:p>
            <a:r>
              <a:rPr lang="en-US" sz="4000" b="1" i="1" dirty="0" smtClean="0">
                <a:latin typeface="Algerian" panose="04020705040A02060702" pitchFamily="82" charset="0"/>
              </a:rPr>
              <a:t>Below is the Brief of our Project:</a:t>
            </a:r>
          </a:p>
          <a:p>
            <a:pPr>
              <a:buFont typeface="Wingdings" pitchFamily="2" charset="2"/>
              <a:buChar char="§"/>
            </a:pPr>
            <a:endParaRPr lang="en-US" dirty="0" smtClean="0"/>
          </a:p>
          <a:p>
            <a:pPr>
              <a:buFont typeface="Wingdings" pitchFamily="2" charset="2"/>
              <a:buChar char="§"/>
            </a:pPr>
            <a:r>
              <a:rPr lang="en-US" dirty="0" smtClean="0">
                <a:cs typeface="Segoe UI" pitchFamily="34" charset="0"/>
              </a:rPr>
              <a:t>Car price prediction is somehow interesting and popular problem. </a:t>
            </a:r>
          </a:p>
          <a:p>
            <a:endParaRPr lang="en-US" dirty="0" smtClean="0">
              <a:cs typeface="Segoe UI" pitchFamily="34" charset="0"/>
            </a:endParaRPr>
          </a:p>
          <a:p>
            <a:pPr>
              <a:buFont typeface="Wingdings" pitchFamily="2" charset="2"/>
              <a:buChar char="§"/>
            </a:pPr>
            <a:r>
              <a:rPr lang="en-US" dirty="0" smtClean="0">
                <a:cs typeface="Segoe UI" pitchFamily="34" charset="0"/>
              </a:rPr>
              <a:t>Accurate car performance prediction involves expert knowledge, because performance usually depends on many distinctive features and factors.</a:t>
            </a:r>
          </a:p>
          <a:p>
            <a:endParaRPr lang="en-US" dirty="0" smtClean="0">
              <a:cs typeface="Segoe UI" pitchFamily="34" charset="0"/>
            </a:endParaRPr>
          </a:p>
          <a:p>
            <a:pPr>
              <a:buFont typeface="Wingdings" pitchFamily="2" charset="2"/>
              <a:buChar char="§"/>
            </a:pPr>
            <a:r>
              <a:rPr lang="en-US" dirty="0" smtClean="0">
                <a:cs typeface="Segoe UI" pitchFamily="34" charset="0"/>
              </a:rPr>
              <a:t> Typically, most significant ones are mpg (miles per gallon), horsepower , engine and peak rpm . </a:t>
            </a:r>
          </a:p>
          <a:p>
            <a:endParaRPr lang="en-US" dirty="0" smtClean="0">
              <a:cs typeface="Segoe UI" pitchFamily="34" charset="0"/>
            </a:endParaRPr>
          </a:p>
          <a:p>
            <a:pPr>
              <a:buFont typeface="Wingdings" pitchFamily="2" charset="2"/>
              <a:buChar char="§"/>
            </a:pPr>
            <a:r>
              <a:rPr lang="en-US" dirty="0" smtClean="0">
                <a:cs typeface="Segoe UI" pitchFamily="34" charset="0"/>
              </a:rPr>
              <a:t>Here, we applied different methods and techniques in order to achieve higher performance of the car. </a:t>
            </a:r>
          </a:p>
          <a:p>
            <a:pPr>
              <a:buNone/>
            </a:pPr>
            <a:endParaRPr lang="en-US" b="1" i="1" dirty="0" smtClean="0">
              <a:latin typeface="Algerian" panose="04020705040A020607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anose="04020705040A02060702" pitchFamily="82" charset="0"/>
              </a:rPr>
              <a:t>Purpose</a:t>
            </a:r>
            <a:r>
              <a:rPr lang="en-IN" dirty="0" smtClean="0">
                <a:latin typeface="Algerian" panose="04020705040A02060702" pitchFamily="82" charset="0"/>
              </a:rPr>
              <a:t/>
            </a:r>
            <a:br>
              <a:rPr lang="en-IN" dirty="0" smtClean="0">
                <a:latin typeface="Algerian" panose="04020705040A02060702" pitchFamily="82" charset="0"/>
              </a:rPr>
            </a:b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smtClean="0">
                <a:cs typeface="Segoe UI" pitchFamily="34" charset="0"/>
              </a:rPr>
              <a:t>The automotive industry is extremely competitive. </a:t>
            </a:r>
          </a:p>
          <a:p>
            <a:pPr>
              <a:buFont typeface="Wingdings" pitchFamily="2" charset="2"/>
              <a:buChar char="v"/>
            </a:pPr>
            <a:r>
              <a:rPr lang="en-US" dirty="0" smtClean="0">
                <a:cs typeface="Segoe UI" pitchFamily="34" charset="0"/>
              </a:rPr>
              <a:t>With increasing fuel prices and picky consumers, automobile makers are constantly optimizing their processes to increase fuel efficiency.</a:t>
            </a:r>
          </a:p>
          <a:p>
            <a:pPr>
              <a:buFont typeface="Wingdings" pitchFamily="2" charset="2"/>
              <a:buChar char="v"/>
            </a:pPr>
            <a:endParaRPr lang="en-US" dirty="0" smtClean="0">
              <a:cs typeface="Segoe UI" pitchFamily="34" charset="0"/>
            </a:endParaRPr>
          </a:p>
          <a:p>
            <a:pPr>
              <a:buFont typeface="Wingdings" pitchFamily="2" charset="2"/>
              <a:buChar char="v"/>
            </a:pPr>
            <a:r>
              <a:rPr lang="en-US" dirty="0" smtClean="0">
                <a:cs typeface="Segoe UI" pitchFamily="34" charset="0"/>
              </a:rPr>
              <a:t>With increasing fuel prices and picky consumers, automobile makers are constantly optimizing their processes to increase fuel efficiency.</a:t>
            </a:r>
          </a:p>
          <a:p>
            <a:pPr>
              <a:buNone/>
            </a:pPr>
            <a:endParaRPr lang="en-US" dirty="0" smtClean="0">
              <a:cs typeface="Segoe UI" pitchFamily="34" charset="0"/>
            </a:endParaRPr>
          </a:p>
          <a:p>
            <a:pPr>
              <a:buFont typeface="Wingdings" pitchFamily="2" charset="2"/>
              <a:buChar char="v"/>
            </a:pPr>
            <a:r>
              <a:rPr lang="en-US" dirty="0" smtClean="0">
                <a:cs typeface="Segoe UI" pitchFamily="34" charset="0"/>
              </a:rPr>
              <a:t>With increasing fuel prices and picky consumers, automobile makers are constantly optimizing their processes to increase fuel efficiency.</a:t>
            </a:r>
            <a:endParaRPr lang="en-IN" dirty="0" smtClean="0">
              <a:latin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latin typeface="Algerian" panose="04020705040A02060702" pitchFamily="82" charset="0"/>
              </a:rPr>
              <a:t>Block diagram</a:t>
            </a:r>
            <a:endParaRPr lang="en-US" dirty="0">
              <a:solidFill>
                <a:schemeClr val="accent2">
                  <a:lumMod val="50000"/>
                </a:schemeClr>
              </a:solidFill>
            </a:endParaRPr>
          </a:p>
        </p:txBody>
      </p:sp>
      <p:pic>
        <p:nvPicPr>
          <p:cNvPr id="4" name="Content Placeholder 3">
            <a:extLst>
              <a:ext uri="{FF2B5EF4-FFF2-40B4-BE49-F238E27FC236}">
                <a16:creationId xmlns="" xmlns:a16="http://schemas.microsoft.com/office/drawing/2014/main" id="{091D6D26-8570-49C8-8C83-3C8A00E404FE}"/>
              </a:ext>
            </a:extLst>
          </p:cNvPr>
          <p:cNvPicPr>
            <a:picLocks noGrp="1" noChangeAspect="1" noChangeArrowheads="1"/>
          </p:cNvPicPr>
          <p:nvPr>
            <p:ph idx="1"/>
          </p:nvPr>
        </p:nvPicPr>
        <p:blipFill>
          <a:blip r:embed="rId2"/>
          <a:srcRect/>
          <a:stretch>
            <a:fillRect/>
          </a:stretch>
        </p:blipFill>
        <p:spPr bwMode="auto">
          <a:xfrm>
            <a:off x="571472" y="1616785"/>
            <a:ext cx="7858179" cy="459829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latin typeface="Algerian" panose="04020705040A02060702" pitchFamily="82" charset="0"/>
              </a:rPr>
              <a:t>Advantages</a:t>
            </a:r>
            <a:endParaRPr lang="en-US" dirty="0">
              <a:solidFill>
                <a:schemeClr val="accent6">
                  <a:lumMod val="75000"/>
                </a:schemeClr>
              </a:solidFill>
            </a:endParaRPr>
          </a:p>
        </p:txBody>
      </p:sp>
      <p:sp>
        <p:nvSpPr>
          <p:cNvPr id="3" name="Content Placeholder 2"/>
          <p:cNvSpPr>
            <a:spLocks noGrp="1"/>
          </p:cNvSpPr>
          <p:nvPr>
            <p:ph idx="1"/>
          </p:nvPr>
        </p:nvSpPr>
        <p:spPr/>
        <p:txBody>
          <a:bodyPr>
            <a:noAutofit/>
          </a:bodyPr>
          <a:lstStyle/>
          <a:p>
            <a:r>
              <a:rPr lang="en-IN" sz="1800" dirty="0" smtClean="0">
                <a:effectLst/>
                <a:latin typeface="Arial Black" panose="020B0A04020102020204" pitchFamily="34" charset="0"/>
                <a:ea typeface="Times New Roman" panose="02020603050405020304" pitchFamily="18" charset="0"/>
                <a:cs typeface="Times New Roman" panose="02020603050405020304" pitchFamily="18" charset="0"/>
              </a:rPr>
              <a:t>●  Effective predictive model which predicts whether car mpg is “High” or  “Low”.</a:t>
            </a:r>
          </a:p>
          <a:p>
            <a:pPr algn="just">
              <a:lnSpc>
                <a:spcPct val="107000"/>
              </a:lnSpc>
              <a:spcAft>
                <a:spcPts val="800"/>
              </a:spcAft>
            </a:pPr>
            <a:r>
              <a:rPr lang="en-IN" sz="1800" dirty="0" smtClean="0">
                <a:effectLst/>
                <a:latin typeface="Arial Black" panose="020B0A04020102020204" pitchFamily="34" charset="0"/>
                <a:ea typeface="Times New Roman" panose="02020603050405020304" pitchFamily="18" charset="0"/>
                <a:cs typeface="Times New Roman" panose="02020603050405020304" pitchFamily="18" charset="0"/>
              </a:rPr>
              <a:t>● Easy and simple User Interface for the customer’s who is going to evaluate the performance of the car. </a:t>
            </a:r>
          </a:p>
          <a:p>
            <a:pPr algn="just">
              <a:lnSpc>
                <a:spcPct val="107000"/>
              </a:lnSpc>
              <a:spcAft>
                <a:spcPts val="800"/>
              </a:spcAft>
            </a:pPr>
            <a:r>
              <a:rPr lang="en-IN" sz="1800" dirty="0" smtClean="0">
                <a:effectLst/>
                <a:latin typeface="Arial Black" panose="020B0A04020102020204" pitchFamily="34" charset="0"/>
                <a:ea typeface="Times New Roman" panose="02020603050405020304" pitchFamily="18" charset="0"/>
                <a:cs typeface="Times New Roman" panose="02020603050405020304" pitchFamily="18" charset="0"/>
              </a:rPr>
              <a:t>● Linear Regression is simple to implement and easy to </a:t>
            </a:r>
            <a:r>
              <a:rPr lang="en-IN" sz="1800" dirty="0" err="1" smtClean="0">
                <a:effectLst/>
                <a:latin typeface="Arial Black" panose="020B0A04020102020204" pitchFamily="34" charset="0"/>
                <a:ea typeface="Times New Roman" panose="02020603050405020304" pitchFamily="18" charset="0"/>
                <a:cs typeface="Times New Roman" panose="02020603050405020304" pitchFamily="18" charset="0"/>
              </a:rPr>
              <a:t>interprete</a:t>
            </a:r>
            <a:r>
              <a:rPr lang="en-IN" sz="1800" dirty="0" smtClean="0">
                <a:effectLst/>
                <a:latin typeface="Arial Black" panose="020B0A04020102020204" pitchFamily="34" charset="0"/>
                <a:ea typeface="Times New Roman" panose="02020603050405020304" pitchFamily="18" charset="0"/>
                <a:cs typeface="Times New Roman" panose="02020603050405020304" pitchFamily="18" charset="0"/>
              </a:rPr>
              <a:t> the output of the coefficient.</a:t>
            </a:r>
          </a:p>
          <a:p>
            <a:pPr algn="just">
              <a:lnSpc>
                <a:spcPct val="107000"/>
              </a:lnSpc>
              <a:spcAft>
                <a:spcPts val="800"/>
              </a:spcAft>
            </a:pPr>
            <a:r>
              <a:rPr lang="en-IN" sz="1800" dirty="0" smtClean="0">
                <a:effectLst/>
                <a:latin typeface="Arial Black" panose="020B0A04020102020204" pitchFamily="34" charset="0"/>
                <a:ea typeface="Times New Roman" panose="02020603050405020304" pitchFamily="18" charset="0"/>
                <a:cs typeface="Times New Roman" panose="02020603050405020304" pitchFamily="18" charset="0"/>
              </a:rPr>
              <a:t>● Linear Regression gives the accurate result of the prediction up to 95% which is the algorithm we used for prediction.</a:t>
            </a:r>
          </a:p>
          <a:p>
            <a:pPr algn="just">
              <a:lnSpc>
                <a:spcPct val="107000"/>
              </a:lnSpc>
              <a:spcAft>
                <a:spcPts val="800"/>
              </a:spcAft>
            </a:pPr>
            <a:r>
              <a:rPr lang="en-IN" sz="1800" dirty="0" smtClean="0">
                <a:effectLst/>
                <a:latin typeface="Arial Black" panose="020B0A04020102020204" pitchFamily="34" charset="0"/>
                <a:ea typeface="Times New Roman" panose="02020603050405020304" pitchFamily="18" charset="0"/>
                <a:cs typeface="Times New Roman" panose="02020603050405020304" pitchFamily="18" charset="0"/>
              </a:rPr>
              <a:t>● It can work in real time and predicted as soon as the necessary details for prediction are given to the model. </a:t>
            </a:r>
          </a:p>
          <a:p>
            <a:pPr algn="just">
              <a:lnSpc>
                <a:spcPct val="107000"/>
              </a:lnSpc>
              <a:spcAft>
                <a:spcPts val="800"/>
              </a:spcAft>
            </a:pPr>
            <a:endParaRPr lang="en-IN" sz="1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IN" sz="1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smtClean="0"/>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7030A0"/>
                </a:solidFill>
                <a:latin typeface="Algerian" panose="04020705040A02060702" pitchFamily="82" charset="0"/>
              </a:rPr>
              <a:t>Dis</a:t>
            </a:r>
            <a:r>
              <a:rPr lang="en-US" dirty="0" smtClean="0">
                <a:solidFill>
                  <a:srgbClr val="7030A0"/>
                </a:solidFill>
                <a:latin typeface="Algerian" panose="04020705040A02060702" pitchFamily="82" charset="0"/>
              </a:rPr>
              <a:t>-Advantages</a:t>
            </a:r>
            <a:endParaRPr lang="en-US" dirty="0">
              <a:solidFill>
                <a:srgbClr val="7030A0"/>
              </a:solidFill>
            </a:endParaRPr>
          </a:p>
        </p:txBody>
      </p:sp>
      <p:sp>
        <p:nvSpPr>
          <p:cNvPr id="3" name="Content Placeholder 2"/>
          <p:cNvSpPr>
            <a:spLocks noGrp="1"/>
          </p:cNvSpPr>
          <p:nvPr>
            <p:ph idx="1"/>
          </p:nvPr>
        </p:nvSpPr>
        <p:spPr/>
        <p:txBody>
          <a:bodyPr>
            <a:normAutofit fontScale="70000" lnSpcReduction="20000"/>
          </a:bodyPr>
          <a:lstStyle/>
          <a:p>
            <a:pPr algn="just">
              <a:lnSpc>
                <a:spcPct val="107000"/>
              </a:lnSpc>
              <a:spcAft>
                <a:spcPts val="800"/>
              </a:spcAft>
            </a:pPr>
            <a:r>
              <a:rPr lang="en-IN" dirty="0" smtClean="0">
                <a:effectLst/>
                <a:latin typeface="Arial Rounded MT Bold" panose="020F0704030504030204" pitchFamily="34" charset="0"/>
                <a:ea typeface="Times New Roman" panose="02020603050405020304" pitchFamily="18" charset="0"/>
                <a:cs typeface="Times New Roman" panose="02020603050405020304" pitchFamily="18" charset="0"/>
              </a:rPr>
              <a:t>●</a:t>
            </a:r>
            <a:r>
              <a:rPr lang="en-IN" dirty="0" smtClean="0">
                <a:effectLst/>
                <a:latin typeface="Arial Rounded MT Bold" panose="020F0704030504030204" pitchFamily="34" charset="0"/>
                <a:ea typeface="Times New Roman" panose="02020603050405020304" pitchFamily="18" charset="0"/>
                <a:cs typeface="Segoe UI" panose="020B0502040204020203" pitchFamily="34" charset="0"/>
              </a:rPr>
              <a:t>The model should be highly predictive in nature </a:t>
            </a:r>
            <a:r>
              <a:rPr lang="en-IN" dirty="0" err="1" smtClean="0">
                <a:effectLst/>
                <a:latin typeface="Arial Rounded MT Bold" panose="020F0704030504030204" pitchFamily="34" charset="0"/>
                <a:ea typeface="Times New Roman" panose="02020603050405020304" pitchFamily="18" charset="0"/>
                <a:cs typeface="Segoe UI" panose="020B0502040204020203" pitchFamily="34" charset="0"/>
              </a:rPr>
              <a:t>i.e</a:t>
            </a:r>
            <a:r>
              <a:rPr lang="en-IN" dirty="0" smtClean="0">
                <a:effectLst/>
                <a:latin typeface="Arial Rounded MT Bold" panose="020F0704030504030204" pitchFamily="34" charset="0"/>
                <a:ea typeface="Times New Roman" panose="02020603050405020304" pitchFamily="18" charset="0"/>
                <a:cs typeface="Segoe UI" panose="020B0502040204020203" pitchFamily="34" charset="0"/>
              </a:rPr>
              <a:t> it should show 8</a:t>
            </a:r>
            <a:r>
              <a:rPr lang="en-IN" dirty="0" smtClean="0">
                <a:effectLst/>
                <a:latin typeface="Arial Rounded MT Bold" panose="020F0704030504030204" pitchFamily="34" charset="0"/>
                <a:ea typeface="Times New Roman" panose="02020603050405020304" pitchFamily="18" charset="0"/>
                <a:cs typeface="Times New Roman" panose="02020603050405020304" pitchFamily="18" charset="0"/>
              </a:rPr>
              <a:t>0</a:t>
            </a:r>
            <a:r>
              <a:rPr lang="en-IN" dirty="0" smtClean="0">
                <a:effectLst/>
                <a:latin typeface="Arial Rounded MT Bold" panose="020F0704030504030204" pitchFamily="34" charset="0"/>
                <a:ea typeface="Times New Roman" panose="02020603050405020304" pitchFamily="18" charset="0"/>
                <a:cs typeface="Segoe UI" panose="020B0502040204020203" pitchFamily="34" charset="0"/>
              </a:rPr>
              <a:t>% of accuracy</a:t>
            </a:r>
            <a:r>
              <a:rPr lang="en-IN" dirty="0" smtClean="0">
                <a:effectLst/>
                <a:latin typeface="Arial Rounded MT Bold" panose="020F0704030504030204"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IN" dirty="0" smtClean="0">
                <a:effectLst/>
                <a:latin typeface="Arial Rounded MT Bold" panose="020F0704030504030204" pitchFamily="34" charset="0"/>
                <a:ea typeface="Times New Roman" panose="02020603050405020304" pitchFamily="18" charset="0"/>
                <a:cs typeface="Times New Roman" panose="02020603050405020304" pitchFamily="18" charset="0"/>
              </a:rPr>
              <a:t>●</a:t>
            </a:r>
            <a:r>
              <a:rPr lang="en-IN" dirty="0" smtClean="0">
                <a:effectLst/>
                <a:latin typeface="Arial Rounded MT Bold" panose="020F0704030504030204" pitchFamily="34" charset="0"/>
                <a:ea typeface="Times New Roman" panose="02020603050405020304" pitchFamily="18" charset="0"/>
                <a:cs typeface="Segoe UI" panose="020B0502040204020203" pitchFamily="34" charset="0"/>
              </a:rPr>
              <a:t>The  model  should  give  high  accuracy  when  tested  it  on  the  test  dataset. </a:t>
            </a:r>
            <a:endParaRPr lang="en-IN" dirty="0" smtClean="0">
              <a:effectLst/>
              <a:latin typeface="Arial Rounded MT Bold" panose="020F07040305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dirty="0" smtClean="0">
                <a:effectLst/>
                <a:latin typeface="Arial Rounded MT Bold" panose="020F0704030504030204" pitchFamily="34" charset="0"/>
                <a:ea typeface="Times New Roman" panose="02020603050405020304" pitchFamily="18" charset="0"/>
                <a:cs typeface="Times New Roman" panose="02020603050405020304" pitchFamily="18" charset="0"/>
              </a:rPr>
              <a:t>● One of  the biggest  drawback  is  using  gasoline –powered  cars in  the amount  of  pollution  into  the  atmosphere . </a:t>
            </a:r>
          </a:p>
          <a:p>
            <a:pPr algn="just">
              <a:lnSpc>
                <a:spcPct val="107000"/>
              </a:lnSpc>
              <a:spcAft>
                <a:spcPts val="800"/>
              </a:spcAft>
            </a:pPr>
            <a:r>
              <a:rPr lang="en-IN" dirty="0" smtClean="0">
                <a:effectLst/>
                <a:latin typeface="Arial Rounded MT Bold" panose="020F0704030504030204" pitchFamily="34" charset="0"/>
                <a:ea typeface="Times New Roman" panose="02020603050405020304" pitchFamily="18" charset="0"/>
                <a:cs typeface="Times New Roman" panose="02020603050405020304" pitchFamily="18" charset="0"/>
              </a:rPr>
              <a:t>● On the other  hand  in  the linear  regression  technique  outliers  can  have huge  effects  on  the  regression  and  boundaries  are  linear in this technique.</a:t>
            </a:r>
          </a:p>
          <a:p>
            <a:pPr algn="just">
              <a:lnSpc>
                <a:spcPct val="107000"/>
              </a:lnSpc>
              <a:spcAft>
                <a:spcPts val="800"/>
              </a:spcAft>
            </a:pPr>
            <a:r>
              <a:rPr lang="en-IN" dirty="0" smtClean="0">
                <a:effectLst/>
                <a:latin typeface="Arial Rounded MT Bold" panose="020F0704030504030204" pitchFamily="34" charset="0"/>
                <a:ea typeface="Times New Roman" panose="02020603050405020304" pitchFamily="18" charset="0"/>
                <a:cs typeface="Times New Roman" panose="02020603050405020304" pitchFamily="18" charset="0"/>
              </a:rPr>
              <a:t>● </a:t>
            </a:r>
            <a:r>
              <a:rPr lang="en-US" dirty="0" smtClean="0">
                <a:latin typeface="Arial Rounded MT Bold" panose="020F0704030504030204" pitchFamily="34" charset="0"/>
              </a:rPr>
              <a:t>Car performance prediction can be a challenging task due to the high number of attributes that should be considered for the accurate prediction.</a:t>
            </a:r>
          </a:p>
          <a:p>
            <a:pPr algn="just">
              <a:lnSpc>
                <a:spcPct val="107000"/>
              </a:lnSpc>
              <a:spcAft>
                <a:spcPts val="800"/>
              </a:spcAft>
            </a:pPr>
            <a:endParaRPr lang="en-IN" sz="2800" dirty="0" smtClean="0">
              <a:effectLst/>
              <a:latin typeface="Arial Rounded MT Bold" panose="020F07040305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IN" sz="2800" dirty="0" smtClean="0">
              <a:effectLst/>
              <a:latin typeface="Arial Rounded MT Bold" panose="020F07040305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latin typeface="Algerian" panose="04020705040A02060702" pitchFamily="82" charset="0"/>
              </a:rPr>
              <a:t>Conclusion</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IN" sz="2000" dirty="0" smtClean="0">
                <a:effectLst/>
                <a:latin typeface="Georgia" panose="02040502050405020303" pitchFamily="18" charset="0"/>
                <a:ea typeface="Times New Roman" panose="02020603050405020304" pitchFamily="18" charset="0"/>
                <a:cs typeface="Times New Roman" panose="02020603050405020304" pitchFamily="18" charset="0"/>
              </a:rPr>
              <a:t>●</a:t>
            </a:r>
            <a:r>
              <a:rPr lang="en-US" sz="2000" cap="none" dirty="0" smtClean="0">
                <a:latin typeface="Arial Rounded MT Bold" panose="020F0704030504030204" pitchFamily="34" charset="0"/>
              </a:rPr>
              <a:t>During this model, we built a model  that could reliably  predict a car’s mpg  given some     information about the car within 27 mpg of the actual value. this model could be trained with car data and be used to predict competitor’s future mpg ratings for upcoming cars. </a:t>
            </a:r>
          </a:p>
          <a:p>
            <a:r>
              <a:rPr lang="en-IN" sz="2000" dirty="0" smtClean="0">
                <a:effectLst/>
                <a:latin typeface="Georgia" panose="02040502050405020303" pitchFamily="18" charset="0"/>
                <a:ea typeface="Times New Roman" panose="02020603050405020304" pitchFamily="18" charset="0"/>
                <a:cs typeface="Times New Roman" panose="02020603050405020304" pitchFamily="18" charset="0"/>
              </a:rPr>
              <a:t>●</a:t>
            </a:r>
            <a:r>
              <a:rPr lang="en-US" sz="2000" cap="none" dirty="0" smtClean="0">
                <a:latin typeface="Arial Rounded MT Bold" panose="020F0704030504030204" pitchFamily="34" charset="0"/>
              </a:rPr>
              <a:t>while our model may be inaccurate in some cases, we talked about how our dataset can  contain inaccurate values for the mpg, and oftentimes, our predictions are more </a:t>
            </a:r>
            <a:r>
              <a:rPr lang="en-US" sz="2000" dirty="0" smtClean="0">
                <a:latin typeface="Arial Rounded MT Bold" panose="020F0704030504030204" pitchFamily="34" charset="0"/>
              </a:rPr>
              <a:t>accurate than the values in the dataset</a:t>
            </a:r>
            <a:r>
              <a:rPr lang="en-US" sz="2000" dirty="0" smtClean="0">
                <a:latin typeface="Arial Rounded MT Bold" panose="020F0704030504030204" pitchFamily="34" charset="0"/>
              </a:rPr>
              <a:t>.</a:t>
            </a:r>
            <a:endParaRPr lang="en-US" sz="2000" cap="none" dirty="0" smtClean="0">
              <a:latin typeface="Arial Rounded MT Bold" panose="020F0704030504030204" pitchFamily="34" charset="0"/>
            </a:endParaRPr>
          </a:p>
          <a:p>
            <a:r>
              <a:rPr lang="en-IN" sz="2000" dirty="0" smtClean="0">
                <a:effectLst/>
                <a:latin typeface="Georgia" panose="02040502050405020303" pitchFamily="18" charset="0"/>
                <a:ea typeface="Times New Roman" panose="02020603050405020304" pitchFamily="18" charset="0"/>
                <a:cs typeface="Times New Roman" panose="02020603050405020304" pitchFamily="18" charset="0"/>
              </a:rPr>
              <a:t>●</a:t>
            </a:r>
            <a:r>
              <a:rPr lang="en-US" sz="2000" cap="none" dirty="0" smtClean="0">
                <a:latin typeface="Arial Rounded MT Bold" panose="020F0704030504030204" pitchFamily="34" charset="0"/>
              </a:rPr>
              <a:t> For cars,  the collected  data is  significantly  more reliable, so our  model will be able to perform better with a different, more accurate dataset.</a:t>
            </a:r>
          </a:p>
          <a:p>
            <a:endParaRPr lang="en-IN" sz="2000" cap="none" dirty="0" smtClean="0">
              <a:latin typeface="Arial Rounded MT Bold" panose="020F0704030504030204"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a:buNone/>
            </a:pPr>
            <a:r>
              <a:rPr lang="en-US" sz="4400" dirty="0">
                <a:solidFill>
                  <a:schemeClr val="accent2"/>
                </a:solidFill>
                <a:latin typeface="Castellar" pitchFamily="18" charset="0"/>
              </a:rPr>
              <a:t> </a:t>
            </a:r>
            <a:r>
              <a:rPr lang="en-US" sz="4400" dirty="0" smtClean="0">
                <a:solidFill>
                  <a:schemeClr val="accent2"/>
                </a:solidFill>
                <a:latin typeface="Castellar" pitchFamily="18" charset="0"/>
              </a:rPr>
              <a:t>     </a:t>
            </a:r>
            <a:r>
              <a:rPr lang="en-US" sz="4400" dirty="0" smtClean="0">
                <a:solidFill>
                  <a:srgbClr val="C64899"/>
                </a:solidFill>
                <a:latin typeface="Castellar" pitchFamily="18" charset="0"/>
              </a:rPr>
              <a:t>THANK</a:t>
            </a:r>
            <a:r>
              <a:rPr lang="en-US" sz="4400" dirty="0" smtClean="0">
                <a:solidFill>
                  <a:schemeClr val="accent2"/>
                </a:solidFill>
                <a:latin typeface="Castellar" pitchFamily="18" charset="0"/>
              </a:rPr>
              <a:t> </a:t>
            </a:r>
            <a:r>
              <a:rPr lang="en-US" sz="4400" dirty="0" smtClean="0">
                <a:solidFill>
                  <a:srgbClr val="CF3F9F"/>
                </a:solidFill>
                <a:latin typeface="Castellar" pitchFamily="18" charset="0"/>
              </a:rPr>
              <a:t>YOU</a:t>
            </a:r>
            <a:endParaRPr lang="en-US" sz="4400" dirty="0">
              <a:solidFill>
                <a:srgbClr val="CF3F9F"/>
              </a:solidFill>
              <a:latin typeface="Castellar" pitchFamily="18" charset="0"/>
            </a:endParaRPr>
          </a:p>
        </p:txBody>
      </p:sp>
      <p:pic>
        <p:nvPicPr>
          <p:cNvPr id="4" name="Picture 3">
            <a:extLst>
              <a:ext uri="{FF2B5EF4-FFF2-40B4-BE49-F238E27FC236}">
                <a16:creationId xmlns="" xmlns:a16="http://schemas.microsoft.com/office/drawing/2014/main" id="{F194E4F0-88D1-46F2-99ED-0E8A9887306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00760" y="2000240"/>
            <a:ext cx="2571768" cy="345310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66</TotalTime>
  <Words>499</Words>
  <Application>Microsoft Office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CAR PERFORMANCE PREDICTION Using Machine learning Algorithm </vt:lpstr>
      <vt:lpstr>Predicting car performance using linear regression</vt:lpstr>
      <vt:lpstr>Introduction </vt:lpstr>
      <vt:lpstr>Purpose </vt:lpstr>
      <vt:lpstr>Block diagram</vt:lpstr>
      <vt:lpstr>Advantages</vt:lpstr>
      <vt:lpstr>Dis-Advantages</vt:lpstr>
      <vt:lpstr>Conclusion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PERFORMANCE PREDICTION Using Machine learning Algorithm</dc:title>
  <dc:creator>admin</dc:creator>
  <cp:lastModifiedBy>admin</cp:lastModifiedBy>
  <cp:revision>9</cp:revision>
  <dcterms:created xsi:type="dcterms:W3CDTF">2021-07-24T09:26:25Z</dcterms:created>
  <dcterms:modified xsi:type="dcterms:W3CDTF">2021-07-26T10:49:13Z</dcterms:modified>
</cp:coreProperties>
</file>