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78" r:id="rId8"/>
    <p:sldId id="279" r:id="rId9"/>
    <p:sldId id="280" r:id="rId10"/>
    <p:sldId id="281" r:id="rId11"/>
    <p:sldId id="282" r:id="rId12"/>
    <p:sldId id="283" r:id="rId13"/>
    <p:sldId id="284" r:id="rId14"/>
    <p:sldId id="285" r:id="rId15"/>
    <p:sldId id="286" r:id="rId16"/>
    <p:sldId id="287" r:id="rId17"/>
    <p:sldId id="293" r:id="rId18"/>
    <p:sldId id="294" r:id="rId19"/>
    <p:sldId id="290" r:id="rId20"/>
    <p:sldId id="263" r:id="rId21"/>
    <p:sldId id="264" r:id="rId22"/>
    <p:sldId id="265" r:id="rId23"/>
    <p:sldId id="268" r:id="rId24"/>
    <p:sldId id="270" r:id="rId25"/>
    <p:sldId id="271" r:id="rId26"/>
    <p:sldId id="266" r:id="rId27"/>
    <p:sldId id="267"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9" d="100"/>
          <a:sy n="69" d="100"/>
        </p:scale>
        <p:origin x="68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01-Aug-21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01-Aug-21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01-Aug-21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01-Aug-21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01-Aug-21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01-Aug-21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01-Aug-21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01-Aug-21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01-Aug-21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01-Aug-21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01-Aug-21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01-Aug-21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8"/>
            <a:ext cx="6253317" cy="1910138"/>
          </a:xfrm>
        </p:spPr>
        <p:txBody>
          <a:bodyPr>
            <a:normAutofit fontScale="90000"/>
          </a:bodyPr>
          <a:lstStyle/>
          <a:p>
            <a:r>
              <a:rPr lang="en-US" dirty="0">
                <a:latin typeface="Times New Roman" panose="02020603050405020304" pitchFamily="18" charset="0"/>
                <a:cs typeface="Times New Roman" panose="02020603050405020304" pitchFamily="18" charset="0"/>
              </a:rPr>
              <a:t>BODY FINESS PREDICTION</a:t>
            </a:r>
            <a:endParaRPr lang="en-US" sz="8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4" y="3131127"/>
            <a:ext cx="6269347" cy="2951017"/>
          </a:xfrm>
        </p:spPr>
        <p:txBody>
          <a:bodyPr>
            <a:normAutofit fontScale="85000" lnSpcReduction="10000"/>
          </a:bodyPr>
          <a:lstStyle/>
          <a:p>
            <a:r>
              <a:rPr lang="en-US" dirty="0">
                <a:solidFill>
                  <a:schemeClr val="tx1">
                    <a:lumMod val="85000"/>
                    <a:lumOff val="15000"/>
                  </a:schemeClr>
                </a:solidFill>
              </a:rPr>
              <a:t>Developed by:</a:t>
            </a:r>
          </a:p>
          <a:p>
            <a:r>
              <a:rPr lang="en-US" sz="2400" dirty="0" err="1">
                <a:solidFill>
                  <a:schemeClr val="tx1">
                    <a:lumMod val="85000"/>
                    <a:lumOff val="15000"/>
                  </a:schemeClr>
                </a:solidFill>
              </a:rPr>
              <a:t>Govindula</a:t>
            </a:r>
            <a:r>
              <a:rPr lang="en-US" sz="2400" dirty="0">
                <a:solidFill>
                  <a:schemeClr val="tx1">
                    <a:lumMod val="85000"/>
                    <a:lumOff val="15000"/>
                  </a:schemeClr>
                </a:solidFill>
              </a:rPr>
              <a:t> </a:t>
            </a:r>
            <a:r>
              <a:rPr lang="en-US" sz="2400" dirty="0" err="1">
                <a:solidFill>
                  <a:schemeClr val="tx1">
                    <a:lumMod val="85000"/>
                    <a:lumOff val="15000"/>
                  </a:schemeClr>
                </a:solidFill>
              </a:rPr>
              <a:t>sri</a:t>
            </a:r>
            <a:r>
              <a:rPr lang="en-US" sz="2400" dirty="0">
                <a:solidFill>
                  <a:schemeClr val="tx1">
                    <a:lumMod val="85000"/>
                    <a:lumOff val="15000"/>
                  </a:schemeClr>
                </a:solidFill>
              </a:rPr>
              <a:t> </a:t>
            </a:r>
            <a:r>
              <a:rPr lang="en-US" sz="2400" dirty="0" err="1">
                <a:solidFill>
                  <a:schemeClr val="tx1">
                    <a:lumMod val="85000"/>
                    <a:lumOff val="15000"/>
                  </a:schemeClr>
                </a:solidFill>
              </a:rPr>
              <a:t>sai</a:t>
            </a:r>
            <a:r>
              <a:rPr lang="en-US" sz="2400" dirty="0">
                <a:solidFill>
                  <a:schemeClr val="tx1">
                    <a:lumMod val="85000"/>
                    <a:lumOff val="15000"/>
                  </a:schemeClr>
                </a:solidFill>
              </a:rPr>
              <a:t> ram 19UK5A0504</a:t>
            </a:r>
          </a:p>
          <a:p>
            <a:r>
              <a:rPr lang="en-US" sz="2400" dirty="0" err="1">
                <a:solidFill>
                  <a:schemeClr val="tx1">
                    <a:lumMod val="85000"/>
                    <a:lumOff val="15000"/>
                  </a:schemeClr>
                </a:solidFill>
              </a:rPr>
              <a:t>Nagavardhan</a:t>
            </a:r>
            <a:r>
              <a:rPr lang="en-US" sz="2400" dirty="0">
                <a:solidFill>
                  <a:schemeClr val="tx1">
                    <a:lumMod val="85000"/>
                    <a:lumOff val="15000"/>
                  </a:schemeClr>
                </a:solidFill>
              </a:rPr>
              <a:t> Reddy </a:t>
            </a:r>
            <a:r>
              <a:rPr lang="en-US" sz="2400" dirty="0" err="1">
                <a:solidFill>
                  <a:schemeClr val="tx1">
                    <a:lumMod val="85000"/>
                    <a:lumOff val="15000"/>
                  </a:schemeClr>
                </a:solidFill>
              </a:rPr>
              <a:t>Punnam</a:t>
            </a:r>
            <a:r>
              <a:rPr lang="en-US" sz="2400" dirty="0">
                <a:solidFill>
                  <a:schemeClr val="tx1">
                    <a:lumMod val="85000"/>
                    <a:lumOff val="15000"/>
                  </a:schemeClr>
                </a:solidFill>
              </a:rPr>
              <a:t> 18UK1A0548</a:t>
            </a:r>
          </a:p>
          <a:p>
            <a:r>
              <a:rPr lang="en-US" sz="2400" dirty="0" err="1">
                <a:solidFill>
                  <a:schemeClr val="tx1">
                    <a:lumMod val="85000"/>
                    <a:lumOff val="15000"/>
                  </a:schemeClr>
                </a:solidFill>
              </a:rPr>
              <a:t>Lingabathini</a:t>
            </a:r>
            <a:r>
              <a:rPr lang="en-US" sz="2400" dirty="0">
                <a:solidFill>
                  <a:schemeClr val="tx1">
                    <a:lumMod val="85000"/>
                    <a:lumOff val="15000"/>
                  </a:schemeClr>
                </a:solidFill>
              </a:rPr>
              <a:t> Sai Shashank 18UK1A0528</a:t>
            </a:r>
          </a:p>
          <a:p>
            <a:r>
              <a:rPr lang="en-US" sz="2400" dirty="0" err="1">
                <a:solidFill>
                  <a:schemeClr val="tx1">
                    <a:lumMod val="85000"/>
                    <a:lumOff val="15000"/>
                  </a:schemeClr>
                </a:solidFill>
              </a:rPr>
              <a:t>Poleboina</a:t>
            </a:r>
            <a:r>
              <a:rPr lang="en-US" sz="2400" dirty="0">
                <a:solidFill>
                  <a:schemeClr val="tx1">
                    <a:lumMod val="85000"/>
                    <a:lumOff val="15000"/>
                  </a:schemeClr>
                </a:solidFill>
              </a:rPr>
              <a:t> </a:t>
            </a:r>
            <a:r>
              <a:rPr lang="en-US" sz="2400" dirty="0" err="1">
                <a:solidFill>
                  <a:schemeClr val="tx1">
                    <a:lumMod val="85000"/>
                    <a:lumOff val="15000"/>
                  </a:schemeClr>
                </a:solidFill>
              </a:rPr>
              <a:t>Akshay</a:t>
            </a:r>
            <a:r>
              <a:rPr lang="en-US" sz="2400" dirty="0">
                <a:solidFill>
                  <a:schemeClr val="tx1">
                    <a:lumMod val="85000"/>
                    <a:lumOff val="15000"/>
                  </a:schemeClr>
                </a:solidFill>
              </a:rPr>
              <a:t> Chandra 18UK1A0543</a:t>
            </a:r>
          </a:p>
          <a:p>
            <a:r>
              <a:rPr lang="en-US" sz="2400" dirty="0" err="1">
                <a:solidFill>
                  <a:schemeClr val="tx1">
                    <a:lumMod val="85000"/>
                    <a:lumOff val="15000"/>
                  </a:schemeClr>
                </a:solidFill>
              </a:rPr>
              <a:t>Mushika</a:t>
            </a:r>
            <a:r>
              <a:rPr lang="en-US" sz="2400" dirty="0">
                <a:solidFill>
                  <a:schemeClr val="tx1">
                    <a:lumMod val="85000"/>
                    <a:lumOff val="15000"/>
                  </a:schemeClr>
                </a:solidFill>
              </a:rPr>
              <a:t> Sairam 18UK1A0535</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F80534-5F2D-4985-9049-10B556F56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36" y="0"/>
            <a:ext cx="12583823" cy="6858000"/>
          </a:xfrm>
          <a:prstGeom prst="rect">
            <a:avLst/>
          </a:prstGeom>
        </p:spPr>
      </p:pic>
    </p:spTree>
    <p:extLst>
      <p:ext uri="{BB962C8B-B14F-4D97-AF65-F5344CB8AC3E}">
        <p14:creationId xmlns:p14="http://schemas.microsoft.com/office/powerpoint/2010/main" val="72260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9B4225-9707-4BA4-9CD6-8CAF09CC6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1812824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EBA2F8-7666-40E8-AC9A-24DE7DDD1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1899281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D357BF-416A-4816-B4CB-E3130808A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43" y="748146"/>
            <a:ext cx="11485714" cy="4704664"/>
          </a:xfrm>
          <a:prstGeom prst="rect">
            <a:avLst/>
          </a:prstGeom>
        </p:spPr>
      </p:pic>
    </p:spTree>
    <p:extLst>
      <p:ext uri="{BB962C8B-B14F-4D97-AF65-F5344CB8AC3E}">
        <p14:creationId xmlns:p14="http://schemas.microsoft.com/office/powerpoint/2010/main" val="1580859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A9D76D-2D67-4628-8038-00C8AD7B6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65" y="692727"/>
            <a:ext cx="10711502" cy="4613564"/>
          </a:xfrm>
          <a:prstGeom prst="rect">
            <a:avLst/>
          </a:prstGeom>
        </p:spPr>
      </p:pic>
    </p:spTree>
    <p:extLst>
      <p:ext uri="{BB962C8B-B14F-4D97-AF65-F5344CB8AC3E}">
        <p14:creationId xmlns:p14="http://schemas.microsoft.com/office/powerpoint/2010/main" val="3569775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62F498-62A0-4603-B5DC-772EA1BE3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2325936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6C9990-5A9D-428E-81BF-D22E382D0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35" y="1274618"/>
            <a:ext cx="10695709" cy="4253346"/>
          </a:xfrm>
          <a:prstGeom prst="rect">
            <a:avLst/>
          </a:prstGeom>
        </p:spPr>
      </p:pic>
    </p:spTree>
    <p:extLst>
      <p:ext uri="{BB962C8B-B14F-4D97-AF65-F5344CB8AC3E}">
        <p14:creationId xmlns:p14="http://schemas.microsoft.com/office/powerpoint/2010/main" val="1529757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3D498E-2E9D-4A33-87A4-6C0419FD7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5" y="803564"/>
            <a:ext cx="11011540" cy="4682836"/>
          </a:xfrm>
          <a:prstGeom prst="rect">
            <a:avLst/>
          </a:prstGeom>
        </p:spPr>
      </p:pic>
    </p:spTree>
    <p:extLst>
      <p:ext uri="{BB962C8B-B14F-4D97-AF65-F5344CB8AC3E}">
        <p14:creationId xmlns:p14="http://schemas.microsoft.com/office/powerpoint/2010/main" val="84723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10B2B9-E035-4758-9BD6-87274B111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803565"/>
            <a:ext cx="10729257" cy="4793672"/>
          </a:xfrm>
          <a:prstGeom prst="rect">
            <a:avLst/>
          </a:prstGeom>
        </p:spPr>
      </p:pic>
    </p:spTree>
    <p:extLst>
      <p:ext uri="{BB962C8B-B14F-4D97-AF65-F5344CB8AC3E}">
        <p14:creationId xmlns:p14="http://schemas.microsoft.com/office/powerpoint/2010/main" val="4137291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50844-18F0-4E15-8D34-C6A61EB36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263809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39CB-D8F4-4091-A92F-9706833684AC}"/>
              </a:ext>
            </a:extLst>
          </p:cNvPr>
          <p:cNvSpPr>
            <a:spLocks noGrp="1"/>
          </p:cNvSpPr>
          <p:nvPr>
            <p:ph type="title"/>
          </p:nvPr>
        </p:nvSpPr>
        <p:spPr/>
        <p:txBody>
          <a:bodyPr>
            <a:normAutofit/>
          </a:bodyPr>
          <a:lstStyle/>
          <a:p>
            <a:pPr algn="ctr"/>
            <a:r>
              <a:rPr lang="en-US" dirty="0">
                <a:solidFill>
                  <a:schemeClr val="tx1"/>
                </a:solidFill>
              </a:rPr>
              <a:t>TABLE CONTANT</a:t>
            </a:r>
          </a:p>
        </p:txBody>
      </p:sp>
      <p:sp>
        <p:nvSpPr>
          <p:cNvPr id="3" name="Content Placeholder 2">
            <a:extLst>
              <a:ext uri="{FF2B5EF4-FFF2-40B4-BE49-F238E27FC236}">
                <a16:creationId xmlns:a16="http://schemas.microsoft.com/office/drawing/2014/main" id="{C6A0903B-8527-44D1-9A58-A9BE286A91B7}"/>
              </a:ext>
            </a:extLst>
          </p:cNvPr>
          <p:cNvSpPr>
            <a:spLocks noGrp="1"/>
          </p:cNvSpPr>
          <p:nvPr>
            <p:ph idx="1"/>
          </p:nvPr>
        </p:nvSpPr>
        <p:spPr/>
        <p:txBody>
          <a:bodyPr>
            <a:normAutofit fontScale="92500" lnSpcReduction="10000"/>
          </a:bodyPr>
          <a:lstStyle/>
          <a:p>
            <a:pPr marL="0" indent="0">
              <a:buFont typeface="Wingdings"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Introduction</a:t>
            </a:r>
          </a:p>
          <a:p>
            <a:pPr marL="0" indent="0">
              <a:buFont typeface="Wingdings"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Overview</a:t>
            </a:r>
          </a:p>
          <a:p>
            <a:pPr marL="0" indent="0">
              <a:buFont typeface="Wingdings"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Software Designing</a:t>
            </a:r>
          </a:p>
          <a:p>
            <a:pPr marL="0" indent="0">
              <a:buFont typeface="Wingdings" pitchFamily="2" charset="2"/>
              <a:buChar char="Ø"/>
            </a:pPr>
            <a:r>
              <a:rPr lang="en-US" sz="3200" dirty="0">
                <a:latin typeface="Times New Roman" panose="02020603050405020304" pitchFamily="18" charset="0"/>
                <a:cs typeface="Times New Roman" panose="02020603050405020304" pitchFamily="18" charset="0"/>
              </a:rPr>
              <a:t>Block Diagram</a:t>
            </a:r>
            <a:endParaRPr lang="en-US" sz="3200" dirty="0">
              <a:solidFill>
                <a:schemeClr val="tx1"/>
              </a:solidFill>
              <a:latin typeface="Times New Roman" panose="02020603050405020304" pitchFamily="18" charset="0"/>
              <a:cs typeface="Times New Roman" panose="02020603050405020304" pitchFamily="18" charset="0"/>
            </a:endParaRPr>
          </a:p>
          <a:p>
            <a:pPr marL="0" indent="0">
              <a:buFont typeface="Wingdings"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Advantages and Disadvantages</a:t>
            </a:r>
          </a:p>
          <a:p>
            <a:pPr marL="0" indent="0">
              <a:buFont typeface="Wingdings"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Applications and future scope</a:t>
            </a:r>
          </a:p>
          <a:p>
            <a:endParaRPr lang="en-US" dirty="0"/>
          </a:p>
        </p:txBody>
      </p:sp>
    </p:spTree>
    <p:extLst>
      <p:ext uri="{BB962C8B-B14F-4D97-AF65-F5344CB8AC3E}">
        <p14:creationId xmlns:p14="http://schemas.microsoft.com/office/powerpoint/2010/main" val="1875253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D665-912C-4522-BE0A-0CFDFD5D3CC5}"/>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ADVANTAGES AND DISADVANTAGES</a:t>
            </a:r>
          </a:p>
        </p:txBody>
      </p:sp>
      <p:sp>
        <p:nvSpPr>
          <p:cNvPr id="3" name="Content Placeholder 2">
            <a:extLst>
              <a:ext uri="{FF2B5EF4-FFF2-40B4-BE49-F238E27FC236}">
                <a16:creationId xmlns:a16="http://schemas.microsoft.com/office/drawing/2014/main" id="{8D1CB239-88C1-40A4-9D2B-050F35C3019D}"/>
              </a:ext>
            </a:extLst>
          </p:cNvPr>
          <p:cNvSpPr>
            <a:spLocks noGrp="1"/>
          </p:cNvSpPr>
          <p:nvPr>
            <p:ph sz="half" idx="1"/>
          </p:nvPr>
        </p:nvSpPr>
        <p:spPr/>
        <p:txBody>
          <a:bodyPr>
            <a:normAutofit lnSpcReduction="10000"/>
          </a:bodyPr>
          <a:lstStyle/>
          <a:p>
            <a:pPr marL="0" marR="0" lvl="0" indent="0" algn="ctr">
              <a:spcBef>
                <a:spcPts val="0"/>
              </a:spcBef>
              <a:spcAft>
                <a:spcPts val="300"/>
              </a:spcAft>
              <a:buSzPts val="1000"/>
              <a:buNone/>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reduce your risk of a heart attack.</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manage your weight better.</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have a lower blood cholesterol level.</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lower the risk of type 2 diabetes and some cancers.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have lower blood pressure.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have stronger bones, muscles and joints and lower risk of developing osteoporosis.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lower your risk of falls.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79178EB7-CC88-4785-8C01-EA9927C047C4}"/>
              </a:ext>
            </a:extLst>
          </p:cNvPr>
          <p:cNvSpPr>
            <a:spLocks noGrp="1"/>
          </p:cNvSpPr>
          <p:nvPr>
            <p:ph sz="half" idx="2"/>
          </p:nvPr>
        </p:nvSpPr>
        <p:spPr/>
        <p:txBody>
          <a:bodyPr>
            <a:normAutofit lnSpcReduction="10000"/>
          </a:bodyPr>
          <a:lstStyle/>
          <a:p>
            <a:pPr marL="0" marR="0" lvl="0" indent="0" algn="ctr">
              <a:spcBef>
                <a:spcPts val="0"/>
              </a:spcBef>
              <a:spcAft>
                <a:spcPts val="300"/>
              </a:spcAft>
              <a:buSzPts val="1000"/>
              <a:buNone/>
              <a:tabLst>
                <a:tab pos="457200" algn="l"/>
              </a:tabLst>
            </a:pPr>
            <a:r>
              <a:rPr lang="en-US" sz="2000" dirty="0" err="1">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Disadvanges</a:t>
            </a:r>
            <a:endPar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is addictive.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Hurts The Heart.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is associated with body perception disorders.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can break up families.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can cause diabetes.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causes inflammation.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is stressful.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causes premature aging.</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45107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74DB-1785-41B2-B094-DC57D4B8E950}"/>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Applications</a:t>
            </a:r>
          </a:p>
        </p:txBody>
      </p:sp>
      <p:sp>
        <p:nvSpPr>
          <p:cNvPr id="5" name="Content Placeholder 4">
            <a:extLst>
              <a:ext uri="{FF2B5EF4-FFF2-40B4-BE49-F238E27FC236}">
                <a16:creationId xmlns:a16="http://schemas.microsoft.com/office/drawing/2014/main" id="{D8902756-6D2D-4ED7-A5E0-BD6CB6F5260E}"/>
              </a:ext>
            </a:extLst>
          </p:cNvPr>
          <p:cNvSpPr>
            <a:spLocks noGrp="1"/>
          </p:cNvSpPr>
          <p:nvPr>
            <p:ph idx="1"/>
          </p:nvPr>
        </p:nvSpPr>
        <p:spPr>
          <a:xfrm>
            <a:off x="1097280" y="2025073"/>
            <a:ext cx="10058400" cy="3760891"/>
          </a:xfrm>
        </p:spPr>
        <p:txBody>
          <a:bodyPr/>
          <a:lstStyle/>
          <a:p>
            <a:pPr>
              <a:lnSpc>
                <a:spcPct val="115000"/>
              </a:lnSpc>
              <a:spcBef>
                <a:spcPts val="0"/>
              </a:spcBef>
              <a:spcAft>
                <a:spcPts val="0"/>
              </a:spcAft>
              <a:buFont typeface="Wingdings" panose="05000000000000000000" pitchFamily="2" charset="2"/>
              <a:buChar char="Ø"/>
              <a:tabLst>
                <a:tab pos="533400" algn="l"/>
              </a:tabLst>
            </a:pPr>
            <a:r>
              <a:rPr lang="en-US" sz="4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can also use this model to predict , different sectors like business, bank, salaries etc...  </a:t>
            </a:r>
          </a:p>
          <a:p>
            <a:pPr marR="0" lvl="0">
              <a:lnSpc>
                <a:spcPct val="115000"/>
              </a:lnSpc>
              <a:spcBef>
                <a:spcPts val="0"/>
              </a:spcBef>
              <a:spcAft>
                <a:spcPts val="0"/>
              </a:spcAft>
              <a:buFont typeface="Wingdings" panose="05000000000000000000" pitchFamily="2" charset="2"/>
              <a:buChar char="Ø"/>
              <a:tabLst>
                <a:tab pos="533400" algn="l"/>
              </a:tabLst>
            </a:pPr>
            <a:r>
              <a:rPr lang="en-US" sz="4000" kern="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system can be used in single gyms.          </a:t>
            </a:r>
          </a:p>
          <a:p>
            <a:pPr marR="0" lvl="0">
              <a:lnSpc>
                <a:spcPct val="115000"/>
              </a:lnSpc>
              <a:spcBef>
                <a:spcPts val="0"/>
              </a:spcBef>
              <a:spcAft>
                <a:spcPts val="1000"/>
              </a:spcAft>
              <a:buFont typeface="Wingdings" panose="05000000000000000000" pitchFamily="2" charset="2"/>
              <a:buChar char="Ø"/>
              <a:tabLst>
                <a:tab pos="533400" algn="l"/>
              </a:tabLst>
            </a:pPr>
            <a:r>
              <a:rPr lang="en-US" sz="4000" kern="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system can be used to manage a chain of gyms.</a:t>
            </a:r>
          </a:p>
          <a:p>
            <a:endParaRPr lang="en-US" dirty="0"/>
          </a:p>
        </p:txBody>
      </p:sp>
    </p:spTree>
    <p:extLst>
      <p:ext uri="{BB962C8B-B14F-4D97-AF65-F5344CB8AC3E}">
        <p14:creationId xmlns:p14="http://schemas.microsoft.com/office/powerpoint/2010/main" val="749459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68913-FF65-4E5B-9B1D-420E2FD701FA}"/>
              </a:ext>
            </a:extLst>
          </p:cNvPr>
          <p:cNvSpPr>
            <a:spLocks noGrp="1"/>
          </p:cNvSpPr>
          <p:nvPr>
            <p:ph type="title"/>
          </p:nvPr>
        </p:nvSpPr>
        <p:spPr/>
        <p:txBody>
          <a:bodyPr>
            <a:normAutofit/>
          </a:bodyPr>
          <a:lstStyle/>
          <a:p>
            <a:pPr algn="ctr"/>
            <a:r>
              <a:rPr lang="en-US" sz="4400" b="1" dirty="0">
                <a:effectLst/>
                <a:latin typeface="Times New Roman" panose="02020603050405020304" pitchFamily="18" charset="0"/>
                <a:ea typeface="Calibri" panose="020F0502020204030204" pitchFamily="34" charset="0"/>
              </a:rPr>
              <a:t>FUTURE SCOPE</a:t>
            </a:r>
            <a:endParaRPr lang="en-US" sz="4400" dirty="0"/>
          </a:p>
        </p:txBody>
      </p:sp>
      <p:sp>
        <p:nvSpPr>
          <p:cNvPr id="3" name="Content Placeholder 2">
            <a:extLst>
              <a:ext uri="{FF2B5EF4-FFF2-40B4-BE49-F238E27FC236}">
                <a16:creationId xmlns:a16="http://schemas.microsoft.com/office/drawing/2014/main" id="{9521CA6A-C08F-4CA1-8EEC-0AD4FFD3D687}"/>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Decision Tree Regression model can also be used in the future predictions like weather forecast, job prediction,  salary prediction etc. </a:t>
            </a:r>
            <a:r>
              <a:rPr lang="en-US" sz="2800" dirty="0">
                <a:solidFill>
                  <a:srgbClr val="000000"/>
                </a:solidFill>
                <a:effectLst/>
                <a:latin typeface="Times New Roman" panose="02020603050405020304" pitchFamily="18" charset="0"/>
                <a:ea typeface="Carlito Regular"/>
                <a:cs typeface="Times New Roman" panose="02020603050405020304" pitchFamily="18" charset="0"/>
              </a:rPr>
              <a:t>In further study, we will try to conduct experiments on larger data sets or try to tune the model so as to achieve the state -of-art performance of the model and a great UI support system making it complete web application</a:t>
            </a:r>
            <a:endParaRPr lang="en-US" sz="2800" dirty="0"/>
          </a:p>
        </p:txBody>
      </p:sp>
    </p:spTree>
    <p:extLst>
      <p:ext uri="{BB962C8B-B14F-4D97-AF65-F5344CB8AC3E}">
        <p14:creationId xmlns:p14="http://schemas.microsoft.com/office/powerpoint/2010/main" val="2940896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6952A8-9B87-418C-ACF0-F116CAA42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1156144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8686EB-50A5-459A-980E-28D07C456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2635493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FA2851-27C8-437B-9595-7C2DC6F89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3936404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704E52-9CD8-42B0-888D-454714446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2591600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07BE41-7A44-4AC4-8FFC-102B2CB8B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3262608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AB0A-19D9-46E7-86C5-02DDE657B4AA}"/>
              </a:ext>
            </a:extLst>
          </p:cNvPr>
          <p:cNvSpPr>
            <a:spLocks noGrp="1"/>
          </p:cNvSpPr>
          <p:nvPr>
            <p:ph type="ctrTitle"/>
          </p:nvPr>
        </p:nvSpPr>
        <p:spPr/>
        <p:txBody>
          <a:bodyPr>
            <a:normAutofit/>
          </a:bodyPr>
          <a:lstStyle/>
          <a:p>
            <a:pPr algn="ctr"/>
            <a:r>
              <a:rPr lang="en-US" dirty="0">
                <a:latin typeface="Times New Roman" panose="02020603050405020304" pitchFamily="18" charset="0"/>
                <a:cs typeface="Times New Roman" panose="02020603050405020304" pitchFamily="18" charset="0"/>
              </a:rPr>
              <a:t>THANKING YOU</a:t>
            </a:r>
          </a:p>
        </p:txBody>
      </p:sp>
      <p:sp>
        <p:nvSpPr>
          <p:cNvPr id="3" name="Subtitle 2">
            <a:extLst>
              <a:ext uri="{FF2B5EF4-FFF2-40B4-BE49-F238E27FC236}">
                <a16:creationId xmlns:a16="http://schemas.microsoft.com/office/drawing/2014/main" id="{A180F540-EE26-4DD7-887D-6C9055BCB7EA}"/>
              </a:ext>
            </a:extLst>
          </p:cNvPr>
          <p:cNvSpPr>
            <a:spLocks noGrp="1"/>
          </p:cNvSpPr>
          <p:nvPr>
            <p:ph type="subTitle" idx="1"/>
          </p:nvPr>
        </p:nvSpPr>
        <p:spPr>
          <a:xfrm flipV="1">
            <a:off x="1704109" y="7426036"/>
            <a:ext cx="9454342" cy="498764"/>
          </a:xfrm>
        </p:spPr>
        <p:txBody>
          <a:bodyPr/>
          <a:lstStyle/>
          <a:p>
            <a:endParaRPr lang="en-US" dirty="0"/>
          </a:p>
        </p:txBody>
      </p:sp>
    </p:spTree>
    <p:extLst>
      <p:ext uri="{BB962C8B-B14F-4D97-AF65-F5344CB8AC3E}">
        <p14:creationId xmlns:p14="http://schemas.microsoft.com/office/powerpoint/2010/main" val="352403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3242-855F-49D0-BA78-CDC41F6CFFFD}"/>
              </a:ext>
            </a:extLst>
          </p:cNvPr>
          <p:cNvSpPr>
            <a:spLocks noGrp="1"/>
          </p:cNvSpPr>
          <p:nvPr>
            <p:ph type="title"/>
          </p:nvPr>
        </p:nvSpPr>
        <p:spPr/>
        <p:txBody>
          <a:bodyPr/>
          <a:lstStyle/>
          <a:p>
            <a:pPr algn="ctr"/>
            <a:r>
              <a:rPr lang="en-US" sz="3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67BBAAC-972A-4021-93ED-17F627A0ECCE}"/>
              </a:ext>
            </a:extLst>
          </p:cNvPr>
          <p:cNvSpPr>
            <a:spLocks noGrp="1"/>
          </p:cNvSpPr>
          <p:nvPr>
            <p:ph idx="1"/>
          </p:nvPr>
        </p:nvSpPr>
        <p:spPr/>
        <p:txBody>
          <a:bodyPr/>
          <a:lstStyle/>
          <a:p>
            <a:pPr algn="just"/>
            <a:r>
              <a:rPr lang="en-US" sz="2400" dirty="0">
                <a:solidFill>
                  <a:srgbClr val="373737"/>
                </a:solidFill>
                <a:effectLst/>
                <a:latin typeface="Times New Roman" panose="02020603050405020304" pitchFamily="18" charset="0"/>
                <a:ea typeface="Calibri" panose="020F0502020204030204" pitchFamily="34" charset="0"/>
                <a:cs typeface="Times New Roman" panose="02020603050405020304" pitchFamily="18" charset="0"/>
              </a:rPr>
              <a:t>A gym trainer and monitoring system that has various workout regimes for weight gain and weight loss. Both these options have a trainer. On entering the weight gain trainer it asks for your body weight, height and other answers. Depending on that it calculates your body mass index. It then shows you a workout schedule depending on the amount of weight you need to gain from your current status. It then keeps monthly track of your BMI and completes the cycle when you reach your goal. Similarly the weight loss trainer trains and monitors your workout and provides appropriate training and results.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8811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0A7F3-F1D3-49D6-A93C-92CF3949BDF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BDB237F-73C9-4A63-8731-445BE2BEC4D0}"/>
              </a:ext>
            </a:extLst>
          </p:cNvPr>
          <p:cNvSpPr>
            <a:spLocks noGrp="1"/>
          </p:cNvSpPr>
          <p:nvPr>
            <p:ph idx="1"/>
          </p:nvPr>
        </p:nvSpPr>
        <p:spPr/>
        <p:txBody>
          <a:bodyPr>
            <a:normAutofit fontScale="92500"/>
          </a:bodyPr>
          <a:lstStyle/>
          <a:p>
            <a:pPr algn="just"/>
            <a:r>
              <a:rPr lang="en-US" dirty="0">
                <a:latin typeface="Times New Roman" panose="02020603050405020304" pitchFamily="18" charset="0"/>
                <a:cs typeface="Times New Roman" panose="02020603050405020304" pitchFamily="18" charset="0"/>
              </a:rPr>
              <a:t>Sedentary lifestyle is defined by the absence of physical activity practices throughout the day and causes a decrease in caloric expenditure. This behavior is explained by the inappropriate lifestyle, for example, too much time sitting or lying down and still eating unhealthy foods during this time of immobilization.     Currently, a third of the adult world population is physically inactive and this generates 5 million deaths per year (The </a:t>
            </a:r>
            <a:r>
              <a:rPr lang="en-US" dirty="0" err="1">
                <a:latin typeface="Times New Roman" panose="02020603050405020304" pitchFamily="18" charset="0"/>
                <a:cs typeface="Times New Roman" panose="02020603050405020304" pitchFamily="18" charset="0"/>
              </a:rPr>
              <a:t>LAncet</a:t>
            </a:r>
            <a:r>
              <a:rPr lang="en-US" dirty="0">
                <a:latin typeface="Times New Roman" panose="02020603050405020304" pitchFamily="18" charset="0"/>
                <a:cs typeface="Times New Roman" panose="02020603050405020304" pitchFamily="18" charset="0"/>
              </a:rPr>
              <a:t>, 2012). In addition to contributing to several chronic diseases, physical inactivity also influences mood, sleep quality and body </a:t>
            </a:r>
            <a:r>
              <a:rPr lang="en-US" dirty="0" err="1">
                <a:latin typeface="Times New Roman" panose="02020603050405020304" pitchFamily="18" charset="0"/>
                <a:cs typeface="Times New Roman" panose="02020603050405020304" pitchFamily="18" charset="0"/>
              </a:rPr>
              <a:t>weightThe</a:t>
            </a:r>
            <a:r>
              <a:rPr lang="en-US" dirty="0">
                <a:latin typeface="Times New Roman" panose="02020603050405020304" pitchFamily="18" charset="0"/>
                <a:cs typeface="Times New Roman" panose="02020603050405020304" pitchFamily="18" charset="0"/>
              </a:rPr>
              <a:t> objective of the project is answering a simple question, “does exercise/working-out improve a person’s activeness?”. For the scope of this project a person’s activeness was the measure of their daily step-count (the number of steps they take in a day). We are going to build a Machine Learning model which predicts the activeness or inactiveness of a person based on the Mood and number of steps taken in a day. Mood was measured in either "Happy", "Neutral" or "Sad" which were given numeric values of 300, 200 and 100 respectively. Feeling of activeness was measured in either "Active" or "Inactive" which were given numeric values of 500 and 0 respectively.</a:t>
            </a:r>
          </a:p>
        </p:txBody>
      </p:sp>
    </p:spTree>
    <p:extLst>
      <p:ext uri="{BB962C8B-B14F-4D97-AF65-F5344CB8AC3E}">
        <p14:creationId xmlns:p14="http://schemas.microsoft.com/office/powerpoint/2010/main" val="3883042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CC4D-6445-4DAE-B161-3106851C11A8}"/>
              </a:ext>
            </a:extLst>
          </p:cNvPr>
          <p:cNvSpPr>
            <a:spLocks noGrp="1"/>
          </p:cNvSpPr>
          <p:nvPr>
            <p:ph type="title"/>
          </p:nvPr>
        </p:nvSpPr>
        <p:spPr/>
        <p:txBody>
          <a:bodyPr/>
          <a:lstStyle/>
          <a:p>
            <a:r>
              <a:rPr lang="en-US" sz="4400" dirty="0">
                <a:solidFill>
                  <a:schemeClr val="tx1"/>
                </a:solidFill>
                <a:latin typeface="Times New Roman" pitchFamily="18" charset="0"/>
                <a:cs typeface="Times New Roman" pitchFamily="18" charset="0"/>
              </a:rPr>
              <a:t>Software Designing</a:t>
            </a:r>
            <a:endParaRPr lang="en-US" dirty="0"/>
          </a:p>
        </p:txBody>
      </p:sp>
      <p:sp>
        <p:nvSpPr>
          <p:cNvPr id="3" name="Content Placeholder 2">
            <a:extLst>
              <a:ext uri="{FF2B5EF4-FFF2-40B4-BE49-F238E27FC236}">
                <a16:creationId xmlns:a16="http://schemas.microsoft.com/office/drawing/2014/main" id="{C68349D0-B0F8-42B4-808D-C66924ACC09C}"/>
              </a:ext>
            </a:extLst>
          </p:cNvPr>
          <p:cNvSpPr>
            <a:spLocks noGrp="1"/>
          </p:cNvSpPr>
          <p:nvPr>
            <p:ph idx="1"/>
          </p:nvPr>
        </p:nvSpPr>
        <p:spPr/>
        <p:txBody>
          <a:bodyPr>
            <a:normAutofit fontScale="40000" lnSpcReduction="20000"/>
          </a:bodyPr>
          <a:lstStyle/>
          <a:p>
            <a:pPr>
              <a:buFont typeface="Wingdings" panose="05000000000000000000" pitchFamily="2" charset="2"/>
              <a:buChar char="Ø"/>
            </a:pPr>
            <a:r>
              <a:rPr lang="en-US" sz="8000" dirty="0" err="1">
                <a:solidFill>
                  <a:schemeClr val="tx1"/>
                </a:solidFill>
                <a:latin typeface="Times New Roman" panose="02020603050405020304" pitchFamily="18" charset="0"/>
                <a:cs typeface="Times New Roman" panose="02020603050405020304" pitchFamily="18" charset="0"/>
              </a:rPr>
              <a:t>Jupyter</a:t>
            </a:r>
            <a:r>
              <a:rPr lang="en-US" sz="8000" dirty="0">
                <a:solidFill>
                  <a:schemeClr val="tx1"/>
                </a:solidFill>
                <a:latin typeface="Times New Roman" panose="02020603050405020304" pitchFamily="18" charset="0"/>
                <a:cs typeface="Times New Roman" panose="02020603050405020304" pitchFamily="18" charset="0"/>
              </a:rPr>
              <a:t> Notebook Environment and Google </a:t>
            </a:r>
            <a:r>
              <a:rPr lang="en-US" sz="8000" dirty="0" err="1">
                <a:solidFill>
                  <a:schemeClr val="tx1"/>
                </a:solidFill>
                <a:latin typeface="Times New Roman" panose="02020603050405020304" pitchFamily="18" charset="0"/>
                <a:cs typeface="Times New Roman" panose="02020603050405020304" pitchFamily="18" charset="0"/>
              </a:rPr>
              <a:t>Colab</a:t>
            </a:r>
            <a:endParaRPr lang="en-US" sz="8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Spyder Ide</a:t>
            </a:r>
          </a:p>
          <a:p>
            <a:pPr>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Machine Learning Algorithms</a:t>
            </a:r>
          </a:p>
          <a:p>
            <a:pPr>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Python (pandas, </a:t>
            </a:r>
            <a:r>
              <a:rPr lang="en-US" sz="8000" dirty="0" err="1">
                <a:solidFill>
                  <a:schemeClr val="tx1"/>
                </a:solidFill>
                <a:latin typeface="Times New Roman" panose="02020603050405020304" pitchFamily="18" charset="0"/>
                <a:cs typeface="Times New Roman" panose="02020603050405020304" pitchFamily="18" charset="0"/>
              </a:rPr>
              <a:t>numpy</a:t>
            </a:r>
            <a:r>
              <a:rPr lang="en-US" sz="8000" dirty="0">
                <a:solidFill>
                  <a:schemeClr val="tx1"/>
                </a:solidFill>
                <a:latin typeface="Times New Roman" panose="02020603050405020304" pitchFamily="18" charset="0"/>
                <a:cs typeface="Times New Roman" panose="02020603050405020304" pitchFamily="18" charset="0"/>
              </a:rPr>
              <a:t>, matplotlib, seaborn, </a:t>
            </a:r>
            <a:r>
              <a:rPr lang="en-US" sz="8000" dirty="0" err="1">
                <a:solidFill>
                  <a:schemeClr val="tx1"/>
                </a:solidFill>
                <a:latin typeface="Times New Roman" panose="02020603050405020304" pitchFamily="18" charset="0"/>
                <a:cs typeface="Times New Roman" panose="02020603050405020304" pitchFamily="18" charset="0"/>
              </a:rPr>
              <a:t>sklearn</a:t>
            </a:r>
            <a:r>
              <a:rPr lang="en-US" sz="8000"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HTML</a:t>
            </a:r>
          </a:p>
          <a:p>
            <a:pPr>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Flask</a:t>
            </a:r>
          </a:p>
          <a:p>
            <a:endParaRPr lang="en-US" dirty="0"/>
          </a:p>
        </p:txBody>
      </p:sp>
    </p:spTree>
    <p:extLst>
      <p:ext uri="{BB962C8B-B14F-4D97-AF65-F5344CB8AC3E}">
        <p14:creationId xmlns:p14="http://schemas.microsoft.com/office/powerpoint/2010/main" val="91665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900E-D2BC-43B6-838C-A9E357F1E45F}"/>
              </a:ext>
            </a:extLst>
          </p:cNvPr>
          <p:cNvSpPr>
            <a:spLocks noGrp="1"/>
          </p:cNvSpPr>
          <p:nvPr>
            <p:ph type="title" idx="4294967295"/>
          </p:nvPr>
        </p:nvSpPr>
        <p:spPr>
          <a:xfrm>
            <a:off x="-1" y="817418"/>
            <a:ext cx="11720945" cy="539895"/>
          </a:xfrm>
        </p:spPr>
        <p:txBody>
          <a:bodyPr>
            <a:noAutofit/>
          </a:bodyPr>
          <a:lstStyle/>
          <a:p>
            <a:pPr algn="ctr"/>
            <a:r>
              <a:rPr lang="en-US" sz="4400" dirty="0">
                <a:latin typeface="Times New Roman" panose="02020603050405020304" pitchFamily="18" charset="0"/>
                <a:cs typeface="Times New Roman" panose="02020603050405020304" pitchFamily="18" charset="0"/>
              </a:rPr>
              <a:t>Block Diagram</a:t>
            </a:r>
          </a:p>
        </p:txBody>
      </p:sp>
      <p:pic>
        <p:nvPicPr>
          <p:cNvPr id="13" name="Picture 12">
            <a:extLst>
              <a:ext uri="{FF2B5EF4-FFF2-40B4-BE49-F238E27FC236}">
                <a16:creationId xmlns:a16="http://schemas.microsoft.com/office/drawing/2014/main" id="{6BBE1678-4FC3-4E27-8072-CFA53DCECA2A}"/>
              </a:ext>
            </a:extLst>
          </p:cNvPr>
          <p:cNvPicPr>
            <a:picLocks noChangeAspect="1"/>
          </p:cNvPicPr>
          <p:nvPr/>
        </p:nvPicPr>
        <p:blipFill>
          <a:blip r:embed="rId2"/>
          <a:stretch>
            <a:fillRect/>
          </a:stretch>
        </p:blipFill>
        <p:spPr>
          <a:xfrm>
            <a:off x="674914" y="1593273"/>
            <a:ext cx="10842171" cy="5122187"/>
          </a:xfrm>
          <a:prstGeom prst="rect">
            <a:avLst/>
          </a:prstGeom>
        </p:spPr>
      </p:pic>
    </p:spTree>
    <p:extLst>
      <p:ext uri="{BB962C8B-B14F-4D97-AF65-F5344CB8AC3E}">
        <p14:creationId xmlns:p14="http://schemas.microsoft.com/office/powerpoint/2010/main" val="171830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5C6F54-DF83-4468-AE16-1F6099573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2530801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C9431B-930E-4E21-98A7-18E54A4D3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238" y="1895666"/>
            <a:ext cx="9609524" cy="3066667"/>
          </a:xfrm>
          <a:prstGeom prst="rect">
            <a:avLst/>
          </a:prstGeom>
        </p:spPr>
      </p:pic>
    </p:spTree>
    <p:extLst>
      <p:ext uri="{BB962C8B-B14F-4D97-AF65-F5344CB8AC3E}">
        <p14:creationId xmlns:p14="http://schemas.microsoft.com/office/powerpoint/2010/main" val="1473085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A72444-EA29-4EEB-B508-A3084F728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49057486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{3A9C2494-38BD-48EF-B9EE-0AE4EA16C24D}tf56160789_win32</Template>
  <TotalTime>65</TotalTime>
  <Words>634</Words>
  <Application>Microsoft Office PowerPoint</Application>
  <PresentationFormat>Widescreen</PresentationFormat>
  <Paragraphs>51</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Bookman Old Style</vt:lpstr>
      <vt:lpstr>Calibri</vt:lpstr>
      <vt:lpstr>Franklin Gothic Book</vt:lpstr>
      <vt:lpstr>Symbol</vt:lpstr>
      <vt:lpstr>Times New Roman</vt:lpstr>
      <vt:lpstr>Wingdings</vt:lpstr>
      <vt:lpstr>1_RetrospectVTI</vt:lpstr>
      <vt:lpstr>BODY FINESS PREDICTION</vt:lpstr>
      <vt:lpstr>TABLE CONTANT</vt:lpstr>
      <vt:lpstr>INTRODUCTION </vt:lpstr>
      <vt:lpstr>OVERVIEW</vt:lpstr>
      <vt:lpstr>Software Designing</vt:lpstr>
      <vt:lpstr>Block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AND DISADVANTAGES</vt:lpstr>
      <vt:lpstr>Applications</vt:lpstr>
      <vt:lpstr>FUTURE SCOPE</vt:lpstr>
      <vt:lpstr>PowerPoint Presentation</vt:lpstr>
      <vt:lpstr>PowerPoint Presentation</vt:lpstr>
      <vt:lpstr>PowerPoint Presentation</vt:lpstr>
      <vt:lpstr>PowerPoint Presentation</vt:lpstr>
      <vt:lpstr>PowerPoint Presentation</vt:lpstr>
      <vt:lpstr>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 FINESS PREDICTION</dc:title>
  <dc:creator>SRI SAIRAM</dc:creator>
  <cp:lastModifiedBy>SRI SAIRAM</cp:lastModifiedBy>
  <cp:revision>6</cp:revision>
  <dcterms:created xsi:type="dcterms:W3CDTF">2021-08-01T13:23:22Z</dcterms:created>
  <dcterms:modified xsi:type="dcterms:W3CDTF">2021-08-01T16:51:27Z</dcterms:modified>
</cp:coreProperties>
</file>