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1" r:id="rId6"/>
    <p:sldId id="262" r:id="rId7"/>
    <p:sldId id="263" r:id="rId8"/>
    <p:sldId id="276" r:id="rId9"/>
    <p:sldId id="277" r:id="rId10"/>
    <p:sldId id="264" r:id="rId11"/>
    <p:sldId id="265" r:id="rId12"/>
    <p:sldId id="278" r:id="rId13"/>
    <p:sldId id="267" r:id="rId14"/>
    <p:sldId id="268" r:id="rId15"/>
    <p:sldId id="269" r:id="rId16"/>
    <p:sldId id="270" r:id="rId17"/>
    <p:sldId id="271" r:id="rId18"/>
    <p:sldId id="272" r:id="rId19"/>
    <p:sldId id="273" r:id="rId20"/>
    <p:sldId id="279" r:id="rId21"/>
    <p:sldId id="275"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7/27/2021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7/27/2021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7/27/2021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7/27/2021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7/27/2021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7/27/2021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05600" y="4876800"/>
            <a:ext cx="2133600" cy="1752600"/>
          </a:xfrm>
        </p:spPr>
        <p:txBody>
          <a:bodyPr>
            <a:normAutofit fontScale="77500" lnSpcReduction="20000"/>
          </a:bodyPr>
          <a:lstStyle/>
          <a:p>
            <a:r>
              <a:rPr lang="en-IN" b="1" dirty="0" smtClean="0"/>
              <a:t>PRESENTED BY</a:t>
            </a:r>
          </a:p>
          <a:p>
            <a:r>
              <a:rPr lang="en-IN" b="1" dirty="0" smtClean="0"/>
              <a:t>TEAM:SOLID-4</a:t>
            </a:r>
          </a:p>
          <a:p>
            <a:r>
              <a:rPr lang="en-IN" b="1" dirty="0" smtClean="0"/>
              <a:t>3</a:t>
            </a:r>
            <a:r>
              <a:rPr lang="en-IN" b="1" baseline="30000" dirty="0" smtClean="0"/>
              <a:t>RD</a:t>
            </a:r>
            <a:r>
              <a:rPr lang="en-IN" b="1" dirty="0" smtClean="0"/>
              <a:t> </a:t>
            </a:r>
            <a:r>
              <a:rPr lang="en-IN" b="1" dirty="0" smtClean="0"/>
              <a:t>YEAR-CSE</a:t>
            </a:r>
          </a:p>
          <a:p>
            <a:r>
              <a:rPr lang="en-IN" dirty="0" err="1" smtClean="0"/>
              <a:t>J.Vamshi</a:t>
            </a:r>
            <a:r>
              <a:rPr lang="en-IN" dirty="0" smtClean="0"/>
              <a:t> Krishna</a:t>
            </a:r>
          </a:p>
          <a:p>
            <a:r>
              <a:rPr lang="en-IN" b="1" dirty="0" err="1" smtClean="0"/>
              <a:t>G.Bharath</a:t>
            </a:r>
            <a:r>
              <a:rPr lang="en-IN" b="1" dirty="0" smtClean="0"/>
              <a:t> </a:t>
            </a:r>
            <a:r>
              <a:rPr lang="en-IN" dirty="0" smtClean="0"/>
              <a:t>C</a:t>
            </a:r>
            <a:r>
              <a:rPr lang="en-IN" b="1" dirty="0" smtClean="0"/>
              <a:t>handra</a:t>
            </a:r>
          </a:p>
          <a:p>
            <a:r>
              <a:rPr lang="en-IN" dirty="0" err="1" smtClean="0"/>
              <a:t>J.Vamshi</a:t>
            </a:r>
            <a:endParaRPr lang="en-IN" dirty="0" smtClean="0"/>
          </a:p>
          <a:p>
            <a:r>
              <a:rPr lang="en-IN" b="1" dirty="0" err="1" smtClean="0"/>
              <a:t>P.Rahul</a:t>
            </a:r>
            <a:endParaRPr lang="en-IN" b="1" dirty="0" smtClean="0"/>
          </a:p>
        </p:txBody>
      </p:sp>
      <p:sp>
        <p:nvSpPr>
          <p:cNvPr id="5" name="Title 1"/>
          <p:cNvSpPr>
            <a:spLocks noGrp="1"/>
          </p:cNvSpPr>
          <p:nvPr>
            <p:ph type="ctrTitle"/>
          </p:nvPr>
        </p:nvSpPr>
        <p:spPr>
          <a:xfrm>
            <a:off x="2590800" y="914400"/>
            <a:ext cx="6172200" cy="1894362"/>
          </a:xfrm>
          <a:solidFill>
            <a:schemeClr val="bg1">
              <a:lumMod val="65000"/>
              <a:lumOff val="35000"/>
            </a:schemeClr>
          </a:solidFill>
        </p:spPr>
        <p:style>
          <a:lnRef idx="2">
            <a:schemeClr val="dk1"/>
          </a:lnRef>
          <a:fillRef idx="1">
            <a:schemeClr val="lt1"/>
          </a:fillRef>
          <a:effectRef idx="0">
            <a:schemeClr val="dk1"/>
          </a:effectRef>
          <a:fontRef idx="minor">
            <a:schemeClr val="dk1"/>
          </a:fontRef>
        </p:style>
        <p:txBody>
          <a:bodyPr>
            <a:normAutofit fontScale="90000"/>
          </a:bodyPr>
          <a:lstStyle/>
          <a:p>
            <a:r>
              <a:rPr lang="en-US" sz="3600" dirty="0" smtClean="0"/>
              <a:t>Loan Status Prediction Using Exploratory Data           Analysis</a:t>
            </a:r>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325562"/>
          </a:xfrm>
        </p:spPr>
        <p:txBody>
          <a:bodyPr>
            <a:normAutofit/>
          </a:bodyPr>
          <a:lstStyle/>
          <a:p>
            <a:r>
              <a:rPr lang="en-US" b="1" dirty="0" smtClean="0"/>
              <a:t>Building Model:</a:t>
            </a:r>
            <a:br>
              <a:rPr lang="en-US" b="1" dirty="0" smtClean="0"/>
            </a:b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Once the pre-processing of data is done next we apply the train data to the </a:t>
            </a:r>
            <a:r>
              <a:rPr lang="en-US" dirty="0" err="1" smtClean="0"/>
              <a:t>algorithm.There</a:t>
            </a:r>
            <a:r>
              <a:rPr lang="en-US" dirty="0" smtClean="0"/>
              <a:t>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r>
              <a:rPr lang="en-US" dirty="0" smtClean="0"/>
              <a:t>Example:1. Linear Regression.</a:t>
            </a:r>
          </a:p>
          <a:p>
            <a:pPr>
              <a:buNone/>
            </a:pPr>
            <a:r>
              <a:rPr lang="en-US" dirty="0" smtClean="0"/>
              <a:t>                    2. Logistic Regression.</a:t>
            </a:r>
          </a:p>
          <a:p>
            <a:pPr>
              <a:buNone/>
            </a:pPr>
            <a:r>
              <a:rPr lang="en-US" dirty="0" smtClean="0"/>
              <a:t>                    3. Random Forest Regression / Classification.</a:t>
            </a:r>
          </a:p>
          <a:p>
            <a:pPr>
              <a:buNone/>
            </a:pPr>
            <a:r>
              <a:rPr lang="en-US" dirty="0" smtClean="0"/>
              <a:t>                    4. Decision Tree Regression / Classification.</a:t>
            </a:r>
          </a:p>
          <a:p>
            <a:r>
              <a:rPr lang="en-US" dirty="0" smtClean="0"/>
              <a:t>You will need to train the datasets to run smoothly and see an incremental improvement in the prediction rate.</a:t>
            </a:r>
          </a:p>
          <a:p>
            <a:r>
              <a:rPr lang="en-US" dirty="0" smtClean="0"/>
              <a:t>Now we apply the Decision Tree algorithm on our dataset.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Splitting The Dataset And Predicting:</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 We split the data into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and </a:t>
            </a:r>
            <a:r>
              <a:rPr lang="en-US" dirty="0" err="1" smtClean="0"/>
              <a:t>y_test</a:t>
            </a:r>
            <a:r>
              <a:rPr lang="en-US" dirty="0" smtClean="0"/>
              <a:t>. The training size data should always be three times more than the testing size data to get accurate results</a:t>
            </a:r>
          </a:p>
          <a:p>
            <a:r>
              <a:rPr lang="en-US" dirty="0" smtClean="0"/>
              <a:t>we use decision tree and fit the model.</a:t>
            </a:r>
          </a:p>
          <a:p>
            <a:endParaRPr lang="en-IN" dirty="0" smtClean="0"/>
          </a:p>
          <a:p>
            <a:endParaRPr lang="en-US" dirty="0" smtClean="0"/>
          </a:p>
          <a:p>
            <a:endParaRPr lang="en-US" dirty="0" smtClean="0"/>
          </a:p>
          <a:p>
            <a:endParaRPr lang="en-US" dirty="0" smtClean="0"/>
          </a:p>
          <a:p>
            <a:endParaRPr lang="en-US" dirty="0" smtClean="0"/>
          </a:p>
          <a:p>
            <a:r>
              <a:rPr lang="en-US" dirty="0" smtClean="0"/>
              <a:t>The predicted result will be in binary format</a:t>
            </a:r>
          </a:p>
          <a:p>
            <a:pPr>
              <a:buNone/>
            </a:pPr>
            <a:endParaRPr lang="en-US" b="1" dirty="0" smtClean="0"/>
          </a:p>
          <a:p>
            <a:endParaRPr lang="en-US" dirty="0"/>
          </a:p>
        </p:txBody>
      </p:sp>
      <p:pic>
        <p:nvPicPr>
          <p:cNvPr id="5" name="Picture 4" descr="test.png"/>
          <p:cNvPicPr>
            <a:picLocks noChangeAspect="1"/>
          </p:cNvPicPr>
          <p:nvPr/>
        </p:nvPicPr>
        <p:blipFill>
          <a:blip r:embed="rId2" cstate="print"/>
          <a:stretch>
            <a:fillRect/>
          </a:stretch>
        </p:blipFill>
        <p:spPr>
          <a:xfrm>
            <a:off x="304800" y="3657600"/>
            <a:ext cx="8382000" cy="1985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Save The Model:</a:t>
            </a:r>
            <a:endParaRPr lang="en-US" b="1" dirty="0"/>
          </a:p>
        </p:txBody>
      </p:sp>
      <p:sp>
        <p:nvSpPr>
          <p:cNvPr id="3" name="Content Placeholder 2"/>
          <p:cNvSpPr>
            <a:spLocks noGrp="1"/>
          </p:cNvSpPr>
          <p:nvPr>
            <p:ph sz="quarter" idx="1"/>
          </p:nvPr>
        </p:nvSpPr>
        <p:spPr/>
        <p:txBody>
          <a:bodyPr/>
          <a:lstStyle/>
          <a:p>
            <a:endParaRPr lang="en-US" dirty="0" smtClean="0"/>
          </a:p>
          <a:p>
            <a:r>
              <a:rPr lang="en-US" dirty="0" smtClean="0"/>
              <a:t>We import the pickle file and dump the model into it.</a:t>
            </a:r>
          </a:p>
          <a:p>
            <a:r>
              <a:rPr lang="en-US" dirty="0" smtClean="0"/>
              <a:t>Dumping the model into pickle file and saving it</a:t>
            </a:r>
          </a:p>
          <a:p>
            <a:pPr>
              <a:buNone/>
            </a:pPr>
            <a:endParaRPr lang="en-US" dirty="0"/>
          </a:p>
        </p:txBody>
      </p:sp>
      <p:pic>
        <p:nvPicPr>
          <p:cNvPr id="4" name="Picture 3" descr="dump pickel.png"/>
          <p:cNvPicPr>
            <a:picLocks noChangeAspect="1"/>
          </p:cNvPicPr>
          <p:nvPr/>
        </p:nvPicPr>
        <p:blipFill>
          <a:blip r:embed="rId2" cstate="print"/>
          <a:stretch>
            <a:fillRect/>
          </a:stretch>
        </p:blipFill>
        <p:spPr>
          <a:xfrm>
            <a:off x="304800" y="3505200"/>
            <a:ext cx="8326013" cy="2057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 Flask Application:</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Flask Frame Work with Machine Learning Model In this section, we will be building a web application that is integrated into the model we built. A UI is provided for the uses where he has to enter the values for predictions. The enter values are given to the saved model and prediction is showcased on the UI.</a:t>
            </a:r>
          </a:p>
          <a:p>
            <a:r>
              <a:rPr lang="en-US" dirty="0" smtClean="0"/>
              <a:t>We will be using python for server-side scripting</a:t>
            </a:r>
            <a:br>
              <a:rPr lang="en-US" dirty="0" smtClean="0"/>
            </a:b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2400" y="228600"/>
            <a:ext cx="8305800" cy="6169025"/>
          </a:xfrm>
        </p:spPr>
        <p:txBody>
          <a:bodyPr/>
          <a:lstStyle/>
          <a:p>
            <a:pPr>
              <a:buNone/>
            </a:pPr>
            <a:r>
              <a:rPr lang="en-US" b="1" dirty="0" smtClean="0"/>
              <a:t>Importing Libraries:</a:t>
            </a:r>
          </a:p>
          <a:p>
            <a:r>
              <a:rPr lang="en-US" dirty="0" smtClean="0"/>
              <a:t>Importing flask module in the project is mandatory. An object of Flask class is WSGI application. Flask constructor takes the name of the current module (__name__) as an argument Pickle library to load the model file.</a:t>
            </a:r>
            <a:endParaRPr lang="en-US" dirty="0"/>
          </a:p>
        </p:txBody>
      </p:sp>
      <p:pic>
        <p:nvPicPr>
          <p:cNvPr id="5" name="Picture 4" descr="import.png"/>
          <p:cNvPicPr>
            <a:picLocks noChangeAspect="1"/>
          </p:cNvPicPr>
          <p:nvPr/>
        </p:nvPicPr>
        <p:blipFill>
          <a:blip r:embed="rId2" cstate="print"/>
          <a:stretch>
            <a:fillRect/>
          </a:stretch>
        </p:blipFill>
        <p:spPr>
          <a:xfrm>
            <a:off x="1371600" y="2971800"/>
            <a:ext cx="6277394" cy="27861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228600"/>
            <a:ext cx="8534400" cy="6245225"/>
          </a:xfrm>
        </p:spPr>
        <p:txBody>
          <a:bodyPr/>
          <a:lstStyle/>
          <a:p>
            <a:pPr>
              <a:buNone/>
            </a:pPr>
            <a:r>
              <a:rPr lang="en-US" b="1" dirty="0" smtClean="0"/>
              <a:t>Routing to the HTML Page:</a:t>
            </a:r>
          </a:p>
          <a:p>
            <a:pPr>
              <a:buNone/>
            </a:pPr>
            <a:r>
              <a:rPr lang="en-US" dirty="0" smtClean="0"/>
              <a:t>Here we will be using declared constructor to route to the HTML page</a:t>
            </a:r>
            <a:r>
              <a:rPr lang="en-US" b="1" dirty="0" smtClean="0"/>
              <a:t/>
            </a:r>
            <a:br>
              <a:rPr lang="en-US" b="1" dirty="0" smtClean="0"/>
            </a:br>
            <a:endParaRPr lang="en-US" b="1" dirty="0" smtClean="0"/>
          </a:p>
          <a:p>
            <a:pPr>
              <a:buNone/>
            </a:pPr>
            <a:r>
              <a:rPr lang="en-US" dirty="0" smtClean="0"/>
              <a:t/>
            </a:r>
            <a:br>
              <a:rPr lang="en-US" dirty="0" smtClean="0"/>
            </a:br>
            <a:endParaRPr lang="en-US" dirty="0" smtClean="0"/>
          </a:p>
          <a:p>
            <a:endParaRPr lang="en-IN" dirty="0" smtClean="0"/>
          </a:p>
          <a:p>
            <a:r>
              <a:rPr lang="en-US" dirty="0" smtClean="0"/>
              <a:t>Here we are routing our app to </a:t>
            </a:r>
            <a:r>
              <a:rPr lang="en-US" dirty="0" err="1" smtClean="0"/>
              <a:t>pred</a:t>
            </a:r>
            <a:r>
              <a:rPr lang="en-US" dirty="0" smtClean="0"/>
              <a:t>() function. This function retrieves all the values from the HTML page using Post request. We are requesting a text from the home .html using the request function. That is stored in an array. This array is passed to the </a:t>
            </a:r>
            <a:r>
              <a:rPr lang="en-US" dirty="0" err="1" smtClean="0"/>
              <a:t>model.predict</a:t>
            </a:r>
            <a:r>
              <a:rPr lang="en-US" dirty="0" smtClean="0"/>
              <a:t> function (). This function returns the prediction. And this prediction value is rendered to the text that we have mention in the prediction.html page </a:t>
            </a:r>
            <a:endParaRPr lang="en-US" dirty="0"/>
          </a:p>
        </p:txBody>
      </p:sp>
      <p:pic>
        <p:nvPicPr>
          <p:cNvPr id="7" name="Picture 6" descr="route.png"/>
          <p:cNvPicPr>
            <a:picLocks noChangeAspect="1"/>
          </p:cNvPicPr>
          <p:nvPr/>
        </p:nvPicPr>
        <p:blipFill>
          <a:blip r:embed="rId2" cstate="print"/>
          <a:stretch>
            <a:fillRect/>
          </a:stretch>
        </p:blipFill>
        <p:spPr>
          <a:xfrm>
            <a:off x="1600200" y="1600200"/>
            <a:ext cx="4953585" cy="1447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152400"/>
            <a:ext cx="8229600" cy="6321425"/>
          </a:xfrm>
        </p:spPr>
        <p:txBody>
          <a:bodyPr/>
          <a:lstStyle/>
          <a:p>
            <a:pPr>
              <a:buNone/>
            </a:pPr>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endParaRPr lang="en-IN" dirty="0" smtClean="0"/>
          </a:p>
          <a:p>
            <a:pPr>
              <a:buNone/>
            </a:pPr>
            <a:endParaRPr lang="en-IN" dirty="0" smtClean="0"/>
          </a:p>
          <a:p>
            <a:r>
              <a:rPr lang="en-US" dirty="0" smtClean="0"/>
              <a:t>This is used to run the application in local host.</a:t>
            </a:r>
            <a:endParaRPr lang="en-US" dirty="0"/>
          </a:p>
        </p:txBody>
      </p:sp>
      <p:pic>
        <p:nvPicPr>
          <p:cNvPr id="6" name="Picture 5" descr="post.png"/>
          <p:cNvPicPr>
            <a:picLocks noChangeAspect="1"/>
          </p:cNvPicPr>
          <p:nvPr/>
        </p:nvPicPr>
        <p:blipFill>
          <a:blip r:embed="rId2" cstate="print"/>
          <a:stretch>
            <a:fillRect/>
          </a:stretch>
        </p:blipFill>
        <p:spPr>
          <a:xfrm>
            <a:off x="838200" y="304800"/>
            <a:ext cx="6144483" cy="3352800"/>
          </a:xfrm>
          <a:prstGeom prst="rect">
            <a:avLst/>
          </a:prstGeom>
        </p:spPr>
      </p:pic>
      <p:pic>
        <p:nvPicPr>
          <p:cNvPr id="7" name="Picture 6" descr="run.png"/>
          <p:cNvPicPr>
            <a:picLocks noChangeAspect="1"/>
          </p:cNvPicPr>
          <p:nvPr/>
        </p:nvPicPr>
        <p:blipFill>
          <a:blip r:embed="rId3" cstate="print"/>
          <a:stretch>
            <a:fillRect/>
          </a:stretch>
        </p:blipFill>
        <p:spPr>
          <a:xfrm>
            <a:off x="1600200" y="4876800"/>
            <a:ext cx="48768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 The App:</a:t>
            </a:r>
            <a:endParaRPr lang="en-US" b="1" dirty="0"/>
          </a:p>
        </p:txBody>
      </p:sp>
      <p:sp>
        <p:nvSpPr>
          <p:cNvPr id="3" name="Content Placeholder 2"/>
          <p:cNvSpPr>
            <a:spLocks noGrp="1"/>
          </p:cNvSpPr>
          <p:nvPr>
            <p:ph sz="quarter" idx="1"/>
          </p:nvPr>
        </p:nvSpPr>
        <p:spPr/>
        <p:txBody>
          <a:bodyPr>
            <a:normAutofit/>
          </a:bodyPr>
          <a:lstStyle/>
          <a:p>
            <a:r>
              <a:rPr lang="en-US" dirty="0" smtClean="0"/>
              <a:t> Open anaconda prompt from start menu.</a:t>
            </a:r>
          </a:p>
          <a:p>
            <a:r>
              <a:rPr lang="en-US" dirty="0" smtClean="0"/>
              <a:t> Navigate to the folder where your app.py resides.</a:t>
            </a:r>
          </a:p>
          <a:p>
            <a:r>
              <a:rPr lang="en-US" dirty="0" smtClean="0"/>
              <a:t> Now type “python app.py” command.</a:t>
            </a:r>
          </a:p>
          <a:p>
            <a:r>
              <a:rPr lang="en-US" dirty="0" smtClean="0"/>
              <a:t> It will show the local host where your app is running on http://127.0.0.1.5000/</a:t>
            </a:r>
          </a:p>
          <a:p>
            <a:r>
              <a:rPr lang="en-US" dirty="0" smtClean="0"/>
              <a:t> Copy that </a:t>
            </a:r>
            <a:r>
              <a:rPr lang="en-US" dirty="0" err="1" smtClean="0"/>
              <a:t>localhost</a:t>
            </a:r>
            <a:r>
              <a:rPr lang="en-US" dirty="0" smtClean="0"/>
              <a:t> URL and open that URL in the browser. It does navigate you to where you can view your web page.</a:t>
            </a:r>
          </a:p>
          <a:p>
            <a:r>
              <a:rPr lang="en-US" dirty="0" smtClean="0"/>
              <a:t>Enter the values, click on the predict button and see the result/prediction on web page.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990600"/>
          </a:xfrm>
        </p:spPr>
        <p:txBody>
          <a:bodyPr/>
          <a:lstStyle/>
          <a:p>
            <a:r>
              <a:rPr lang="en-US" b="1" dirty="0" smtClean="0"/>
              <a:t>Output:</a:t>
            </a:r>
            <a:endParaRPr lang="en-US" b="1" dirty="0"/>
          </a:p>
        </p:txBody>
      </p:sp>
      <p:sp>
        <p:nvSpPr>
          <p:cNvPr id="3" name="Content Placeholder 2"/>
          <p:cNvSpPr>
            <a:spLocks noGrp="1"/>
          </p:cNvSpPr>
          <p:nvPr>
            <p:ph sz="quarter" idx="1"/>
          </p:nvPr>
        </p:nvSpPr>
        <p:spPr>
          <a:xfrm>
            <a:off x="457200" y="990600"/>
            <a:ext cx="7467600" cy="5483352"/>
          </a:xfrm>
        </p:spPr>
        <p:txBody>
          <a:bodyPr/>
          <a:lstStyle/>
          <a:p>
            <a:r>
              <a:rPr lang="en-US" sz="1600" dirty="0" smtClean="0"/>
              <a:t>Here we are routing our app to </a:t>
            </a:r>
            <a:r>
              <a:rPr lang="en-US" sz="1600" dirty="0" err="1" smtClean="0"/>
              <a:t>y_predict</a:t>
            </a:r>
            <a:r>
              <a:rPr lang="en-US" sz="1600" dirty="0" smtClean="0"/>
              <a:t>() function. This function retrieves all the values from the HTML page using Post request. A variable X test is defined to store the entire element in two-dimensional arrays. This two-dimensional array is passed to </a:t>
            </a:r>
            <a:r>
              <a:rPr lang="en-US" sz="1600" dirty="0" err="1" smtClean="0"/>
              <a:t>model.predictfunction</a:t>
            </a:r>
            <a:r>
              <a:rPr lang="en-US" sz="1600" dirty="0" smtClean="0"/>
              <a:t> (). This function returns the prediction. And this prediction value is rendered to the text that we mention in the index.html page.</a:t>
            </a:r>
            <a:r>
              <a:rPr lang="en-US" dirty="0" smtClean="0"/>
              <a:t/>
            </a:r>
            <a:br>
              <a:rPr lang="en-US" dirty="0" smtClean="0"/>
            </a:br>
            <a:endParaRPr lang="en-US" dirty="0"/>
          </a:p>
        </p:txBody>
      </p:sp>
      <p:pic>
        <p:nvPicPr>
          <p:cNvPr id="6" name="Picture 5" descr="loan status prediction.png"/>
          <p:cNvPicPr>
            <a:picLocks noChangeAspect="1"/>
          </p:cNvPicPr>
          <p:nvPr/>
        </p:nvPicPr>
        <p:blipFill>
          <a:blip r:embed="rId2" cstate="print"/>
          <a:stretch>
            <a:fillRect/>
          </a:stretch>
        </p:blipFill>
        <p:spPr>
          <a:xfrm>
            <a:off x="533400" y="2590800"/>
            <a:ext cx="7924800" cy="4114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304800"/>
            <a:ext cx="8458200" cy="6169025"/>
          </a:xfrm>
        </p:spPr>
        <p:txBody>
          <a:bodyPr/>
          <a:lstStyle/>
          <a:p>
            <a:r>
              <a:rPr lang="en-US" dirty="0" smtClean="0"/>
              <a:t>In the previous page after giving all the parameters click on the predict button to get the prediction</a:t>
            </a:r>
            <a:endParaRPr lang="en-US" dirty="0"/>
          </a:p>
        </p:txBody>
      </p:sp>
      <p:pic>
        <p:nvPicPr>
          <p:cNvPr id="5" name="Picture 4" descr="prdicting loan status.png"/>
          <p:cNvPicPr>
            <a:picLocks noChangeAspect="1"/>
          </p:cNvPicPr>
          <p:nvPr/>
        </p:nvPicPr>
        <p:blipFill>
          <a:blip r:embed="rId2" cstate="print"/>
          <a:stretch>
            <a:fillRect/>
          </a:stretch>
        </p:blipFill>
        <p:spPr>
          <a:xfrm>
            <a:off x="533400" y="1600200"/>
            <a:ext cx="7924800" cy="3530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In India, the number of people applying for loans gets increased for various reasons in recent years. The bank employees are not able to analyze or predict whether the customer can pay back the amount or not (good customer or bad customer) for the given </a:t>
            </a:r>
            <a:r>
              <a:rPr lang="en-US" dirty="0" smtClean="0"/>
              <a:t>interest rate.</a:t>
            </a:r>
            <a:endParaRPr lang="en-US" dirty="0" smtClean="0"/>
          </a:p>
          <a:p>
            <a:pPr algn="just"/>
            <a:r>
              <a:rPr lang="en-US" dirty="0" smtClean="0"/>
              <a:t>Loan approval is a very important process for banking organizations. A bank's profit or loss depends to a large extent on loans i.e., whether the customers are paying back the loan or defaulting. Recovery of loans is a major contributing parameter in the financial statements of a bank. It is very difficult to predict the possibility of payment of loan by the </a:t>
            </a:r>
            <a:r>
              <a:rPr lang="en-US" dirty="0" smtClean="0"/>
              <a:t>customer.</a:t>
            </a:r>
          </a:p>
          <a:p>
            <a:pPr algn="just"/>
            <a:r>
              <a:rPr lang="en-US" dirty="0" smtClean="0"/>
              <a:t>T</a:t>
            </a:r>
            <a:r>
              <a:rPr lang="en-US" dirty="0" smtClean="0"/>
              <a:t>he </a:t>
            </a:r>
            <a:r>
              <a:rPr lang="en-US" dirty="0" smtClean="0"/>
              <a:t>aim is to find the nature of the client applying for a personal loan.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73162"/>
          </a:xfrm>
        </p:spPr>
        <p:txBody>
          <a:bodyPr/>
          <a:lstStyle/>
          <a:p>
            <a:r>
              <a:rPr lang="en-IN" dirty="0" smtClean="0"/>
              <a:t>Advantages:</a:t>
            </a:r>
            <a:endParaRPr lang="en-US" dirty="0"/>
          </a:p>
        </p:txBody>
      </p:sp>
      <p:sp>
        <p:nvSpPr>
          <p:cNvPr id="3" name="Content Placeholder 2"/>
          <p:cNvSpPr>
            <a:spLocks noGrp="1"/>
          </p:cNvSpPr>
          <p:nvPr>
            <p:ph sz="quarter" idx="1"/>
          </p:nvPr>
        </p:nvSpPr>
        <p:spPr/>
        <p:txBody>
          <a:bodyPr/>
          <a:lstStyle/>
          <a:p>
            <a:r>
              <a:rPr lang="en-US" dirty="0" smtClean="0"/>
              <a:t>1.Easy to read and interpret </a:t>
            </a:r>
            <a:endParaRPr lang="en-US" dirty="0" smtClean="0"/>
          </a:p>
          <a:p>
            <a:r>
              <a:rPr lang="en-US" dirty="0" smtClean="0"/>
              <a:t>2.Easy </a:t>
            </a:r>
            <a:r>
              <a:rPr lang="en-US" dirty="0" smtClean="0"/>
              <a:t>to prepare</a:t>
            </a:r>
          </a:p>
          <a:p>
            <a:r>
              <a:rPr lang="en-US" dirty="0" smtClean="0"/>
              <a:t>3.Less </a:t>
            </a:r>
            <a:r>
              <a:rPr lang="en-US" dirty="0" smtClean="0"/>
              <a:t>data cleaning </a:t>
            </a:r>
            <a:r>
              <a:rPr lang="en-US" dirty="0" smtClean="0"/>
              <a:t>required</a:t>
            </a:r>
          </a:p>
          <a:p>
            <a:endParaRPr lang="en-IN" dirty="0" smtClean="0"/>
          </a:p>
          <a:p>
            <a:pPr>
              <a:buNone/>
            </a:pPr>
            <a:r>
              <a:rPr lang="en-IN" sz="3000" dirty="0" smtClean="0">
                <a:solidFill>
                  <a:schemeClr val="tx2"/>
                </a:solidFill>
              </a:rPr>
              <a:t>DISADVANTAGES</a:t>
            </a:r>
            <a:r>
              <a:rPr lang="en-IN" sz="3000" dirty="0" smtClean="0"/>
              <a:t>:</a:t>
            </a:r>
          </a:p>
          <a:p>
            <a:pPr>
              <a:buNone/>
            </a:pPr>
            <a:r>
              <a:rPr lang="en-US" dirty="0" smtClean="0"/>
              <a:t>1.Unstable Nature</a:t>
            </a:r>
          </a:p>
          <a:p>
            <a:pPr>
              <a:buNone/>
            </a:pPr>
            <a:r>
              <a:rPr lang="en-US" dirty="0" smtClean="0"/>
              <a:t>2.Less effective in predicting the outcome of a continuous </a:t>
            </a:r>
            <a:r>
              <a:rPr lang="en-US" dirty="0" smtClean="0"/>
              <a:t>variable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A system called loan Status prediction system that helps the organization in making right decision to approve or reject the loan request of the customers</a:t>
            </a:r>
            <a:r>
              <a:rPr lang="en-US" dirty="0" smtClean="0"/>
              <a:t>.</a:t>
            </a:r>
          </a:p>
          <a:p>
            <a:pPr algn="just"/>
            <a:r>
              <a:rPr lang="en-US" dirty="0" smtClean="0"/>
              <a:t>A </a:t>
            </a:r>
            <a:r>
              <a:rPr lang="en-US" dirty="0" smtClean="0"/>
              <a:t>model is created from a training data. The ML algorithm trained the machine the usage of a fragment of the statistics available and the remaining data is tested</a:t>
            </a:r>
            <a:r>
              <a:rPr lang="en-US" dirty="0" smtClean="0"/>
              <a:t>.</a:t>
            </a:r>
            <a:r>
              <a:rPr lang="en-US" dirty="0" smtClean="0"/>
              <a:t> The result of the analysis shows that short term loans are preferred by the majority of the clients and the clients majorly apply loans for debt consolidation. The results are shown in graphs that help the bankers to understand the client’s behavior.</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2819400"/>
            <a:ext cx="5181600" cy="1143000"/>
          </a:xfrm>
        </p:spPr>
        <p:txBody>
          <a:bodyPr>
            <a:noAutofit/>
          </a:bodyPr>
          <a:lstStyle/>
          <a:p>
            <a:r>
              <a:rPr lang="en-IN" sz="7200" dirty="0" smtClean="0"/>
              <a:t>Thank you</a:t>
            </a:r>
            <a:endParaRPr 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14800" cy="1143000"/>
          </a:xfrm>
        </p:spPr>
        <p:txBody>
          <a:bodyPr/>
          <a:lstStyle/>
          <a:p>
            <a:r>
              <a:rPr lang="en-IN" dirty="0" smtClean="0"/>
              <a:t>Architecture:</a:t>
            </a:r>
            <a:endParaRPr lang="en-US" dirty="0"/>
          </a:p>
        </p:txBody>
      </p:sp>
      <p:pic>
        <p:nvPicPr>
          <p:cNvPr id="4" name="Content Placeholder 3" descr="loan.png"/>
          <p:cNvPicPr>
            <a:picLocks noGrp="1" noChangeAspect="1"/>
          </p:cNvPicPr>
          <p:nvPr>
            <p:ph sz="quarter" idx="1"/>
          </p:nvPr>
        </p:nvPicPr>
        <p:blipFill>
          <a:blip r:embed="rId2" cstate="print"/>
          <a:stretch>
            <a:fillRect/>
          </a:stretch>
        </p:blipFill>
        <p:spPr>
          <a:xfrm>
            <a:off x="762000" y="1600200"/>
            <a:ext cx="7620000" cy="419099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flow:</a:t>
            </a:r>
            <a:endParaRPr lang="en-US" dirty="0"/>
          </a:p>
        </p:txBody>
      </p:sp>
      <p:sp>
        <p:nvSpPr>
          <p:cNvPr id="3" name="Content Placeholder 2"/>
          <p:cNvSpPr>
            <a:spLocks noGrp="1"/>
          </p:cNvSpPr>
          <p:nvPr>
            <p:ph sz="quarter" idx="1"/>
          </p:nvPr>
        </p:nvSpPr>
        <p:spPr>
          <a:xfrm>
            <a:off x="609600" y="1600200"/>
            <a:ext cx="7467600" cy="4873752"/>
          </a:xfrm>
        </p:spPr>
        <p:txBody>
          <a:bodyPr>
            <a:normAutofit/>
          </a:bodyPr>
          <a:lstStyle/>
          <a:p>
            <a:r>
              <a:rPr lang="en-US" dirty="0" smtClean="0"/>
              <a:t>Installing the required packages and libraries.</a:t>
            </a:r>
          </a:p>
          <a:p>
            <a:r>
              <a:rPr lang="en-US" dirty="0" smtClean="0"/>
              <a:t>Importing the required libraries for the model to run.</a:t>
            </a:r>
          </a:p>
          <a:p>
            <a:r>
              <a:rPr lang="en-US" dirty="0" smtClean="0"/>
              <a:t>Downloading the dataset, feeding it to the model, and understanding the dataset</a:t>
            </a:r>
          </a:p>
          <a:p>
            <a:r>
              <a:rPr lang="en-US" dirty="0" smtClean="0"/>
              <a:t>Data Preprocessing – Checking for outliers and null values. If there any null values we use Label Encoding to convert then into binary format.</a:t>
            </a:r>
          </a:p>
          <a:p>
            <a:r>
              <a:rPr lang="en-US" dirty="0" smtClean="0"/>
              <a:t>Dividing the model into Train and Test data. Fitting the model and predicting.</a:t>
            </a:r>
          </a:p>
          <a:p>
            <a:r>
              <a:rPr lang="en-US" dirty="0" smtClean="0"/>
              <a:t>Building Flask Web Application.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Importing The Required Libraries:</a:t>
            </a:r>
            <a:endParaRPr lang="en-US" b="1" dirty="0"/>
          </a:p>
        </p:txBody>
      </p:sp>
      <p:sp>
        <p:nvSpPr>
          <p:cNvPr id="3" name="Content Placeholder 2"/>
          <p:cNvSpPr>
            <a:spLocks noGrp="1"/>
          </p:cNvSpPr>
          <p:nvPr>
            <p:ph sz="quarter" idx="1"/>
          </p:nvPr>
        </p:nvSpPr>
        <p:spPr/>
        <p:txBody>
          <a:bodyPr>
            <a:normAutofit fontScale="92500" lnSpcReduction="10000"/>
          </a:bodyPr>
          <a:lstStyle/>
          <a:p>
            <a:r>
              <a:rPr lang="en-US" dirty="0" smtClean="0"/>
              <a:t>In this milestone, we first import the packages required for building the model </a:t>
            </a:r>
          </a:p>
          <a:p>
            <a:pPr>
              <a:buFont typeface="Wingdings" pitchFamily="2" charset="2"/>
              <a:buChar char="q"/>
            </a:pPr>
            <a:r>
              <a:rPr lang="en-US" b="1" dirty="0" smtClean="0"/>
              <a:t>Importing Packages:</a:t>
            </a:r>
          </a:p>
          <a:p>
            <a:r>
              <a:rPr lang="en-US" dirty="0" smtClean="0"/>
              <a:t>Pandas- It is a fast, powerful, flexible, and easy to use open-source data analysis and manipulation tool, built on top of the Python programming language.</a:t>
            </a:r>
          </a:p>
          <a:p>
            <a:r>
              <a:rPr lang="en-US" dirty="0" err="1" smtClean="0"/>
              <a:t>Numpy</a:t>
            </a:r>
            <a:r>
              <a:rPr lang="en-US" dirty="0" smtClean="0"/>
              <a:t>- It is an open-source numerical Python library.</a:t>
            </a:r>
          </a:p>
          <a:p>
            <a:r>
              <a:rPr lang="en-US" dirty="0" err="1" smtClean="0"/>
              <a:t>Matplotlib</a:t>
            </a:r>
            <a:r>
              <a:rPr lang="en-US" dirty="0" smtClean="0"/>
              <a:t>- </a:t>
            </a:r>
            <a:r>
              <a:rPr lang="en-US" dirty="0" err="1" smtClean="0"/>
              <a:t>Visualisation</a:t>
            </a:r>
            <a:r>
              <a:rPr lang="en-US" dirty="0" smtClean="0"/>
              <a:t> with python</a:t>
            </a:r>
          </a:p>
          <a:p>
            <a:r>
              <a:rPr lang="en-US" dirty="0" err="1" smtClean="0"/>
              <a:t>sklearn</a:t>
            </a:r>
            <a:r>
              <a:rPr lang="en-US" dirty="0" smtClean="0"/>
              <a:t>. Preprocessing- This package provides several common utility functions and transformer classes </a:t>
            </a:r>
          </a:p>
          <a:p>
            <a:r>
              <a:rPr lang="en-US" dirty="0" err="1" smtClean="0"/>
              <a:t>Seaborn</a:t>
            </a:r>
            <a:r>
              <a:rPr lang="en-US" dirty="0" smtClean="0"/>
              <a:t> as </a:t>
            </a:r>
            <a:r>
              <a:rPr lang="en-US" dirty="0" err="1" smtClean="0"/>
              <a:t>sns</a:t>
            </a:r>
            <a:r>
              <a:rPr lang="en-US" dirty="0" smtClean="0"/>
              <a:t>- </a:t>
            </a:r>
            <a:r>
              <a:rPr lang="en-US" dirty="0" err="1" smtClean="0"/>
              <a:t>Seaborn</a:t>
            </a:r>
            <a:r>
              <a:rPr lang="en-US" dirty="0" smtClean="0"/>
              <a:t> is a data visualization library in Python based on </a:t>
            </a:r>
            <a:r>
              <a:rPr lang="en-US" dirty="0" err="1" smtClean="0"/>
              <a:t>matplotlib</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Collection:</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ML depends heavily on data, without data, it is impossible for a machine to learn. It is the most crucial aspect that makes algorithm training possible. In Machine Learning projects, we need a training data set. It is the actual data set used to train the model for performing various actions.</a:t>
            </a:r>
          </a:p>
          <a:p>
            <a:r>
              <a:rPr lang="en-US" dirty="0" smtClean="0"/>
              <a:t>You can collect datasets from different open sources like kaggle.com, data.gov, UCI machine learning repository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Data pre-processing is a process of cleaning the raw data i.e. the data is collected in the real world and is converted to a clean data set. In other words, whenever the data is gathered from different sources it is collected in a raw format and this data isn’t feasible for the analysis.</a:t>
            </a:r>
          </a:p>
          <a:p>
            <a:r>
              <a:rPr lang="en-US" dirty="0" smtClean="0"/>
              <a:t>Therefore, certain steps are executed to convert the data into a small clean data set, this part of the process is called as data pre-processing Follow the following steps to process your Data</a:t>
            </a:r>
          </a:p>
          <a:p>
            <a:r>
              <a:rPr lang="en-US" dirty="0" smtClean="0"/>
              <a:t>Import the Libraries</a:t>
            </a:r>
          </a:p>
          <a:p>
            <a:r>
              <a:rPr lang="en-US" dirty="0" smtClean="0"/>
              <a:t>Importing the dataset</a:t>
            </a:r>
          </a:p>
          <a:p>
            <a:r>
              <a:rPr lang="en-US" dirty="0" smtClean="0"/>
              <a:t>Taking care of Missing Data</a:t>
            </a:r>
          </a:p>
          <a:p>
            <a:r>
              <a:rPr lang="en-US" dirty="0" smtClean="0"/>
              <a:t>Label encoding</a:t>
            </a:r>
          </a:p>
          <a:p>
            <a:r>
              <a:rPr lang="en-US" dirty="0" smtClean="0"/>
              <a:t>One Hot Encoding</a:t>
            </a:r>
          </a:p>
          <a:p>
            <a:r>
              <a:rPr lang="en-US" dirty="0" smtClean="0"/>
              <a:t>Feature Scaling</a:t>
            </a:r>
          </a:p>
          <a:p>
            <a:r>
              <a:rPr lang="en-US" dirty="0" smtClean="0"/>
              <a:t>Splitting Data into Train and Test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b="1" dirty="0" smtClean="0"/>
              <a:t>Analyzing The Data:</a:t>
            </a:r>
            <a:br>
              <a:rPr lang="en-US" b="1" dirty="0" smtClean="0"/>
            </a:br>
            <a:endParaRPr lang="en-US" dirty="0"/>
          </a:p>
        </p:txBody>
      </p:sp>
      <p:sp>
        <p:nvSpPr>
          <p:cNvPr id="11" name="Content Placeholder 10"/>
          <p:cNvSpPr>
            <a:spLocks noGrp="1"/>
          </p:cNvSpPr>
          <p:nvPr>
            <p:ph sz="quarter" idx="1"/>
          </p:nvPr>
        </p:nvSpPr>
        <p:spPr>
          <a:xfrm>
            <a:off x="457200" y="1371600"/>
            <a:ext cx="7467600" cy="5102352"/>
          </a:xfrm>
        </p:spPr>
        <p:txBody>
          <a:bodyPr/>
          <a:lstStyle/>
          <a:p>
            <a:r>
              <a:rPr lang="en-US" dirty="0" smtClean="0"/>
              <a:t>The graph tells us about the number of loans in Credit Score </a:t>
            </a:r>
            <a:r>
              <a:rPr lang="en-US" dirty="0" err="1" smtClean="0"/>
              <a:t>Category.Here</a:t>
            </a:r>
            <a:r>
              <a:rPr lang="en-US" dirty="0" smtClean="0"/>
              <a:t> it is distinguished as Average, Very good, and Good as we are sorting it in ascending order according to our </a:t>
            </a:r>
            <a:r>
              <a:rPr lang="en-US" dirty="0" err="1" smtClean="0"/>
              <a:t>DataSet</a:t>
            </a:r>
            <a:r>
              <a:rPr lang="en-US" dirty="0" smtClean="0"/>
              <a:t>.</a:t>
            </a:r>
          </a:p>
          <a:p>
            <a:pPr>
              <a:buNone/>
            </a:pPr>
            <a:endParaRPr lang="en-US" dirty="0"/>
          </a:p>
        </p:txBody>
      </p:sp>
      <p:pic>
        <p:nvPicPr>
          <p:cNvPr id="8" name="Picture 7" descr="2.png"/>
          <p:cNvPicPr>
            <a:picLocks noChangeAspect="1"/>
          </p:cNvPicPr>
          <p:nvPr/>
        </p:nvPicPr>
        <p:blipFill>
          <a:blip r:embed="rId2" cstate="print"/>
          <a:stretch>
            <a:fillRect/>
          </a:stretch>
        </p:blipFill>
        <p:spPr>
          <a:xfrm>
            <a:off x="2438400" y="2972285"/>
            <a:ext cx="3860184" cy="3885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381000"/>
            <a:ext cx="8229600" cy="5864225"/>
          </a:xfrm>
        </p:spPr>
        <p:txBody>
          <a:bodyPr/>
          <a:lstStyle/>
          <a:p>
            <a:r>
              <a:rPr lang="en-US" sz="2000" dirty="0" smtClean="0"/>
              <a:t>In the graph, we are sorting the elements with values in ascending order. The type of the graph is a bar graph.</a:t>
            </a:r>
          </a:p>
          <a:p>
            <a:r>
              <a:rPr lang="en-US" sz="2000" dirty="0" smtClean="0"/>
              <a:t>The by using a counter function for Home Ownership we can get the count         for the four elements Home Mortgage, Own Home, Rent and Have </a:t>
            </a:r>
            <a:r>
              <a:rPr lang="en-US" sz="2000" dirty="0" err="1" smtClean="0"/>
              <a:t>Mortatage</a:t>
            </a:r>
            <a:r>
              <a:rPr lang="en-US" sz="2000" dirty="0" smtClean="0"/>
              <a:t> According to Our </a:t>
            </a:r>
            <a:r>
              <a:rPr lang="en-US" sz="2000" dirty="0" err="1" smtClean="0"/>
              <a:t>DataSet</a:t>
            </a:r>
            <a:r>
              <a:rPr lang="en-US" sz="2000" dirty="0" smtClean="0"/>
              <a:t>.</a:t>
            </a:r>
          </a:p>
          <a:p>
            <a:endParaRPr lang="en-US" dirty="0"/>
          </a:p>
        </p:txBody>
      </p:sp>
      <p:pic>
        <p:nvPicPr>
          <p:cNvPr id="5" name="Picture 4" descr="1.png"/>
          <p:cNvPicPr>
            <a:picLocks noChangeAspect="1"/>
          </p:cNvPicPr>
          <p:nvPr/>
        </p:nvPicPr>
        <p:blipFill>
          <a:blip r:embed="rId2" cstate="print"/>
          <a:stretch>
            <a:fillRect/>
          </a:stretch>
        </p:blipFill>
        <p:spPr>
          <a:xfrm>
            <a:off x="1752600" y="2362200"/>
            <a:ext cx="5715000" cy="42412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422</TotalTime>
  <Words>1012</Words>
  <Application>Microsoft Office PowerPoint</Application>
  <PresentationFormat>On-screen Show (4:3)</PresentationFormat>
  <Paragraphs>108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Loan Status Prediction Using Exploratory Data           Analysis </vt:lpstr>
      <vt:lpstr>INTRODUCTION</vt:lpstr>
      <vt:lpstr>Architecture:</vt:lpstr>
      <vt:lpstr>Project flow:</vt:lpstr>
      <vt:lpstr>Importing The Required Libraries:</vt:lpstr>
      <vt:lpstr>Data Collection: </vt:lpstr>
      <vt:lpstr>Data Preprocessing:</vt:lpstr>
      <vt:lpstr>Analyzing The Data: </vt:lpstr>
      <vt:lpstr>Slide 9</vt:lpstr>
      <vt:lpstr>Building Model: </vt:lpstr>
      <vt:lpstr>Splitting The Dataset And Predicting: </vt:lpstr>
      <vt:lpstr>Save The Model:</vt:lpstr>
      <vt:lpstr>Build Flask Application: </vt:lpstr>
      <vt:lpstr>Slide 14</vt:lpstr>
      <vt:lpstr>Slide 15</vt:lpstr>
      <vt:lpstr>Slide 16</vt:lpstr>
      <vt:lpstr>Run The App:</vt:lpstr>
      <vt:lpstr>Output:</vt:lpstr>
      <vt:lpstr>Slide 19</vt:lpstr>
      <vt:lpstr>Advantages:</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 Using Exploratory Data Analysis </dc:title>
  <dc:creator>Bharath Chandra</dc:creator>
  <cp:lastModifiedBy>Windows User</cp:lastModifiedBy>
  <cp:revision>24</cp:revision>
  <dcterms:created xsi:type="dcterms:W3CDTF">2006-08-16T00:00:00Z</dcterms:created>
  <dcterms:modified xsi:type="dcterms:W3CDTF">2021-07-27T12:56:04Z</dcterms:modified>
</cp:coreProperties>
</file>