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wmya guptha" initials="sg" lastIdx="1" clrIdx="0">
    <p:extLst>
      <p:ext uri="{19B8F6BF-5375-455C-9EA6-DF929625EA0E}">
        <p15:presenceInfo xmlns:p15="http://schemas.microsoft.com/office/powerpoint/2012/main" userId="782872ce5d91c3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84"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28T11:54:30.110" idx="1">
    <p:pos x="10" y="10"/>
    <p:text>PROCEDURE</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7/28/2021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7/28/2021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7/28/2021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7/28/2021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7/28/2021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5000/"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835F-8124-428A-BBEA-27DD7EEE0DE1}"/>
              </a:ext>
            </a:extLst>
          </p:cNvPr>
          <p:cNvSpPr>
            <a:spLocks noGrp="1"/>
          </p:cNvSpPr>
          <p:nvPr>
            <p:ph type="ctrTitle"/>
          </p:nvPr>
        </p:nvSpPr>
        <p:spPr>
          <a:xfrm>
            <a:off x="1371600" y="1004711"/>
            <a:ext cx="9448800" cy="2623790"/>
          </a:xfrm>
        </p:spPr>
        <p:txBody>
          <a:bodyPr>
            <a:noAutofit/>
          </a:bodyPr>
          <a:lstStyle/>
          <a:p>
            <a:pPr algn="ctr"/>
            <a:r>
              <a:rPr lang="en-US" sz="8000" b="1" dirty="0">
                <a:latin typeface="Algerian" panose="04020705040A02060702" pitchFamily="82" charset="0"/>
              </a:rPr>
              <a:t>NATURAL GAS PRICE PREDICTION</a:t>
            </a:r>
            <a:endParaRPr lang="en-US" sz="8000" dirty="0">
              <a:latin typeface="Algerian" panose="04020705040A02060702" pitchFamily="82" charset="0"/>
            </a:endParaRPr>
          </a:p>
        </p:txBody>
      </p:sp>
      <p:sp>
        <p:nvSpPr>
          <p:cNvPr id="3" name="Subtitle 2">
            <a:extLst>
              <a:ext uri="{FF2B5EF4-FFF2-40B4-BE49-F238E27FC236}">
                <a16:creationId xmlns:a16="http://schemas.microsoft.com/office/drawing/2014/main" id="{FC006E02-2366-4FA6-9A4A-2BC3B69F1470}"/>
              </a:ext>
            </a:extLst>
          </p:cNvPr>
          <p:cNvSpPr>
            <a:spLocks noGrp="1"/>
          </p:cNvSpPr>
          <p:nvPr>
            <p:ph type="subTitle" idx="1"/>
          </p:nvPr>
        </p:nvSpPr>
        <p:spPr>
          <a:xfrm>
            <a:off x="1179689" y="3711223"/>
            <a:ext cx="9448800" cy="2221088"/>
          </a:xfrm>
        </p:spPr>
        <p:txBody>
          <a:bodyPr>
            <a:normAutofit/>
          </a:bodyPr>
          <a:lstStyle/>
          <a:p>
            <a:pPr algn="ctr"/>
            <a:r>
              <a:rPr lang="en-US" dirty="0">
                <a:solidFill>
                  <a:srgbClr val="00B0F0"/>
                </a:solidFill>
              </a:rPr>
              <a:t>   Project by team-CSE027</a:t>
            </a:r>
          </a:p>
          <a:p>
            <a:pPr algn="ctr"/>
            <a:r>
              <a:rPr lang="en-US" dirty="0">
                <a:solidFill>
                  <a:srgbClr val="00B0F0"/>
                </a:solidFill>
              </a:rPr>
              <a:t>  V.AMULYA</a:t>
            </a:r>
          </a:p>
          <a:p>
            <a:pPr algn="ctr"/>
            <a:r>
              <a:rPr lang="en-US" dirty="0">
                <a:solidFill>
                  <a:srgbClr val="00B0F0"/>
                </a:solidFill>
              </a:rPr>
              <a:t>J.SHRUTHI</a:t>
            </a:r>
          </a:p>
          <a:p>
            <a:pPr algn="ctr"/>
            <a:r>
              <a:rPr lang="en-US" dirty="0">
                <a:solidFill>
                  <a:srgbClr val="00B0F0"/>
                </a:solidFill>
              </a:rPr>
              <a:t>      K.MEGHANA</a:t>
            </a:r>
          </a:p>
          <a:p>
            <a:pPr algn="ctr"/>
            <a:r>
              <a:rPr lang="en-US" dirty="0">
                <a:solidFill>
                  <a:srgbClr val="00B0F0"/>
                </a:solidFill>
              </a:rPr>
              <a:t>       R.PRAVALIKA</a:t>
            </a:r>
          </a:p>
          <a:p>
            <a:endParaRPr lang="en-US" dirty="0"/>
          </a:p>
        </p:txBody>
      </p:sp>
    </p:spTree>
    <p:extLst>
      <p:ext uri="{BB962C8B-B14F-4D97-AF65-F5344CB8AC3E}">
        <p14:creationId xmlns:p14="http://schemas.microsoft.com/office/powerpoint/2010/main" val="88538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CF4E-1139-4996-A2C7-0CA7C49C9672}"/>
              </a:ext>
            </a:extLst>
          </p:cNvPr>
          <p:cNvSpPr>
            <a:spLocks noGrp="1"/>
          </p:cNvSpPr>
          <p:nvPr>
            <p:ph type="title"/>
          </p:nvPr>
        </p:nvSpPr>
        <p:spPr/>
        <p:txBody>
          <a:bodyPr/>
          <a:lstStyle/>
          <a:p>
            <a:pPr algn="ctr"/>
            <a:r>
              <a:rPr lang="en-US" dirty="0"/>
              <a:t>Let’s watch the live demo of our working project, to see the predicted values for the date  given as the input. </a:t>
            </a:r>
          </a:p>
        </p:txBody>
      </p:sp>
      <p:sp>
        <p:nvSpPr>
          <p:cNvPr id="3" name="Text Placeholder 2">
            <a:extLst>
              <a:ext uri="{FF2B5EF4-FFF2-40B4-BE49-F238E27FC236}">
                <a16:creationId xmlns:a16="http://schemas.microsoft.com/office/drawing/2014/main" id="{494B6059-E906-4B1E-8F20-3BC5DAEA49BC}"/>
              </a:ext>
            </a:extLst>
          </p:cNvPr>
          <p:cNvSpPr>
            <a:spLocks noGrp="1"/>
          </p:cNvSpPr>
          <p:nvPr>
            <p:ph type="body" idx="1"/>
          </p:nvPr>
        </p:nvSpPr>
        <p:spPr/>
        <p:txBody>
          <a:bodyPr>
            <a:normAutofit/>
          </a:bodyPr>
          <a:lstStyle/>
          <a:p>
            <a:pPr algn="ctr"/>
            <a:r>
              <a:rPr lang="en-US" sz="4000" u="sng" dirty="0">
                <a:hlinkClick r:id="rId2"/>
              </a:rPr>
              <a:t>http://localhost:5000/</a:t>
            </a:r>
            <a:endParaRPr lang="en-US" sz="4000" u="sng" dirty="0"/>
          </a:p>
        </p:txBody>
      </p:sp>
    </p:spTree>
    <p:extLst>
      <p:ext uri="{BB962C8B-B14F-4D97-AF65-F5344CB8AC3E}">
        <p14:creationId xmlns:p14="http://schemas.microsoft.com/office/powerpoint/2010/main" val="187343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9041-6E81-40CA-A3CD-9D4708BB584A}"/>
              </a:ext>
            </a:extLst>
          </p:cNvPr>
          <p:cNvSpPr>
            <a:spLocks noGrp="1"/>
          </p:cNvSpPr>
          <p:nvPr>
            <p:ph type="ctrTitle"/>
          </p:nvPr>
        </p:nvSpPr>
        <p:spPr>
          <a:xfrm>
            <a:off x="1371600" y="1039091"/>
            <a:ext cx="9448800" cy="2105891"/>
          </a:xfrm>
        </p:spPr>
        <p:txBody>
          <a:bodyPr>
            <a:normAutofit/>
          </a:bodyPr>
          <a:lstStyle/>
          <a:p>
            <a:pPr algn="ctr"/>
            <a:r>
              <a:rPr lang="en-US" sz="7200" dirty="0">
                <a:latin typeface="Algerian" panose="04020705040A02060702" pitchFamily="82" charset="0"/>
              </a:rPr>
              <a:t>CONCLUSION</a:t>
            </a:r>
            <a:br>
              <a:rPr lang="en-US" dirty="0"/>
            </a:br>
            <a:endParaRPr lang="en-US" dirty="0"/>
          </a:p>
        </p:txBody>
      </p:sp>
      <p:sp>
        <p:nvSpPr>
          <p:cNvPr id="3" name="Subtitle 2">
            <a:extLst>
              <a:ext uri="{FF2B5EF4-FFF2-40B4-BE49-F238E27FC236}">
                <a16:creationId xmlns:a16="http://schemas.microsoft.com/office/drawing/2014/main" id="{7B0311BE-D0E1-4F05-A8A3-CAA6E99F91AC}"/>
              </a:ext>
            </a:extLst>
          </p:cNvPr>
          <p:cNvSpPr>
            <a:spLocks noGrp="1"/>
          </p:cNvSpPr>
          <p:nvPr>
            <p:ph type="subTitle" idx="1"/>
          </p:nvPr>
        </p:nvSpPr>
        <p:spPr>
          <a:xfrm>
            <a:off x="1371600" y="3269674"/>
            <a:ext cx="9448800" cy="3089562"/>
          </a:xfrm>
        </p:spPr>
        <p:txBody>
          <a:bodyPr/>
          <a:lstStyle/>
          <a:p>
            <a:r>
              <a:rPr lang="en-US" sz="2800" dirty="0">
                <a:solidFill>
                  <a:srgbClr val="00B0F0"/>
                </a:solidFill>
              </a:rPr>
              <a:t>The beautifully designed UI is an attractive and a user-friendly page, that satisfies the user by giving the required information.</a:t>
            </a:r>
          </a:p>
          <a:p>
            <a:endParaRPr lang="en-US" dirty="0"/>
          </a:p>
          <a:p>
            <a:pPr algn="ctr"/>
            <a:r>
              <a:rPr lang="en-US" sz="7200" dirty="0">
                <a:solidFill>
                  <a:srgbClr val="FFC000"/>
                </a:solidFill>
              </a:rPr>
              <a:t>THANK YOU</a:t>
            </a:r>
          </a:p>
        </p:txBody>
      </p:sp>
    </p:spTree>
    <p:extLst>
      <p:ext uri="{BB962C8B-B14F-4D97-AF65-F5344CB8AC3E}">
        <p14:creationId xmlns:p14="http://schemas.microsoft.com/office/powerpoint/2010/main" val="17683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C8A96-1C78-4B10-8919-7D785C4C5C64}"/>
              </a:ext>
            </a:extLst>
          </p:cNvPr>
          <p:cNvSpPr>
            <a:spLocks noGrp="1"/>
          </p:cNvSpPr>
          <p:nvPr>
            <p:ph type="title"/>
          </p:nvPr>
        </p:nvSpPr>
        <p:spPr>
          <a:xfrm>
            <a:off x="685800" y="753534"/>
            <a:ext cx="10820399" cy="1310794"/>
          </a:xfrm>
        </p:spPr>
        <p:txBody>
          <a:bodyPr>
            <a:normAutofit/>
          </a:bodyPr>
          <a:lstStyle/>
          <a:p>
            <a:pPr algn="ctr"/>
            <a:r>
              <a:rPr lang="en-US" sz="7200" dirty="0">
                <a:latin typeface="Algerian" panose="04020705040A02060702" pitchFamily="82" charset="0"/>
              </a:rPr>
              <a:t>contents</a:t>
            </a:r>
          </a:p>
        </p:txBody>
      </p:sp>
      <p:sp>
        <p:nvSpPr>
          <p:cNvPr id="3" name="Text Placeholder 2">
            <a:extLst>
              <a:ext uri="{FF2B5EF4-FFF2-40B4-BE49-F238E27FC236}">
                <a16:creationId xmlns:a16="http://schemas.microsoft.com/office/drawing/2014/main" id="{1855551E-1D7B-49FA-915E-43A3A636F2C9}"/>
              </a:ext>
            </a:extLst>
          </p:cNvPr>
          <p:cNvSpPr>
            <a:spLocks noGrp="1"/>
          </p:cNvSpPr>
          <p:nvPr>
            <p:ph type="body" idx="1"/>
          </p:nvPr>
        </p:nvSpPr>
        <p:spPr>
          <a:xfrm>
            <a:off x="1024467" y="2064328"/>
            <a:ext cx="10490200" cy="4040137"/>
          </a:xfrm>
        </p:spPr>
        <p:txBody>
          <a:bodyPr>
            <a:normAutofit/>
          </a:bodyPr>
          <a:lstStyle/>
          <a:p>
            <a:pPr marL="342900" indent="-342900" algn="l">
              <a:buFont typeface="Arial" panose="020B0604020202020204" pitchFamily="34" charset="0"/>
              <a:buChar char="•"/>
            </a:pPr>
            <a:r>
              <a:rPr lang="en-US" sz="4000" dirty="0">
                <a:solidFill>
                  <a:srgbClr val="00B0F0"/>
                </a:solidFill>
              </a:rPr>
              <a:t>Introduction</a:t>
            </a:r>
          </a:p>
          <a:p>
            <a:pPr marL="342900" indent="-342900" algn="l">
              <a:buFont typeface="Arial" panose="020B0604020202020204" pitchFamily="34" charset="0"/>
              <a:buChar char="•"/>
            </a:pPr>
            <a:r>
              <a:rPr lang="en-US" sz="4000" dirty="0">
                <a:solidFill>
                  <a:srgbClr val="00B0F0"/>
                </a:solidFill>
              </a:rPr>
              <a:t>About our project</a:t>
            </a:r>
          </a:p>
          <a:p>
            <a:pPr marL="342900" indent="-342900" algn="l">
              <a:buFont typeface="Arial" panose="020B0604020202020204" pitchFamily="34" charset="0"/>
              <a:buChar char="•"/>
            </a:pPr>
            <a:r>
              <a:rPr lang="en-US" sz="4000" dirty="0">
                <a:solidFill>
                  <a:srgbClr val="00B0F0"/>
                </a:solidFill>
              </a:rPr>
              <a:t>Experimental investigation</a:t>
            </a:r>
          </a:p>
          <a:p>
            <a:pPr marL="342900" indent="-342900" algn="l">
              <a:buFont typeface="Arial" panose="020B0604020202020204" pitchFamily="34" charset="0"/>
              <a:buChar char="•"/>
            </a:pPr>
            <a:r>
              <a:rPr lang="en-US" sz="4000" dirty="0">
                <a:solidFill>
                  <a:srgbClr val="00B0F0"/>
                </a:solidFill>
              </a:rPr>
              <a:t>User interface</a:t>
            </a:r>
          </a:p>
          <a:p>
            <a:pPr marL="342900" indent="-342900" algn="l">
              <a:buFont typeface="Arial" panose="020B0604020202020204" pitchFamily="34" charset="0"/>
              <a:buChar char="•"/>
            </a:pPr>
            <a:r>
              <a:rPr lang="en-US" sz="4000" dirty="0">
                <a:solidFill>
                  <a:srgbClr val="00B0F0"/>
                </a:solidFill>
              </a:rPr>
              <a:t>Result</a:t>
            </a:r>
          </a:p>
          <a:p>
            <a:pPr marL="342900" indent="-342900" algn="l">
              <a:buFont typeface="Arial" panose="020B0604020202020204" pitchFamily="34" charset="0"/>
              <a:buChar char="•"/>
            </a:pPr>
            <a:r>
              <a:rPr lang="en-US" sz="4000" dirty="0">
                <a:solidFill>
                  <a:srgbClr val="00B0F0"/>
                </a:solidFill>
              </a:rPr>
              <a:t>conclusion</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63491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829E-6E71-4E25-991D-8380C6A772D8}"/>
              </a:ext>
            </a:extLst>
          </p:cNvPr>
          <p:cNvSpPr>
            <a:spLocks noGrp="1"/>
          </p:cNvSpPr>
          <p:nvPr>
            <p:ph type="title"/>
          </p:nvPr>
        </p:nvSpPr>
        <p:spPr>
          <a:xfrm>
            <a:off x="1439333" y="639315"/>
            <a:ext cx="8610600" cy="1293028"/>
          </a:xfrm>
        </p:spPr>
        <p:txBody>
          <a:bodyPr>
            <a:normAutofit/>
          </a:bodyPr>
          <a:lstStyle/>
          <a:p>
            <a:pPr algn="ctr"/>
            <a:r>
              <a:rPr lang="en-US" sz="6600"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F3CDAD87-86CF-4228-AE60-0C2332372614}"/>
              </a:ext>
            </a:extLst>
          </p:cNvPr>
          <p:cNvSpPr>
            <a:spLocks noGrp="1"/>
          </p:cNvSpPr>
          <p:nvPr>
            <p:ph idx="1"/>
          </p:nvPr>
        </p:nvSpPr>
        <p:spPr/>
        <p:txBody>
          <a:bodyPr/>
          <a:lstStyle/>
          <a:p>
            <a:r>
              <a:rPr lang="en-US" sz="3200" dirty="0">
                <a:solidFill>
                  <a:srgbClr val="FFC000"/>
                </a:solidFill>
              </a:rPr>
              <a:t>Natural Gas has been proposed as a solution to increase the security of energy supply and reduce environmental pollution around the world. </a:t>
            </a:r>
          </a:p>
          <a:p>
            <a:r>
              <a:rPr lang="en-US" sz="3200" dirty="0">
                <a:solidFill>
                  <a:srgbClr val="FFC000"/>
                </a:solidFill>
              </a:rPr>
              <a:t>Being able to forecast natural gas price benefits various stakeholders and has become a very valuable tool for all market participants in competitive natural gas markets.</a:t>
            </a:r>
          </a:p>
        </p:txBody>
      </p:sp>
    </p:spTree>
    <p:extLst>
      <p:ext uri="{BB962C8B-B14F-4D97-AF65-F5344CB8AC3E}">
        <p14:creationId xmlns:p14="http://schemas.microsoft.com/office/powerpoint/2010/main" val="240167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45FD-AE77-4541-8FDD-1B318FB4C557}"/>
              </a:ext>
            </a:extLst>
          </p:cNvPr>
          <p:cNvSpPr>
            <a:spLocks noGrp="1"/>
          </p:cNvSpPr>
          <p:nvPr>
            <p:ph type="title"/>
          </p:nvPr>
        </p:nvSpPr>
        <p:spPr>
          <a:xfrm>
            <a:off x="846667" y="741795"/>
            <a:ext cx="10905066" cy="1293028"/>
          </a:xfrm>
        </p:spPr>
        <p:txBody>
          <a:bodyPr>
            <a:normAutofit/>
          </a:bodyPr>
          <a:lstStyle/>
          <a:p>
            <a:pPr algn="l"/>
            <a:r>
              <a:rPr lang="en-US" sz="6000" dirty="0">
                <a:latin typeface="Agency FB" panose="020B0503020202020204" pitchFamily="34" charset="0"/>
              </a:rPr>
              <a:t>            </a:t>
            </a:r>
            <a:r>
              <a:rPr lang="en-US" sz="6000" dirty="0">
                <a:latin typeface="Algerian" panose="04020705040A02060702" pitchFamily="82" charset="0"/>
              </a:rPr>
              <a:t>ABOUT OUR PROJECT</a:t>
            </a:r>
          </a:p>
        </p:txBody>
      </p:sp>
      <p:sp>
        <p:nvSpPr>
          <p:cNvPr id="3" name="Content Placeholder 2">
            <a:extLst>
              <a:ext uri="{FF2B5EF4-FFF2-40B4-BE49-F238E27FC236}">
                <a16:creationId xmlns:a16="http://schemas.microsoft.com/office/drawing/2014/main" id="{D1545DA9-6D7C-4C12-AF8E-F0C435FD3465}"/>
              </a:ext>
            </a:extLst>
          </p:cNvPr>
          <p:cNvSpPr>
            <a:spLocks noGrp="1"/>
          </p:cNvSpPr>
          <p:nvPr>
            <p:ph idx="1"/>
          </p:nvPr>
        </p:nvSpPr>
        <p:spPr/>
        <p:txBody>
          <a:bodyPr>
            <a:normAutofit/>
          </a:bodyPr>
          <a:lstStyle/>
          <a:p>
            <a:r>
              <a:rPr lang="en-US" sz="3200" dirty="0">
                <a:solidFill>
                  <a:srgbClr val="00B0F0"/>
                </a:solidFill>
              </a:rPr>
              <a:t>Prediction of  Natural Gas Price, commercially is important to know.  The purpose of this model is   to predict the spot price of  Natural Gas when the date is taken as the input given by the user. It then predicts the price of the Gas on that specific day. </a:t>
            </a:r>
          </a:p>
          <a:p>
            <a:r>
              <a:rPr lang="en-US" sz="3200" dirty="0">
                <a:solidFill>
                  <a:srgbClr val="00B0F0"/>
                </a:solidFill>
              </a:rPr>
              <a:t>In this model, we are using the Machine learning algorithms to help predict the values. We chose Decision Tree Regression Algorithm in this model.</a:t>
            </a:r>
          </a:p>
        </p:txBody>
      </p:sp>
    </p:spTree>
    <p:extLst>
      <p:ext uri="{BB962C8B-B14F-4D97-AF65-F5344CB8AC3E}">
        <p14:creationId xmlns:p14="http://schemas.microsoft.com/office/powerpoint/2010/main" val="267853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0FFB719-F99E-47DD-87F6-EFB42E94C03B}"/>
              </a:ext>
            </a:extLst>
          </p:cNvPr>
          <p:cNvPicPr>
            <a:picLocks noChangeAspect="1"/>
          </p:cNvPicPr>
          <p:nvPr/>
        </p:nvPicPr>
        <p:blipFill>
          <a:blip r:embed="rId2"/>
          <a:stretch>
            <a:fillRect/>
          </a:stretch>
        </p:blipFill>
        <p:spPr>
          <a:xfrm>
            <a:off x="1657351" y="643464"/>
            <a:ext cx="9244012" cy="5571071"/>
          </a:xfrm>
          <a:prstGeom prst="rect">
            <a:avLst/>
          </a:prstGeom>
          <a:ln w="31750" cap="sq">
            <a:noFill/>
            <a:miter lim="800000"/>
          </a:ln>
        </p:spPr>
      </p:pic>
    </p:spTree>
    <p:extLst>
      <p:ext uri="{BB962C8B-B14F-4D97-AF65-F5344CB8AC3E}">
        <p14:creationId xmlns:p14="http://schemas.microsoft.com/office/powerpoint/2010/main" val="289022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C23D-1D98-40C1-AD55-368D55D9C60B}"/>
              </a:ext>
            </a:extLst>
          </p:cNvPr>
          <p:cNvSpPr>
            <a:spLocks noGrp="1"/>
          </p:cNvSpPr>
          <p:nvPr>
            <p:ph type="title"/>
          </p:nvPr>
        </p:nvSpPr>
        <p:spPr>
          <a:xfrm>
            <a:off x="800099" y="0"/>
            <a:ext cx="9158288" cy="752474"/>
          </a:xfrm>
        </p:spPr>
        <p:txBody>
          <a:bodyPr>
            <a:normAutofit/>
          </a:bodyPr>
          <a:lstStyle/>
          <a:p>
            <a:r>
              <a:rPr lang="en-US" sz="4800" b="1" dirty="0">
                <a:latin typeface="Algerian" panose="04020705040A02060702" pitchFamily="82" charset="0"/>
              </a:rPr>
              <a:t>EXPERIMENTAL INVESTIGATION</a:t>
            </a:r>
          </a:p>
        </p:txBody>
      </p:sp>
      <p:pic>
        <p:nvPicPr>
          <p:cNvPr id="6" name="Content Placeholder 5" descr="Diagram, text&#10;&#10;Description automatically generated">
            <a:extLst>
              <a:ext uri="{FF2B5EF4-FFF2-40B4-BE49-F238E27FC236}">
                <a16:creationId xmlns:a16="http://schemas.microsoft.com/office/drawing/2014/main" id="{B6FB4146-2E5C-4C95-8BCB-37EEEDEBAB05}"/>
              </a:ext>
            </a:extLst>
          </p:cNvPr>
          <p:cNvPicPr>
            <a:picLocks noGrp="1" noChangeAspect="1"/>
          </p:cNvPicPr>
          <p:nvPr>
            <p:ph idx="1"/>
          </p:nvPr>
        </p:nvPicPr>
        <p:blipFill>
          <a:blip r:embed="rId2"/>
          <a:stretch>
            <a:fillRect/>
          </a:stretch>
        </p:blipFill>
        <p:spPr>
          <a:xfrm>
            <a:off x="971549" y="752474"/>
            <a:ext cx="3684700" cy="5918200"/>
          </a:xfrm>
        </p:spPr>
      </p:pic>
      <p:sp>
        <p:nvSpPr>
          <p:cNvPr id="4" name="Text Placeholder 3">
            <a:extLst>
              <a:ext uri="{FF2B5EF4-FFF2-40B4-BE49-F238E27FC236}">
                <a16:creationId xmlns:a16="http://schemas.microsoft.com/office/drawing/2014/main" id="{34C5CE0D-DCF0-4CC3-9B0B-AC43852F6B18}"/>
              </a:ext>
            </a:extLst>
          </p:cNvPr>
          <p:cNvSpPr>
            <a:spLocks noGrp="1"/>
          </p:cNvSpPr>
          <p:nvPr>
            <p:ph type="body" sz="half" idx="2"/>
          </p:nvPr>
        </p:nvSpPr>
        <p:spPr>
          <a:xfrm>
            <a:off x="6405562" y="2252661"/>
            <a:ext cx="4114800" cy="3094485"/>
          </a:xfrm>
        </p:spPr>
        <p:txBody>
          <a:bodyPr/>
          <a:lstStyle/>
          <a:p>
            <a:r>
              <a:rPr lang="en-US" sz="3600" dirty="0"/>
              <a:t>Flowchart: </a:t>
            </a:r>
          </a:p>
          <a:p>
            <a:r>
              <a:rPr lang="en-US" sz="2800" dirty="0">
                <a:solidFill>
                  <a:srgbClr val="FFC000"/>
                </a:solidFill>
              </a:rPr>
              <a:t>This flowchart indicates the process followed for building and implementing the model. </a:t>
            </a:r>
          </a:p>
        </p:txBody>
      </p:sp>
    </p:spTree>
    <p:extLst>
      <p:ext uri="{BB962C8B-B14F-4D97-AF65-F5344CB8AC3E}">
        <p14:creationId xmlns:p14="http://schemas.microsoft.com/office/powerpoint/2010/main" val="213453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8109-E77D-4F9F-9203-7B2AF426981E}"/>
              </a:ext>
            </a:extLst>
          </p:cNvPr>
          <p:cNvSpPr>
            <a:spLocks noGrp="1"/>
          </p:cNvSpPr>
          <p:nvPr>
            <p:ph type="title"/>
          </p:nvPr>
        </p:nvSpPr>
        <p:spPr>
          <a:xfrm>
            <a:off x="1000125" y="0"/>
            <a:ext cx="10858499" cy="1600200"/>
          </a:xfrm>
        </p:spPr>
        <p:txBody>
          <a:bodyPr>
            <a:normAutofit/>
          </a:bodyPr>
          <a:lstStyle/>
          <a:p>
            <a:pPr algn="ctr"/>
            <a:r>
              <a:rPr lang="en-US" sz="5400" dirty="0">
                <a:latin typeface="Algerian" panose="04020705040A02060702" pitchFamily="82" charset="0"/>
              </a:rPr>
              <a:t>USER INTERFACE</a:t>
            </a:r>
            <a:br>
              <a:rPr lang="en-US" sz="5400" dirty="0">
                <a:latin typeface="Algerian" panose="04020705040A02060702" pitchFamily="82" charset="0"/>
              </a:rPr>
            </a:br>
            <a:r>
              <a:rPr lang="en-US" sz="5400" dirty="0">
                <a:latin typeface="Algerian" panose="04020705040A02060702" pitchFamily="82" charset="0"/>
              </a:rPr>
              <a:t>(WEB APPLICATION)</a:t>
            </a:r>
          </a:p>
        </p:txBody>
      </p:sp>
      <p:pic>
        <p:nvPicPr>
          <p:cNvPr id="6" name="Content Placeholder 5" descr="Graphical user interface, application&#10;&#10;Description automatically generated">
            <a:extLst>
              <a:ext uri="{FF2B5EF4-FFF2-40B4-BE49-F238E27FC236}">
                <a16:creationId xmlns:a16="http://schemas.microsoft.com/office/drawing/2014/main" id="{72BF947E-0856-41DA-9BCB-35F79BB83C0B}"/>
              </a:ext>
            </a:extLst>
          </p:cNvPr>
          <p:cNvPicPr>
            <a:picLocks noGrp="1" noChangeAspect="1"/>
          </p:cNvPicPr>
          <p:nvPr>
            <p:ph idx="1"/>
          </p:nvPr>
        </p:nvPicPr>
        <p:blipFill>
          <a:blip r:embed="rId2"/>
          <a:stretch>
            <a:fillRect/>
          </a:stretch>
        </p:blipFill>
        <p:spPr>
          <a:xfrm>
            <a:off x="4995863" y="1930540"/>
            <a:ext cx="6510337" cy="4013059"/>
          </a:xfrm>
        </p:spPr>
      </p:pic>
      <p:sp>
        <p:nvSpPr>
          <p:cNvPr id="4" name="Text Placeholder 3">
            <a:extLst>
              <a:ext uri="{FF2B5EF4-FFF2-40B4-BE49-F238E27FC236}">
                <a16:creationId xmlns:a16="http://schemas.microsoft.com/office/drawing/2014/main" id="{D7FD68A9-2C02-4DC1-A7EA-CFC1EB8DCA72}"/>
              </a:ext>
            </a:extLst>
          </p:cNvPr>
          <p:cNvSpPr>
            <a:spLocks noGrp="1"/>
          </p:cNvSpPr>
          <p:nvPr>
            <p:ph type="body" sz="half" idx="2"/>
          </p:nvPr>
        </p:nvSpPr>
        <p:spPr>
          <a:xfrm>
            <a:off x="685800" y="1930541"/>
            <a:ext cx="4114800" cy="4288143"/>
          </a:xfrm>
        </p:spPr>
        <p:txBody>
          <a:bodyPr>
            <a:normAutofit/>
          </a:bodyPr>
          <a:lstStyle/>
          <a:p>
            <a:r>
              <a:rPr lang="en-US" sz="2000" dirty="0"/>
              <a:t>-&gt;</a:t>
            </a:r>
            <a:r>
              <a:rPr lang="en-US" sz="2000" dirty="0">
                <a:solidFill>
                  <a:srgbClr val="00B0F0"/>
                </a:solidFill>
              </a:rPr>
              <a:t>The interface (UI) is that the point of human-computer interaction and communication during a device.</a:t>
            </a:r>
          </a:p>
          <a:p>
            <a:r>
              <a:rPr lang="en-US" sz="2000" dirty="0"/>
              <a:t>-&gt;</a:t>
            </a:r>
            <a:r>
              <a:rPr lang="en-US" sz="2000" dirty="0">
                <a:solidFill>
                  <a:srgbClr val="00B0F0"/>
                </a:solidFill>
              </a:rPr>
              <a:t>It is the way through which the user interacts with an application or a website. </a:t>
            </a:r>
          </a:p>
          <a:p>
            <a:r>
              <a:rPr lang="en-US" sz="2000" dirty="0"/>
              <a:t>-&gt;</a:t>
            </a:r>
            <a:r>
              <a:rPr lang="en-US" sz="2000" dirty="0">
                <a:solidFill>
                  <a:srgbClr val="00B0F0"/>
                </a:solidFill>
              </a:rPr>
              <a:t>The application is created using Flask app. </a:t>
            </a:r>
          </a:p>
          <a:p>
            <a:r>
              <a:rPr lang="en-US" sz="2000" dirty="0"/>
              <a:t>-&gt;</a:t>
            </a:r>
            <a:r>
              <a:rPr lang="en-US" sz="2000" dirty="0">
                <a:solidFill>
                  <a:srgbClr val="00B0F0"/>
                </a:solidFill>
              </a:rPr>
              <a:t>The UI is developed using html5, CSS3, and bootstrap.</a:t>
            </a:r>
          </a:p>
        </p:txBody>
      </p:sp>
    </p:spTree>
    <p:extLst>
      <p:ext uri="{BB962C8B-B14F-4D97-AF65-F5344CB8AC3E}">
        <p14:creationId xmlns:p14="http://schemas.microsoft.com/office/powerpoint/2010/main" val="246536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4B4A-D5C2-41C9-8880-E5D1680D4525}"/>
              </a:ext>
            </a:extLst>
          </p:cNvPr>
          <p:cNvSpPr>
            <a:spLocks noGrp="1"/>
          </p:cNvSpPr>
          <p:nvPr>
            <p:ph type="title"/>
          </p:nvPr>
        </p:nvSpPr>
        <p:spPr>
          <a:xfrm>
            <a:off x="1925781" y="639315"/>
            <a:ext cx="8610600" cy="1293028"/>
          </a:xfrm>
        </p:spPr>
        <p:txBody>
          <a:bodyPr>
            <a:noAutofit/>
          </a:bodyPr>
          <a:lstStyle/>
          <a:p>
            <a:pPr algn="ctr"/>
            <a:r>
              <a:rPr lang="en-US" sz="8800"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FD0E9C2A-9FDA-4896-8B91-024EDFCC914D}"/>
              </a:ext>
            </a:extLst>
          </p:cNvPr>
          <p:cNvSpPr>
            <a:spLocks noGrp="1"/>
          </p:cNvSpPr>
          <p:nvPr>
            <p:ph idx="1"/>
          </p:nvPr>
        </p:nvSpPr>
        <p:spPr/>
        <p:txBody>
          <a:bodyPr>
            <a:normAutofit/>
          </a:bodyPr>
          <a:lstStyle/>
          <a:p>
            <a:r>
              <a:rPr lang="en-US" sz="4000" dirty="0">
                <a:solidFill>
                  <a:srgbClr val="FFC000"/>
                </a:solidFill>
              </a:rPr>
              <a:t>The Result predicted is shown in the image. We used Decision Tree Regression because it has an accuracy of 97.55%.</a:t>
            </a:r>
          </a:p>
          <a:p>
            <a:r>
              <a:rPr lang="en-US" sz="4000" dirty="0">
                <a:solidFill>
                  <a:srgbClr val="FFC000"/>
                </a:solidFill>
              </a:rPr>
              <a:t>The model is then integrated to our UI, which predicts the price of Natural Gas.</a:t>
            </a:r>
          </a:p>
        </p:txBody>
      </p:sp>
    </p:spTree>
    <p:extLst>
      <p:ext uri="{BB962C8B-B14F-4D97-AF65-F5344CB8AC3E}">
        <p14:creationId xmlns:p14="http://schemas.microsoft.com/office/powerpoint/2010/main" val="317108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3047-6278-46DD-83ED-700338E12CA8}"/>
              </a:ext>
            </a:extLst>
          </p:cNvPr>
          <p:cNvSpPr>
            <a:spLocks noGrp="1"/>
          </p:cNvSpPr>
          <p:nvPr>
            <p:ph type="title"/>
          </p:nvPr>
        </p:nvSpPr>
        <p:spPr>
          <a:xfrm>
            <a:off x="1555534" y="764373"/>
            <a:ext cx="9950666" cy="1293028"/>
          </a:xfrm>
        </p:spPr>
        <p:txBody>
          <a:bodyPr>
            <a:normAutofit fontScale="90000"/>
          </a:bodyPr>
          <a:lstStyle/>
          <a:p>
            <a:pPr algn="ctr"/>
            <a:r>
              <a:rPr lang="en-US" dirty="0">
                <a:latin typeface="Algerian" panose="04020705040A02060702" pitchFamily="82" charset="0"/>
              </a:rPr>
              <a:t>Comparison of price on date</a:t>
            </a:r>
            <a:br>
              <a:rPr lang="en-US" dirty="0">
                <a:latin typeface="Algerian" panose="04020705040A02060702" pitchFamily="82" charset="0"/>
              </a:rPr>
            </a:br>
            <a:r>
              <a:rPr lang="en-US" dirty="0">
                <a:latin typeface="Algerian" panose="04020705040A02060702" pitchFamily="82" charset="0"/>
              </a:rPr>
              <a:t>  25-04-2016  in the dataset and the UI</a:t>
            </a:r>
          </a:p>
        </p:txBody>
      </p:sp>
      <p:pic>
        <p:nvPicPr>
          <p:cNvPr id="6" name="Content Placeholder 5" descr="Graphical user interface, table, Excel&#10;&#10;Description automatically generated">
            <a:extLst>
              <a:ext uri="{FF2B5EF4-FFF2-40B4-BE49-F238E27FC236}">
                <a16:creationId xmlns:a16="http://schemas.microsoft.com/office/drawing/2014/main" id="{86D045C3-B3F0-4663-BF42-76D78EB5F39B}"/>
              </a:ext>
            </a:extLst>
          </p:cNvPr>
          <p:cNvPicPr>
            <a:picLocks noGrp="1" noChangeAspect="1"/>
          </p:cNvPicPr>
          <p:nvPr>
            <p:ph sz="half" idx="1"/>
          </p:nvPr>
        </p:nvPicPr>
        <p:blipFill>
          <a:blip r:embed="rId2"/>
          <a:stretch>
            <a:fillRect/>
          </a:stretch>
        </p:blipFill>
        <p:spPr>
          <a:xfrm>
            <a:off x="1555534" y="2193925"/>
            <a:ext cx="4194102" cy="4345420"/>
          </a:xfrm>
        </p:spPr>
      </p:pic>
      <p:pic>
        <p:nvPicPr>
          <p:cNvPr id="8" name="Content Placeholder 7" descr="Graphical user interface&#10;&#10;Description automatically generated">
            <a:extLst>
              <a:ext uri="{FF2B5EF4-FFF2-40B4-BE49-F238E27FC236}">
                <a16:creationId xmlns:a16="http://schemas.microsoft.com/office/drawing/2014/main" id="{7F2F6A0F-0F8B-4B8D-9DF7-0ECDF501764F}"/>
              </a:ext>
            </a:extLst>
          </p:cNvPr>
          <p:cNvPicPr>
            <a:picLocks noGrp="1" noChangeAspect="1"/>
          </p:cNvPicPr>
          <p:nvPr>
            <p:ph sz="half" idx="2"/>
          </p:nvPr>
        </p:nvPicPr>
        <p:blipFill>
          <a:blip r:embed="rId3"/>
          <a:stretch>
            <a:fillRect/>
          </a:stretch>
        </p:blipFill>
        <p:spPr>
          <a:xfrm>
            <a:off x="5915891" y="2193925"/>
            <a:ext cx="5957454" cy="4234584"/>
          </a:xfrm>
        </p:spPr>
      </p:pic>
    </p:spTree>
    <p:extLst>
      <p:ext uri="{BB962C8B-B14F-4D97-AF65-F5344CB8AC3E}">
        <p14:creationId xmlns:p14="http://schemas.microsoft.com/office/powerpoint/2010/main" val="38209614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129</TotalTime>
  <Words>359</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Agency FB</vt:lpstr>
      <vt:lpstr>Algerian</vt:lpstr>
      <vt:lpstr>Arial</vt:lpstr>
      <vt:lpstr>Century Gothic</vt:lpstr>
      <vt:lpstr>Vapor Trail</vt:lpstr>
      <vt:lpstr>NATURAL GAS PRICE PREDICTION</vt:lpstr>
      <vt:lpstr>contents</vt:lpstr>
      <vt:lpstr>INTRODUCTION</vt:lpstr>
      <vt:lpstr>            ABOUT OUR PROJECT</vt:lpstr>
      <vt:lpstr>PowerPoint Presentation</vt:lpstr>
      <vt:lpstr>EXPERIMENTAL INVESTIGATION</vt:lpstr>
      <vt:lpstr>USER INTERFACE (WEB APPLICATION)</vt:lpstr>
      <vt:lpstr>RESULT</vt:lpstr>
      <vt:lpstr>Comparison of price on date   25-04-2016  in the dataset and the UI</vt:lpstr>
      <vt:lpstr>Let’s watch the live demo of our working project, to see the predicted values for the date  given as the input.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GAS PRICE PREDICTION</dc:title>
  <dc:creator>sowmya guptha</dc:creator>
  <cp:lastModifiedBy>sowmya guptha</cp:lastModifiedBy>
  <cp:revision>3</cp:revision>
  <dcterms:created xsi:type="dcterms:W3CDTF">2021-07-27T05:51:50Z</dcterms:created>
  <dcterms:modified xsi:type="dcterms:W3CDTF">2021-07-28T06:42:35Z</dcterms:modified>
</cp:coreProperties>
</file>