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60" r:id="rId3"/>
    <p:sldId id="258" r:id="rId4"/>
    <p:sldId id="262" r:id="rId5"/>
    <p:sldId id="261" r:id="rId6"/>
    <p:sldId id="263" r:id="rId7"/>
    <p:sldId id="265" r:id="rId8"/>
    <p:sldId id="264" r:id="rId9"/>
    <p:sldId id="267" r:id="rId10"/>
    <p:sldId id="268" r:id="rId11"/>
    <p:sldId id="273" r:id="rId12"/>
    <p:sldId id="269" r:id="rId13"/>
    <p:sldId id="274"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8F210F-AE7F-46A6-B2AD-B9AE6A66270B}" v="282" dt="2020-08-26T07:46:34.514"/>
    <p1510:client id="{5A2790F7-B772-45FF-87FC-25CCCE6D23BF}" v="807" dt="2020-08-26T06:58:50.645"/>
    <p1510:client id="{7D9ADD86-719D-4A40-96F3-6253AB552C27}" v="14" dt="2020-08-29T01:33:16.590"/>
    <p1510:client id="{C604BD7C-47F3-4904-8C17-360F9C108196}" v="76" dt="2020-08-26T13:06:07.490"/>
    <p1510:client id="{D52338A7-4E82-484E-920A-8088370F6B72}" v="381" dt="2020-08-26T09:45:26.311"/>
    <p1510:client id="{E67BD5C2-335F-4640-A1C0-2327FF856F30}" v="515" dt="2020-08-25T17:24:05.572"/>
    <p1510:client id="{F29E1AA3-B5CB-4A12-F842-A70F5F56B5E2}" v="128" dt="2020-08-27T13:58:35.3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846" autoAdjust="0"/>
    <p:restoredTop sz="94660"/>
  </p:normalViewPr>
  <p:slideViewPr>
    <p:cSldViewPr snapToGrid="0">
      <p:cViewPr>
        <p:scale>
          <a:sx n="1" d="2"/>
          <a:sy n="1" d="2"/>
        </p:scale>
        <p:origin x="-1288" y="-392"/>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8D38747-4367-4BD2-8D51-C97E202738E2}" type="datetime1">
              <a:rPr lang="en-US" smtClean="0"/>
              <a:pPr/>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29881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 xmlns:a16="http://schemas.microsoft.com/office/drawing/2014/main" id="{CE39118B-B3AD-4BD4-BA22-DEFF4E76CE9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pPr/>
              <a:t>8/1/2021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142206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pPr/>
              <a:t>8/1/2021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012801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pPr/>
              <a:t>8/1/2021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
        <p:nvSpPr>
          <p:cNvPr id="11" name="TextBox 10">
            <a:extLst>
              <a:ext uri="{FF2B5EF4-FFF2-40B4-BE49-F238E27FC236}">
                <a16:creationId xmlns=""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a:extLst>
              <a:ext uri="{FF2B5EF4-FFF2-40B4-BE49-F238E27FC236}">
                <a16:creationId xmlns=""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 xmlns:p14="http://schemas.microsoft.com/office/powerpoint/2010/main" val="3059710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pPr/>
              <a:t>8/1/2021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0405645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pPr/>
              <a:t>8/1/2021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372121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 xmlns:a16="http://schemas.microsoft.com/office/drawing/2014/main" id="{7E87C569-D426-4615-ADA7-B370EA98340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 xmlns:a16="http://schemas.microsoft.com/office/drawing/2014/main" id="{7B353ED4-7AD0-46C9-88ED-1A16B1433AF7}"/>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 xmlns:a16="http://schemas.microsoft.com/office/drawing/2014/main" id="{F561D985-AD57-459A-B3A6-EBF296039766}"/>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pPr/>
              <a:t>8/1/2021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122107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7E833E-1B6D-415F-AD29-75AE8C43BD0D}" type="datetime1">
              <a:rPr lang="en-US" smtClean="0"/>
              <a:pPr/>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5232541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52596F-08A7-4B70-989A-F2B1CF31E66B}" type="datetime1">
              <a:rPr lang="en-US" smtClean="0"/>
              <a:pPr/>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034401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C55A3C-5767-4844-A0A3-83778C2E5409}" type="datetime1">
              <a:rPr lang="en-US" smtClean="0"/>
              <a:pPr/>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40423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pPr/>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25591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FCD27C-8599-43EF-BA1D-14DDC1946E06}" type="datetime1">
              <a:rPr lang="en-US" smtClean="0"/>
              <a:pPr/>
              <a:t>8/1/2021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417858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 xmlns:a16="http://schemas.microsoft.com/office/drawing/2014/main" id="{37B721FF-D609-4D98-9D19-CF75AA8A54FC}"/>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 xmlns:a16="http://schemas.microsoft.com/office/drawing/2014/main" id="{073936BD-C868-433F-8E84-D6DD8E640E3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343D99-809A-49C0-96E5-4250D0B498EE}" type="datetime1">
              <a:rPr lang="en-US" smtClean="0"/>
              <a:pPr/>
              <a:t>8/1/2021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676629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43DE9B-B678-4EFB-BB7D-A4370204A0B0}" type="datetime1">
              <a:rPr lang="en-US" smtClean="0"/>
              <a:pPr/>
              <a:t>8/1/2021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70594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pPr/>
              <a:t>8/1/2021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249433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pPr/>
              <a:t>8/1/2021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9087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 xmlns:a16="http://schemas.microsoft.com/office/drawing/2014/main" id="{4D06E496-ACBA-4063-B4A1-C5C484EE5A77}"/>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pPr/>
              <a:t>8/1/2021</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51687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25000"/>
            <a:lumOff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pPr/>
              <a:t>8/1/2021</a:t>
            </a:fld>
            <a:endParaRPr lang="en-US"/>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623233"/>
      </p:ext>
    </p:extLst>
  </p:cSld>
  <p:clrMap bg1="dk1" tx1="lt1" bg2="dk2" tx2="lt2" accent1="accent1" accent2="accent2" accent3="accent3" accent4="accent4" accent5="accent5" accent6="accent6" hlink="hlink" folHlink="folHlink"/>
  <p:sldLayoutIdLst>
    <p:sldLayoutId id="2147483754" r:id="rId1"/>
    <p:sldLayoutId id="2147483755"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53" r:id="rId12"/>
    <p:sldLayoutId id="2147483748" r:id="rId13"/>
    <p:sldLayoutId id="2147483749" r:id="rId14"/>
    <p:sldLayoutId id="2147483750" r:id="rId15"/>
    <p:sldLayoutId id="2147483751" r:id="rId16"/>
    <p:sldLayoutId id="2147483752"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10000"/>
        </a:lnSpc>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9">
            <a:extLst>
              <a:ext uri="{FF2B5EF4-FFF2-40B4-BE49-F238E27FC236}">
                <a16:creationId xmlns="" xmlns:a16="http://schemas.microsoft.com/office/drawing/2014/main" id="{8E482A67-6CD8-49D7-9F85-52ECF99152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480302" y="647700"/>
            <a:ext cx="4711700" cy="4330700"/>
          </a:xfrm>
        </p:spPr>
        <p:txBody>
          <a:bodyPr>
            <a:normAutofit/>
          </a:bodyPr>
          <a:lstStyle/>
          <a:p>
            <a:r>
              <a:rPr lang="en-GB" sz="4000" b="1" dirty="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 URBAN WATER QUALITY </a:t>
            </a:r>
            <a:r>
              <a:rPr lang="en-GB" sz="4000" b="1" dirty="0" smtClean="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PREDICTION USING MACHINE LANGUAGE</a:t>
            </a:r>
            <a:endParaRPr lang="en-US" dirty="0"/>
          </a:p>
        </p:txBody>
      </p:sp>
      <p:sp>
        <p:nvSpPr>
          <p:cNvPr id="3" name="Subtitle 2"/>
          <p:cNvSpPr>
            <a:spLocks noGrp="1"/>
          </p:cNvSpPr>
          <p:nvPr>
            <p:ph type="subTitle" idx="1"/>
          </p:nvPr>
        </p:nvSpPr>
        <p:spPr>
          <a:xfrm rot="10800000" flipV="1">
            <a:off x="7862413" y="6483937"/>
            <a:ext cx="62795" cy="233168"/>
          </a:xfrm>
        </p:spPr>
        <p:txBody>
          <a:bodyPr vert="horz" lIns="91440" tIns="45720" rIns="91440" bIns="45720" rtlCol="0" anchor="t">
            <a:noAutofit/>
          </a:bodyPr>
          <a:lstStyle/>
          <a:p>
            <a:r>
              <a:rPr lang="en-GB" b="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a:t>
            </a:r>
            <a:r>
              <a:rPr lang="en-GB" sz="1800" b="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a:t>
            </a:r>
            <a:r>
              <a:rPr lang="en-GB" sz="2000" b="1" i="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a:t>
            </a:r>
            <a:r>
              <a:rPr lang="en-GB" sz="2000" i="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a:t>
            </a:r>
            <a:endParaRPr lang="en-US" sz="2000" i="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p:txBody>
      </p:sp>
      <p:sp>
        <p:nvSpPr>
          <p:cNvPr id="18" name="Rectangle 21">
            <a:extLst>
              <a:ext uri="{FF2B5EF4-FFF2-40B4-BE49-F238E27FC236}">
                <a16:creationId xmlns="" xmlns:a16="http://schemas.microsoft.com/office/drawing/2014/main" id="{418F941B-B7E9-44F2-9A2C-5D35ACF9A6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950616" y="965200"/>
            <a:ext cx="6476539" cy="4781641"/>
          </a:xfrm>
          <a:prstGeom prst="rect">
            <a:avLst/>
          </a:prstGeom>
          <a:solidFill>
            <a:schemeClr val="tx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 xmlns:a16="http://schemas.microsoft.com/office/drawing/2014/main" id="{B3188233-D7D6-4A9B-BB68-0CD806263951}"/>
              </a:ext>
            </a:extLst>
          </p:cNvPr>
          <p:cNvPicPr>
            <a:picLocks noChangeAspect="1"/>
          </p:cNvPicPr>
          <p:nvPr/>
        </p:nvPicPr>
        <p:blipFill rotWithShape="1">
          <a:blip r:embed="rId2"/>
          <a:srcRect t="15605" r="-2" b="-2"/>
          <a:stretch/>
        </p:blipFill>
        <p:spPr>
          <a:xfrm>
            <a:off x="1380489" y="1802067"/>
            <a:ext cx="5562032" cy="3133307"/>
          </a:xfrm>
          <a:prstGeom prst="rect">
            <a:avLst/>
          </a:prstGeom>
        </p:spPr>
      </p:pic>
      <p:sp>
        <p:nvSpPr>
          <p:cNvPr id="5" name="TextBox 4">
            <a:extLst>
              <a:ext uri="{FF2B5EF4-FFF2-40B4-BE49-F238E27FC236}">
                <a16:creationId xmlns="" xmlns:a16="http://schemas.microsoft.com/office/drawing/2014/main" id="{4759AB78-8F0B-47C1-B9FA-B5F4668F7271}"/>
              </a:ext>
            </a:extLst>
          </p:cNvPr>
          <p:cNvSpPr txBox="1"/>
          <p:nvPr/>
        </p:nvSpPr>
        <p:spPr>
          <a:xfrm>
            <a:off x="8504323" y="864273"/>
            <a:ext cx="29337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mn-lt"/>
                <a:cs typeface="+mn-lt"/>
              </a:rPr>
              <a:t> </a:t>
            </a:r>
            <a:endParaRPr lang="en-US" dirty="0">
              <a:ea typeface="+mn-lt"/>
              <a:cs typeface="+mn-lt"/>
            </a:endParaRPr>
          </a:p>
          <a:p>
            <a:r>
              <a:rPr lang="en-GB" dirty="0">
                <a:ea typeface="+mn-lt"/>
                <a:cs typeface="+mn-lt"/>
              </a:rPr>
              <a:t>     </a:t>
            </a:r>
            <a:endParaRPr lang="en-US" dirty="0">
              <a:ea typeface="+mn-lt"/>
              <a:cs typeface="+mn-lt"/>
            </a:endParaRPr>
          </a:p>
        </p:txBody>
      </p:sp>
      <p:sp>
        <p:nvSpPr>
          <p:cNvPr id="8" name="TextBox 7">
            <a:extLst>
              <a:ext uri="{FF2B5EF4-FFF2-40B4-BE49-F238E27FC236}">
                <a16:creationId xmlns="" xmlns:a16="http://schemas.microsoft.com/office/drawing/2014/main" id="{77410C73-393A-47DA-9374-5D01F5F45E21}"/>
              </a:ext>
            </a:extLst>
          </p:cNvPr>
          <p:cNvSpPr txBox="1"/>
          <p:nvPr/>
        </p:nvSpPr>
        <p:spPr>
          <a:xfrm rot="240000" flipH="1" flipV="1">
            <a:off x="8504867" y="5255662"/>
            <a:ext cx="6471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2000" b="1"/>
          </a:p>
        </p:txBody>
      </p:sp>
    </p:spTree>
    <p:extLst>
      <p:ext uri="{BB962C8B-B14F-4D97-AF65-F5344CB8AC3E}">
        <p14:creationId xmlns=""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549CC4-DB87-45C7-A90E-37F5B0613BA9}"/>
              </a:ext>
            </a:extLst>
          </p:cNvPr>
          <p:cNvSpPr>
            <a:spLocks noGrp="1"/>
          </p:cNvSpPr>
          <p:nvPr>
            <p:ph type="title"/>
          </p:nvPr>
        </p:nvSpPr>
        <p:spPr/>
        <p:txBody>
          <a:bodyPr/>
          <a:lstStyle/>
          <a:p>
            <a:r>
              <a:rPr lang="en-US" sz="2800">
                <a:ln>
                  <a:solidFill>
                    <a:srgbClr val="000000">
                      <a:lumMod val="75000"/>
                      <a:lumOff val="25000"/>
                      <a:alpha val="10000"/>
                    </a:srgbClr>
                  </a:solidFill>
                </a:ln>
                <a:solidFill>
                  <a:schemeClr val="bg1"/>
                </a:solidFill>
                <a:effectLst>
                  <a:outerShdw blurRad="9525" dist="25400" dir="14640000" algn="tl" rotWithShape="0">
                    <a:srgbClr val="000000">
                      <a:alpha val="30000"/>
                    </a:srgbClr>
                  </a:outerShdw>
                </a:effectLst>
              </a:rPr>
              <a:t>BLOCK DIAGRAM</a:t>
            </a:r>
            <a:endParaRPr lang="en-US"/>
          </a:p>
        </p:txBody>
      </p:sp>
      <p:pic>
        <p:nvPicPr>
          <p:cNvPr id="3" name="Picture 3" descr="A picture containing computer, computer, dark, sitting&#10;&#10;Description automatically generated">
            <a:extLst>
              <a:ext uri="{FF2B5EF4-FFF2-40B4-BE49-F238E27FC236}">
                <a16:creationId xmlns="" xmlns:a16="http://schemas.microsoft.com/office/drawing/2014/main" id="{22C3EEA4-DA70-4304-9798-ACF50CB8F6D8}"/>
              </a:ext>
            </a:extLst>
          </p:cNvPr>
          <p:cNvPicPr>
            <a:picLocks noChangeAspect="1"/>
          </p:cNvPicPr>
          <p:nvPr/>
        </p:nvPicPr>
        <p:blipFill>
          <a:blip r:embed="rId2"/>
          <a:stretch>
            <a:fillRect/>
          </a:stretch>
        </p:blipFill>
        <p:spPr>
          <a:xfrm>
            <a:off x="1561580" y="2475638"/>
            <a:ext cx="9068843" cy="3910888"/>
          </a:xfrm>
          <a:prstGeom prst="rect">
            <a:avLst/>
          </a:prstGeom>
        </p:spPr>
      </p:pic>
    </p:spTree>
    <p:extLst>
      <p:ext uri="{BB962C8B-B14F-4D97-AF65-F5344CB8AC3E}">
        <p14:creationId xmlns="" xmlns:p14="http://schemas.microsoft.com/office/powerpoint/2010/main" val="4192980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F9CF7650-7342-48D6-999E-174C77B5F5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8DA3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EB2D286E-2458-46AD-B49E-911912F7089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A screenshot of a cell phone&#10;&#10;Description automatically generated">
            <a:extLst>
              <a:ext uri="{FF2B5EF4-FFF2-40B4-BE49-F238E27FC236}">
                <a16:creationId xmlns="" xmlns:a16="http://schemas.microsoft.com/office/drawing/2014/main" id="{2132DC52-A118-4DB8-A332-B72DB24BCEBE}"/>
              </a:ext>
            </a:extLst>
          </p:cNvPr>
          <p:cNvPicPr>
            <a:picLocks noChangeAspect="1"/>
          </p:cNvPicPr>
          <p:nvPr/>
        </p:nvPicPr>
        <p:blipFill>
          <a:blip r:embed="rId3"/>
          <a:stretch>
            <a:fillRect/>
          </a:stretch>
        </p:blipFill>
        <p:spPr>
          <a:xfrm>
            <a:off x="2381956" y="643467"/>
            <a:ext cx="7428088" cy="5571066"/>
          </a:xfrm>
          <a:prstGeom prst="rect">
            <a:avLst/>
          </a:prstGeom>
        </p:spPr>
      </p:pic>
    </p:spTree>
    <p:extLst>
      <p:ext uri="{BB962C8B-B14F-4D97-AF65-F5344CB8AC3E}">
        <p14:creationId xmlns="" xmlns:p14="http://schemas.microsoft.com/office/powerpoint/2010/main" val="1764816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4661C6-3286-459A-92B8-EDE5720332F8}"/>
              </a:ext>
            </a:extLst>
          </p:cNvPr>
          <p:cNvSpPr>
            <a:spLocks noGrp="1"/>
          </p:cNvSpPr>
          <p:nvPr>
            <p:ph type="title"/>
          </p:nvPr>
        </p:nvSpPr>
        <p:spPr/>
        <p:txBody>
          <a:bodyPr>
            <a:normAutofit/>
          </a:bodyPr>
          <a:lstStyle/>
          <a:p>
            <a:r>
              <a:rPr lang="en-US" sz="2800" dirty="0">
                <a:ln>
                  <a:solidFill>
                    <a:srgbClr val="000000">
                      <a:lumMod val="75000"/>
                      <a:lumOff val="25000"/>
                      <a:alpha val="10000"/>
                    </a:srgbClr>
                  </a:solidFill>
                </a:ln>
                <a:solidFill>
                  <a:schemeClr val="bg1"/>
                </a:solidFill>
                <a:effectLst>
                  <a:outerShdw blurRad="9525" dist="25400" dir="14640000" algn="tl" rotWithShape="0">
                    <a:srgbClr val="000000">
                      <a:alpha val="30000"/>
                    </a:srgbClr>
                  </a:outerShdw>
                </a:effectLst>
              </a:rPr>
              <a:t>RESULT</a:t>
            </a:r>
          </a:p>
        </p:txBody>
      </p:sp>
      <p:sp>
        <p:nvSpPr>
          <p:cNvPr id="3" name="TextBox 2">
            <a:extLst>
              <a:ext uri="{FF2B5EF4-FFF2-40B4-BE49-F238E27FC236}">
                <a16:creationId xmlns="" xmlns:a16="http://schemas.microsoft.com/office/drawing/2014/main" id="{67CC31D7-1A34-459C-A7B9-24F0D43F7979}"/>
              </a:ext>
            </a:extLst>
          </p:cNvPr>
          <p:cNvSpPr txBox="1"/>
          <p:nvPr/>
        </p:nvSpPr>
        <p:spPr>
          <a:xfrm>
            <a:off x="1081418" y="1752812"/>
            <a:ext cx="1018574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pc="0" dirty="0">
                <a:solidFill>
                  <a:schemeClr val="bg1"/>
                </a:solidFill>
                <a:latin typeface="Calibri" pitchFamily="34" charset="0"/>
                <a:ea typeface="Carlito"/>
                <a:cs typeface="Calibri" pitchFamily="34" charset="0"/>
              </a:rPr>
              <a:t>In this paper, the Naive Bayes algorithm is used to predict its performance, and compared with another six machine learning methods namely the decision tree, the logistic regression, Random Forest and the SVM. </a:t>
            </a:r>
            <a:endParaRPr lang="en-US" spc="0" dirty="0" smtClean="0">
              <a:solidFill>
                <a:schemeClr val="bg1"/>
              </a:solidFill>
              <a:latin typeface="Calibri" pitchFamily="34" charset="0"/>
              <a:ea typeface="Carlito"/>
              <a:cs typeface="Calibri" pitchFamily="34" charset="0"/>
            </a:endParaRPr>
          </a:p>
          <a:p>
            <a:pPr algn="l"/>
            <a:endParaRPr lang="en-US" dirty="0" smtClean="0">
              <a:solidFill>
                <a:schemeClr val="bg1"/>
              </a:solidFill>
              <a:latin typeface="Calibri" pitchFamily="34" charset="0"/>
              <a:ea typeface="Carlito"/>
              <a:cs typeface="Calibri" pitchFamily="34" charset="0"/>
            </a:endParaRPr>
          </a:p>
          <a:p>
            <a:pPr algn="l">
              <a:buFont typeface="Wingdings" pitchFamily="2" charset="2"/>
              <a:buChar char="Ø"/>
            </a:pPr>
            <a:r>
              <a:rPr lang="en-US" spc="0" dirty="0" smtClean="0">
                <a:solidFill>
                  <a:schemeClr val="bg1"/>
                </a:solidFill>
                <a:latin typeface="Calibri" pitchFamily="34" charset="0"/>
                <a:ea typeface="Carlito"/>
                <a:cs typeface="Calibri" pitchFamily="34" charset="0"/>
              </a:rPr>
              <a:t>  The </a:t>
            </a:r>
            <a:r>
              <a:rPr lang="en-US" spc="0" dirty="0">
                <a:solidFill>
                  <a:schemeClr val="bg1"/>
                </a:solidFill>
                <a:latin typeface="Calibri" pitchFamily="34" charset="0"/>
                <a:ea typeface="Carlito"/>
                <a:cs typeface="Calibri" pitchFamily="34" charset="0"/>
              </a:rPr>
              <a:t>obtained results are displayed in Table below. But, the Random Forest Regression still perform the best with an accuracy of 94% higher than the Logistic Regression with an accuracy of 61%.</a:t>
            </a:r>
            <a:endParaRPr lang="en-US" dirty="0">
              <a:solidFill>
                <a:schemeClr val="bg1"/>
              </a:solidFill>
              <a:latin typeface="Calibri" pitchFamily="34" charset="0"/>
              <a:cs typeface="Calibri" pitchFamily="34" charset="0"/>
            </a:endParaRPr>
          </a:p>
        </p:txBody>
      </p:sp>
      <p:pic>
        <p:nvPicPr>
          <p:cNvPr id="4" name="Picture 4" descr="A picture containing monitor, screen, hanging, large&#10;&#10;Description automatically generated">
            <a:extLst>
              <a:ext uri="{FF2B5EF4-FFF2-40B4-BE49-F238E27FC236}">
                <a16:creationId xmlns="" xmlns:a16="http://schemas.microsoft.com/office/drawing/2014/main" id="{9914A433-6FF5-4093-8521-BAA4B325C528}"/>
              </a:ext>
            </a:extLst>
          </p:cNvPr>
          <p:cNvPicPr>
            <a:picLocks noChangeAspect="1"/>
          </p:cNvPicPr>
          <p:nvPr/>
        </p:nvPicPr>
        <p:blipFill>
          <a:blip r:embed="rId2"/>
          <a:stretch>
            <a:fillRect/>
          </a:stretch>
        </p:blipFill>
        <p:spPr>
          <a:xfrm>
            <a:off x="6883356" y="3264252"/>
            <a:ext cx="4338069" cy="3052677"/>
          </a:xfrm>
          <a:prstGeom prst="rect">
            <a:avLst/>
          </a:prstGeom>
        </p:spPr>
      </p:pic>
      <p:graphicFrame>
        <p:nvGraphicFramePr>
          <p:cNvPr id="6" name="Table 5">
            <a:extLst>
              <a:ext uri="{FF2B5EF4-FFF2-40B4-BE49-F238E27FC236}">
                <a16:creationId xmlns="" xmlns:a16="http://schemas.microsoft.com/office/drawing/2014/main" id="{44322836-B0FA-42CC-B158-A44390695371}"/>
              </a:ext>
            </a:extLst>
          </p:cNvPr>
          <p:cNvGraphicFramePr>
            <a:graphicFrameLocks noGrp="1"/>
          </p:cNvGraphicFramePr>
          <p:nvPr>
            <p:extLst>
              <p:ext uri="{D42A27DB-BD31-4B8C-83A1-F6EECF244321}">
                <p14:modId xmlns="" xmlns:p14="http://schemas.microsoft.com/office/powerpoint/2010/main" val="3082165973"/>
              </p:ext>
            </p:extLst>
          </p:nvPr>
        </p:nvGraphicFramePr>
        <p:xfrm>
          <a:off x="772025" y="4010530"/>
          <a:ext cx="5924386" cy="1690353"/>
        </p:xfrm>
        <a:graphic>
          <a:graphicData uri="http://schemas.openxmlformats.org/drawingml/2006/table">
            <a:tbl>
              <a:tblPr firstRow="1" bandRow="1">
                <a:tableStyleId>{5C22544A-7EE6-4342-B048-85BDC9FD1C3A}</a:tableStyleId>
              </a:tblPr>
              <a:tblGrid>
                <a:gridCol w="883927">
                  <a:extLst>
                    <a:ext uri="{9D8B030D-6E8A-4147-A177-3AD203B41FA5}">
                      <a16:colId xmlns="" xmlns:a16="http://schemas.microsoft.com/office/drawing/2014/main" val="506488557"/>
                    </a:ext>
                  </a:extLst>
                </a:gridCol>
                <a:gridCol w="3092120">
                  <a:extLst>
                    <a:ext uri="{9D8B030D-6E8A-4147-A177-3AD203B41FA5}">
                      <a16:colId xmlns="" xmlns:a16="http://schemas.microsoft.com/office/drawing/2014/main" val="66800159"/>
                    </a:ext>
                  </a:extLst>
                </a:gridCol>
                <a:gridCol w="1948339">
                  <a:extLst>
                    <a:ext uri="{9D8B030D-6E8A-4147-A177-3AD203B41FA5}">
                      <a16:colId xmlns="" xmlns:a16="http://schemas.microsoft.com/office/drawing/2014/main" val="68968778"/>
                    </a:ext>
                  </a:extLst>
                </a:gridCol>
              </a:tblGrid>
              <a:tr h="609636">
                <a:tc>
                  <a:txBody>
                    <a:bodyPr/>
                    <a:lstStyle/>
                    <a:p>
                      <a:pPr marL="57150" rtl="0" fontAlgn="t">
                        <a:spcAft>
                          <a:spcPts val="0"/>
                        </a:spcAft>
                      </a:pPr>
                      <a:r>
                        <a:rPr lang="en-US" sz="1100" spc="0">
                          <a:effectLst/>
                        </a:rPr>
                        <a:t>S No: </a:t>
                      </a:r>
                      <a:endParaRPr lang="en-US">
                        <a:effectLst/>
                      </a:endParaRPr>
                    </a:p>
                  </a:txBody>
                  <a:tcPr/>
                </a:tc>
                <a:tc>
                  <a:txBody>
                    <a:bodyPr/>
                    <a:lstStyle/>
                    <a:p>
                      <a:pPr rtl="0" fontAlgn="t">
                        <a:spcAft>
                          <a:spcPts val="0"/>
                        </a:spcAft>
                      </a:pPr>
                      <a:r>
                        <a:rPr lang="en-US" sz="1100" spc="0">
                          <a:effectLst/>
                        </a:rPr>
                        <a:t>Algorithms Used </a:t>
                      </a:r>
                      <a:endParaRPr lang="en-US">
                        <a:effectLst/>
                      </a:endParaRPr>
                    </a:p>
                  </a:txBody>
                  <a:tcPr/>
                </a:tc>
                <a:tc>
                  <a:txBody>
                    <a:bodyPr/>
                    <a:lstStyle/>
                    <a:p>
                      <a:pPr rtl="0" fontAlgn="t">
                        <a:spcAft>
                          <a:spcPts val="0"/>
                        </a:spcAft>
                      </a:pPr>
                      <a:r>
                        <a:rPr lang="en-US" sz="1100" spc="0">
                          <a:effectLst/>
                        </a:rPr>
                        <a:t>Accuracy </a:t>
                      </a:r>
                      <a:endParaRPr lang="en-US">
                        <a:effectLst/>
                      </a:endParaRPr>
                    </a:p>
                  </a:txBody>
                  <a:tcPr/>
                </a:tc>
                <a:extLst>
                  <a:ext uri="{0D108BD9-81ED-4DB2-BD59-A6C34878D82A}">
                    <a16:rowId xmlns="" xmlns:a16="http://schemas.microsoft.com/office/drawing/2014/main" val="619297632"/>
                  </a:ext>
                </a:extLst>
              </a:tr>
              <a:tr h="360239">
                <a:tc>
                  <a:txBody>
                    <a:bodyPr/>
                    <a:lstStyle/>
                    <a:p>
                      <a:pPr marL="57150" rtl="0" fontAlgn="t">
                        <a:spcAft>
                          <a:spcPts val="0"/>
                        </a:spcAft>
                      </a:pPr>
                      <a:r>
                        <a:rPr lang="en-US" sz="1100" spc="0">
                          <a:effectLst/>
                        </a:rPr>
                        <a:t>1</a:t>
                      </a:r>
                      <a:endParaRPr lang="en-US">
                        <a:effectLst/>
                      </a:endParaRPr>
                    </a:p>
                  </a:txBody>
                  <a:tcPr/>
                </a:tc>
                <a:tc>
                  <a:txBody>
                    <a:bodyPr/>
                    <a:lstStyle/>
                    <a:p>
                      <a:pPr rtl="0" fontAlgn="t">
                        <a:spcAft>
                          <a:spcPts val="0"/>
                        </a:spcAft>
                      </a:pPr>
                      <a:r>
                        <a:rPr lang="en-US" sz="1100" spc="0">
                          <a:effectLst/>
                        </a:rPr>
                        <a:t>Random Forest </a:t>
                      </a:r>
                      <a:endParaRPr lang="en-US">
                        <a:effectLst/>
                      </a:endParaRPr>
                    </a:p>
                  </a:txBody>
                  <a:tcPr/>
                </a:tc>
                <a:tc>
                  <a:txBody>
                    <a:bodyPr/>
                    <a:lstStyle/>
                    <a:p>
                      <a:pPr rtl="0" fontAlgn="t">
                        <a:spcAft>
                          <a:spcPts val="0"/>
                        </a:spcAft>
                      </a:pPr>
                      <a:r>
                        <a:rPr lang="en-US" sz="1100" spc="0">
                          <a:effectLst/>
                        </a:rPr>
                        <a:t>94%</a:t>
                      </a:r>
                      <a:endParaRPr lang="en-US">
                        <a:effectLst/>
                      </a:endParaRPr>
                    </a:p>
                  </a:txBody>
                  <a:tcPr/>
                </a:tc>
                <a:extLst>
                  <a:ext uri="{0D108BD9-81ED-4DB2-BD59-A6C34878D82A}">
                    <a16:rowId xmlns="" xmlns:a16="http://schemas.microsoft.com/office/drawing/2014/main" val="1242722043"/>
                  </a:ext>
                </a:extLst>
              </a:tr>
              <a:tr h="360239">
                <a:tc>
                  <a:txBody>
                    <a:bodyPr/>
                    <a:lstStyle/>
                    <a:p>
                      <a:pPr marL="57150" rtl="0" fontAlgn="t">
                        <a:spcAft>
                          <a:spcPts val="0"/>
                        </a:spcAft>
                      </a:pPr>
                      <a:r>
                        <a:rPr lang="en-US" sz="1100" spc="0">
                          <a:effectLst/>
                        </a:rPr>
                        <a:t>2 </a:t>
                      </a:r>
                      <a:endParaRPr lang="en-US">
                        <a:effectLst/>
                      </a:endParaRPr>
                    </a:p>
                  </a:txBody>
                  <a:tcPr/>
                </a:tc>
                <a:tc>
                  <a:txBody>
                    <a:bodyPr/>
                    <a:lstStyle/>
                    <a:p>
                      <a:pPr rtl="0" fontAlgn="t">
                        <a:spcAft>
                          <a:spcPts val="0"/>
                        </a:spcAft>
                      </a:pPr>
                      <a:r>
                        <a:rPr lang="en-US" sz="1100" spc="0">
                          <a:effectLst/>
                        </a:rPr>
                        <a:t>Decision Tree </a:t>
                      </a:r>
                      <a:endParaRPr lang="en-US">
                        <a:effectLst/>
                      </a:endParaRPr>
                    </a:p>
                  </a:txBody>
                  <a:tcPr/>
                </a:tc>
                <a:tc>
                  <a:txBody>
                    <a:bodyPr/>
                    <a:lstStyle/>
                    <a:p>
                      <a:pPr rtl="0" fontAlgn="t">
                        <a:spcAft>
                          <a:spcPts val="0"/>
                        </a:spcAft>
                      </a:pPr>
                      <a:r>
                        <a:rPr lang="en-US" sz="1100" spc="0">
                          <a:effectLst/>
                        </a:rPr>
                        <a:t>94%</a:t>
                      </a:r>
                      <a:endParaRPr lang="en-US">
                        <a:effectLst/>
                      </a:endParaRPr>
                    </a:p>
                  </a:txBody>
                  <a:tcPr/>
                </a:tc>
                <a:extLst>
                  <a:ext uri="{0D108BD9-81ED-4DB2-BD59-A6C34878D82A}">
                    <a16:rowId xmlns="" xmlns:a16="http://schemas.microsoft.com/office/drawing/2014/main" val="3820667530"/>
                  </a:ext>
                </a:extLst>
              </a:tr>
              <a:tr h="360239">
                <a:tc>
                  <a:txBody>
                    <a:bodyPr/>
                    <a:lstStyle/>
                    <a:p>
                      <a:pPr marL="57150" rtl="0" fontAlgn="t">
                        <a:spcAft>
                          <a:spcPts val="0"/>
                        </a:spcAft>
                      </a:pPr>
                      <a:r>
                        <a:rPr lang="en-US" sz="1100" spc="0">
                          <a:effectLst/>
                        </a:rPr>
                        <a:t>3 </a:t>
                      </a:r>
                      <a:endParaRPr lang="en-US">
                        <a:effectLst/>
                      </a:endParaRPr>
                    </a:p>
                  </a:txBody>
                  <a:tcPr/>
                </a:tc>
                <a:tc>
                  <a:txBody>
                    <a:bodyPr/>
                    <a:lstStyle/>
                    <a:p>
                      <a:pPr rtl="0" fontAlgn="t">
                        <a:spcAft>
                          <a:spcPts val="0"/>
                        </a:spcAft>
                      </a:pPr>
                      <a:r>
                        <a:rPr lang="en-US" sz="1100" spc="0">
                          <a:effectLst/>
                        </a:rPr>
                        <a:t>Logistic Regression</a:t>
                      </a:r>
                      <a:endParaRPr lang="en-US">
                        <a:effectLst/>
                      </a:endParaRPr>
                    </a:p>
                  </a:txBody>
                  <a:tcPr/>
                </a:tc>
                <a:tc>
                  <a:txBody>
                    <a:bodyPr/>
                    <a:lstStyle/>
                    <a:p>
                      <a:pPr rtl="0" fontAlgn="t">
                        <a:spcAft>
                          <a:spcPts val="0"/>
                        </a:spcAft>
                      </a:pPr>
                      <a:r>
                        <a:rPr lang="en-US" sz="1100" spc="0">
                          <a:effectLst/>
                        </a:rPr>
                        <a:t>61%</a:t>
                      </a:r>
                      <a:endParaRPr lang="en-US">
                        <a:effectLst/>
                      </a:endParaRPr>
                    </a:p>
                  </a:txBody>
                  <a:tcPr/>
                </a:tc>
                <a:extLst>
                  <a:ext uri="{0D108BD9-81ED-4DB2-BD59-A6C34878D82A}">
                    <a16:rowId xmlns="" xmlns:a16="http://schemas.microsoft.com/office/drawing/2014/main" val="1659197339"/>
                  </a:ext>
                </a:extLst>
              </a:tr>
            </a:tbl>
          </a:graphicData>
        </a:graphic>
      </p:graphicFrame>
      <p:sp>
        <p:nvSpPr>
          <p:cNvPr id="7" name="TextBox 6">
            <a:extLst>
              <a:ext uri="{FF2B5EF4-FFF2-40B4-BE49-F238E27FC236}">
                <a16:creationId xmlns="" xmlns:a16="http://schemas.microsoft.com/office/drawing/2014/main" id="{F29A5E31-C8DC-4D15-9DC8-8DAF1F4D2D45}"/>
              </a:ext>
            </a:extLst>
          </p:cNvPr>
          <p:cNvSpPr txBox="1"/>
          <p:nvPr/>
        </p:nvSpPr>
        <p:spPr>
          <a:xfrm>
            <a:off x="593559" y="6629400"/>
            <a:ext cx="477854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endParaRPr lang="en-US"/>
          </a:p>
        </p:txBody>
      </p:sp>
    </p:spTree>
    <p:extLst>
      <p:ext uri="{BB962C8B-B14F-4D97-AF65-F5344CB8AC3E}">
        <p14:creationId xmlns="" xmlns:p14="http://schemas.microsoft.com/office/powerpoint/2010/main" val="2714271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07B4FE-C67F-44B3-A4B2-3E28006070E6}"/>
              </a:ext>
            </a:extLst>
          </p:cNvPr>
          <p:cNvSpPr>
            <a:spLocks noGrp="1"/>
          </p:cNvSpPr>
          <p:nvPr>
            <p:ph type="title"/>
          </p:nvPr>
        </p:nvSpPr>
        <p:spPr>
          <a:xfrm>
            <a:off x="913796" y="-77449"/>
            <a:ext cx="10353763" cy="1257300"/>
          </a:xfrm>
        </p:spPr>
        <p:txBody>
          <a:bodyPr>
            <a:normAutofit/>
          </a:bodyPr>
          <a:lstStyle/>
          <a:p>
            <a:r>
              <a:rPr lang="en-US" sz="2800">
                <a:ln>
                  <a:solidFill>
                    <a:srgbClr val="000000">
                      <a:lumMod val="75000"/>
                      <a:lumOff val="25000"/>
                      <a:alpha val="10000"/>
                    </a:srgbClr>
                  </a:solidFill>
                </a:ln>
                <a:solidFill>
                  <a:schemeClr val="bg1"/>
                </a:solidFill>
                <a:effectLst>
                  <a:outerShdw blurRad="9525" dist="25400" dir="14640000" algn="tl" rotWithShape="0">
                    <a:srgbClr val="000000">
                      <a:alpha val="30000"/>
                    </a:srgbClr>
                  </a:outerShdw>
                </a:effectLst>
              </a:rPr>
              <a:t>RESULT </a:t>
            </a:r>
          </a:p>
        </p:txBody>
      </p:sp>
      <p:sp>
        <p:nvSpPr>
          <p:cNvPr id="4" name="TextBox 3">
            <a:extLst>
              <a:ext uri="{FF2B5EF4-FFF2-40B4-BE49-F238E27FC236}">
                <a16:creationId xmlns="" xmlns:a16="http://schemas.microsoft.com/office/drawing/2014/main" id="{DA254856-8EC4-40B0-A97B-377AC78B7599}"/>
              </a:ext>
            </a:extLst>
          </p:cNvPr>
          <p:cNvSpPr txBox="1"/>
          <p:nvPr/>
        </p:nvSpPr>
        <p:spPr>
          <a:xfrm>
            <a:off x="1813813" y="939388"/>
            <a:ext cx="492926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bg1"/>
                </a:solidFill>
              </a:rPr>
              <a:t>Water quality can be </a:t>
            </a:r>
            <a:r>
              <a:rPr lang="en-US" sz="2400">
                <a:solidFill>
                  <a:schemeClr val="bg1"/>
                </a:solidFill>
              </a:rPr>
              <a:t>predicted</a:t>
            </a:r>
            <a:r>
              <a:rPr lang="en-US" sz="2400" dirty="0"/>
              <a:t> </a:t>
            </a:r>
          </a:p>
        </p:txBody>
      </p:sp>
      <p:pic>
        <p:nvPicPr>
          <p:cNvPr id="1026" name="Picture 2" descr="F:\Urban_water_Quality_prediction-main\output\Fair.JPG"/>
          <p:cNvPicPr>
            <a:picLocks noChangeAspect="1" noChangeArrowheads="1"/>
          </p:cNvPicPr>
          <p:nvPr/>
        </p:nvPicPr>
        <p:blipFill>
          <a:blip r:embed="rId2"/>
          <a:srcRect/>
          <a:stretch>
            <a:fillRect/>
          </a:stretch>
        </p:blipFill>
        <p:spPr bwMode="auto">
          <a:xfrm>
            <a:off x="1447800" y="1473200"/>
            <a:ext cx="9398000" cy="4876800"/>
          </a:xfrm>
          <a:prstGeom prst="rect">
            <a:avLst/>
          </a:prstGeom>
          <a:noFill/>
        </p:spPr>
      </p:pic>
    </p:spTree>
    <p:extLst>
      <p:ext uri="{BB962C8B-B14F-4D97-AF65-F5344CB8AC3E}">
        <p14:creationId xmlns="" xmlns:p14="http://schemas.microsoft.com/office/powerpoint/2010/main" val="4051620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BF1DF7-AF73-425F-A487-92CC09432368}"/>
              </a:ext>
            </a:extLst>
          </p:cNvPr>
          <p:cNvSpPr>
            <a:spLocks noGrp="1"/>
          </p:cNvSpPr>
          <p:nvPr>
            <p:ph type="title"/>
          </p:nvPr>
        </p:nvSpPr>
        <p:spPr/>
        <p:txBody>
          <a:bodyPr>
            <a:normAutofit/>
          </a:bodyPr>
          <a:lstStyle/>
          <a:p>
            <a:r>
              <a:rPr lang="en-US" sz="2800" dirty="0">
                <a:ln>
                  <a:solidFill>
                    <a:srgbClr val="000000">
                      <a:lumMod val="75000"/>
                      <a:lumOff val="25000"/>
                      <a:alpha val="10000"/>
                    </a:srgbClr>
                  </a:solidFill>
                </a:ln>
                <a:solidFill>
                  <a:schemeClr val="bg1"/>
                </a:solidFill>
                <a:effectLst>
                  <a:outerShdw blurRad="9525" dist="25400" dir="14640000" algn="tl" rotWithShape="0">
                    <a:srgbClr val="000000">
                      <a:alpha val="30000"/>
                    </a:srgbClr>
                  </a:outerShdw>
                </a:effectLst>
              </a:rPr>
              <a:t>CONCLUSION</a:t>
            </a:r>
          </a:p>
        </p:txBody>
      </p:sp>
      <p:sp>
        <p:nvSpPr>
          <p:cNvPr id="3" name="TextBox 2">
            <a:extLst>
              <a:ext uri="{FF2B5EF4-FFF2-40B4-BE49-F238E27FC236}">
                <a16:creationId xmlns="" xmlns:a16="http://schemas.microsoft.com/office/drawing/2014/main" id="{48F1D5C8-2303-4CEE-935E-E4C21BF20D89}"/>
              </a:ext>
            </a:extLst>
          </p:cNvPr>
          <p:cNvSpPr txBox="1"/>
          <p:nvPr/>
        </p:nvSpPr>
        <p:spPr>
          <a:xfrm>
            <a:off x="1124955" y="2358191"/>
            <a:ext cx="10052383"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latin typeface="Calibri" pitchFamily="34" charset="0"/>
                <a:ea typeface="+mn-lt"/>
                <a:cs typeface="Calibri" pitchFamily="34" charset="0"/>
              </a:rPr>
              <a:t>In this paper, the Naive Bayes algorithm is adopted to build a UI model for predicting water quality default in and the results are compared with other six algorithms of logistic regression, KNN, random forest, decision tree and support vector machine. The experiment shows that the Naive Bayes algorithm performs outstanding than the other six algorithms in the prediction of water quality and has strong ability of generalization. </a:t>
            </a:r>
            <a:endParaRPr lang="en-US" dirty="0" smtClean="0">
              <a:solidFill>
                <a:schemeClr val="bg1"/>
              </a:solidFill>
              <a:latin typeface="Calibri" pitchFamily="34" charset="0"/>
              <a:ea typeface="+mn-lt"/>
              <a:cs typeface="Calibri" pitchFamily="34" charset="0"/>
            </a:endParaRPr>
          </a:p>
          <a:p>
            <a:endParaRPr lang="en-US" dirty="0" smtClean="0">
              <a:solidFill>
                <a:schemeClr val="bg1"/>
              </a:solidFill>
              <a:latin typeface="Calibri" pitchFamily="34" charset="0"/>
              <a:ea typeface="+mn-lt"/>
              <a:cs typeface="Calibri" pitchFamily="34" charset="0"/>
            </a:endParaRPr>
          </a:p>
          <a:p>
            <a:r>
              <a:rPr lang="en-US" dirty="0" smtClean="0">
                <a:solidFill>
                  <a:schemeClr val="bg1"/>
                </a:solidFill>
                <a:latin typeface="Calibri" pitchFamily="34" charset="0"/>
                <a:ea typeface="+mn-lt"/>
                <a:cs typeface="Calibri" pitchFamily="34" charset="0"/>
              </a:rPr>
              <a:t>There </a:t>
            </a:r>
            <a:r>
              <a:rPr lang="en-US" dirty="0">
                <a:solidFill>
                  <a:schemeClr val="bg1"/>
                </a:solidFill>
                <a:latin typeface="Calibri" pitchFamily="34" charset="0"/>
                <a:ea typeface="+mn-lt"/>
                <a:cs typeface="Calibri" pitchFamily="34" charset="0"/>
              </a:rPr>
              <a:t>is no definitive guide of which algorithms to use given any situation. What may work on some data sets may not necessarily work on others. Therefore, always evaluate methods using cross validation to get a reliable estimates. </a:t>
            </a:r>
            <a:endParaRPr lang="en-US" dirty="0">
              <a:solidFill>
                <a:schemeClr val="bg1"/>
              </a:solidFill>
              <a:latin typeface="Calibri" pitchFamily="34" charset="0"/>
              <a:cs typeface="Calibri" pitchFamily="34" charset="0"/>
            </a:endParaRPr>
          </a:p>
        </p:txBody>
      </p:sp>
    </p:spTree>
    <p:extLst>
      <p:ext uri="{BB962C8B-B14F-4D97-AF65-F5344CB8AC3E}">
        <p14:creationId xmlns="" xmlns:p14="http://schemas.microsoft.com/office/powerpoint/2010/main" val="1308299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1A23A6-E351-44F5-8DBD-83758B415045}"/>
              </a:ext>
            </a:extLst>
          </p:cNvPr>
          <p:cNvSpPr>
            <a:spLocks noGrp="1"/>
          </p:cNvSpPr>
          <p:nvPr>
            <p:ph type="title"/>
          </p:nvPr>
        </p:nvSpPr>
        <p:spPr/>
        <p:txBody>
          <a:bodyPr/>
          <a:lstStyle/>
          <a:p>
            <a:r>
              <a:rPr lang="en-US" sz="2800" dirty="0">
                <a:ln>
                  <a:solidFill>
                    <a:srgbClr val="000000">
                      <a:lumMod val="75000"/>
                      <a:lumOff val="25000"/>
                      <a:alpha val="10000"/>
                    </a:srgbClr>
                  </a:solidFill>
                </a:ln>
                <a:solidFill>
                  <a:schemeClr val="bg1"/>
                </a:solidFill>
                <a:effectLst>
                  <a:outerShdw blurRad="9525" dist="25400" dir="14640000" algn="tl" rotWithShape="0">
                    <a:srgbClr val="000000">
                      <a:alpha val="30000"/>
                    </a:srgbClr>
                  </a:outerShdw>
                </a:effectLst>
              </a:rPr>
              <a:t>FUTURE SCOPE</a:t>
            </a:r>
            <a:endParaRPr lang="en-US" dirty="0"/>
          </a:p>
        </p:txBody>
      </p:sp>
      <p:sp>
        <p:nvSpPr>
          <p:cNvPr id="3" name="TextBox 2">
            <a:extLst>
              <a:ext uri="{FF2B5EF4-FFF2-40B4-BE49-F238E27FC236}">
                <a16:creationId xmlns="" xmlns:a16="http://schemas.microsoft.com/office/drawing/2014/main" id="{822D5B3C-9A4A-4F2B-B077-F359668EE7E2}"/>
              </a:ext>
            </a:extLst>
          </p:cNvPr>
          <p:cNvSpPr txBox="1"/>
          <p:nvPr/>
        </p:nvSpPr>
        <p:spPr>
          <a:xfrm>
            <a:off x="1195137" y="2057403"/>
            <a:ext cx="9881936"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latin typeface="Calibri" pitchFamily="34" charset="0"/>
                <a:ea typeface="+mn-lt"/>
                <a:cs typeface="Calibri" pitchFamily="34" charset="0"/>
              </a:rPr>
              <a:t>In future the Naive Bayes algorithm can be applied on other data sets available for water quality to further investigate its accuracy</a:t>
            </a:r>
            <a:r>
              <a:rPr lang="en-US" dirty="0" smtClean="0">
                <a:solidFill>
                  <a:schemeClr val="bg1"/>
                </a:solidFill>
                <a:latin typeface="Calibri" pitchFamily="34" charset="0"/>
                <a:ea typeface="+mn-lt"/>
                <a:cs typeface="Calibri" pitchFamily="34" charset="0"/>
              </a:rPr>
              <a:t>.</a:t>
            </a:r>
          </a:p>
          <a:p>
            <a:endParaRPr lang="en-US" dirty="0" smtClean="0">
              <a:solidFill>
                <a:schemeClr val="bg1"/>
              </a:solidFill>
              <a:latin typeface="Calibri" pitchFamily="34" charset="0"/>
              <a:ea typeface="+mn-lt"/>
              <a:cs typeface="Calibri" pitchFamily="34" charset="0"/>
            </a:endParaRPr>
          </a:p>
          <a:p>
            <a:r>
              <a:rPr lang="en-US" dirty="0" smtClean="0">
                <a:solidFill>
                  <a:schemeClr val="bg1"/>
                </a:solidFill>
                <a:latin typeface="Calibri" pitchFamily="34" charset="0"/>
                <a:ea typeface="+mn-lt"/>
                <a:cs typeface="Calibri" pitchFamily="34" charset="0"/>
              </a:rPr>
              <a:t> </a:t>
            </a:r>
            <a:r>
              <a:rPr lang="en-US" dirty="0">
                <a:solidFill>
                  <a:schemeClr val="bg1"/>
                </a:solidFill>
                <a:latin typeface="Calibri" pitchFamily="34" charset="0"/>
                <a:ea typeface="+mn-lt"/>
                <a:cs typeface="Calibri" pitchFamily="34" charset="0"/>
              </a:rPr>
              <a:t>A rigorous analysis of other machine learning algorithms other than these six can also be done in future to investigate the power of machine learning algorithms for urban water quality prediction. </a:t>
            </a:r>
            <a:endParaRPr lang="en-US" dirty="0" smtClean="0">
              <a:solidFill>
                <a:schemeClr val="bg1"/>
              </a:solidFill>
              <a:latin typeface="Calibri" pitchFamily="34" charset="0"/>
              <a:ea typeface="+mn-lt"/>
              <a:cs typeface="Calibri" pitchFamily="34" charset="0"/>
            </a:endParaRPr>
          </a:p>
          <a:p>
            <a:endParaRPr lang="en-US" dirty="0" smtClean="0">
              <a:solidFill>
                <a:schemeClr val="bg1"/>
              </a:solidFill>
              <a:latin typeface="Calibri" pitchFamily="34" charset="0"/>
              <a:ea typeface="+mn-lt"/>
              <a:cs typeface="Calibri" pitchFamily="34" charset="0"/>
            </a:endParaRPr>
          </a:p>
          <a:p>
            <a:r>
              <a:rPr lang="en-US" dirty="0" smtClean="0">
                <a:solidFill>
                  <a:schemeClr val="bg1"/>
                </a:solidFill>
                <a:latin typeface="Calibri" pitchFamily="34" charset="0"/>
                <a:ea typeface="+mn-lt"/>
                <a:cs typeface="Calibri" pitchFamily="34" charset="0"/>
              </a:rPr>
              <a:t>In</a:t>
            </a:r>
            <a:r>
              <a:rPr lang="en-US" dirty="0">
                <a:solidFill>
                  <a:schemeClr val="bg1"/>
                </a:solidFill>
                <a:latin typeface="Calibri" pitchFamily="34" charset="0"/>
                <a:ea typeface="+mn-lt"/>
                <a:cs typeface="Calibri" pitchFamily="34" charset="0"/>
              </a:rPr>
              <a:t>  further study, we will try to conduct experiments on larger data sets or try to tune the model so as to achieve the state -of-art  performance of the model and a great UI support system making it complete web application model. </a:t>
            </a:r>
            <a:endParaRPr lang="en-US" dirty="0">
              <a:solidFill>
                <a:schemeClr val="bg1"/>
              </a:solidFill>
              <a:latin typeface="Calibri" pitchFamily="34" charset="0"/>
              <a:cs typeface="Calibri" pitchFamily="34" charset="0"/>
            </a:endParaRPr>
          </a:p>
        </p:txBody>
      </p:sp>
    </p:spTree>
    <p:extLst>
      <p:ext uri="{BB962C8B-B14F-4D97-AF65-F5344CB8AC3E}">
        <p14:creationId xmlns="" xmlns:p14="http://schemas.microsoft.com/office/powerpoint/2010/main" val="4275018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fillRect t="-13000" b="-1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82354B-1211-4595-A611-5126AD2A302C}"/>
              </a:ext>
            </a:extLst>
          </p:cNvPr>
          <p:cNvSpPr>
            <a:spLocks noGrp="1"/>
          </p:cNvSpPr>
          <p:nvPr>
            <p:ph type="title"/>
          </p:nvPr>
        </p:nvSpPr>
        <p:spPr>
          <a:xfrm>
            <a:off x="402318" y="462304"/>
            <a:ext cx="5656503" cy="1665879"/>
          </a:xfrm>
        </p:spPr>
        <p:txBody>
          <a:bodyPr>
            <a:noAutofit/>
          </a:bodyPr>
          <a:lstStyle/>
          <a:p>
            <a:r>
              <a:rPr lang="en-US" sz="6600">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rPr>
              <a:t>THANK YOU</a:t>
            </a:r>
          </a:p>
        </p:txBody>
      </p:sp>
      <p:sp>
        <p:nvSpPr>
          <p:cNvPr id="3" name="Text Placeholder 2">
            <a:extLst>
              <a:ext uri="{FF2B5EF4-FFF2-40B4-BE49-F238E27FC236}">
                <a16:creationId xmlns="" xmlns:a16="http://schemas.microsoft.com/office/drawing/2014/main" id="{EDC33A48-8418-4998-93B8-CF929686EAB4}"/>
              </a:ext>
            </a:extLst>
          </p:cNvPr>
          <p:cNvSpPr>
            <a:spLocks noGrp="1"/>
          </p:cNvSpPr>
          <p:nvPr>
            <p:ph type="body" sz="half" idx="2"/>
          </p:nvPr>
        </p:nvSpPr>
        <p:spPr>
          <a:xfrm>
            <a:off x="1244664" y="7102548"/>
            <a:ext cx="10353763" cy="1261195"/>
          </a:xfrm>
        </p:spPr>
        <p:txBody>
          <a:bodyPr/>
          <a:lstStyle/>
          <a:p>
            <a:endParaRPr lang="en-US"/>
          </a:p>
        </p:txBody>
      </p:sp>
    </p:spTree>
    <p:extLst>
      <p:ext uri="{BB962C8B-B14F-4D97-AF65-F5344CB8AC3E}">
        <p14:creationId xmlns="" xmlns:p14="http://schemas.microsoft.com/office/powerpoint/2010/main" val="3322679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E8E0070-FDB3-433C-9AC9-AA4DF7C17EC7}"/>
              </a:ext>
            </a:extLst>
          </p:cNvPr>
          <p:cNvSpPr txBox="1"/>
          <p:nvPr/>
        </p:nvSpPr>
        <p:spPr>
          <a:xfrm>
            <a:off x="1311059" y="2344459"/>
            <a:ext cx="9684704"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latin typeface="Calibri"/>
                <a:ea typeface="+mn-lt"/>
                <a:cs typeface="+mn-lt"/>
              </a:rPr>
              <a:t>                                    Urban water quality is of great importance to our daily lives. Prediction of urban water quality help control water pollution and protect human health. In this work, we forecast the water quality of a station over the next few hours, using a multitask multi-view learning method to fuse multiple datasets from different domains. In particular, our learning model comprises two alignments. The first alignment is the spaio-temporal view alignment, which combines local spatial and temporal information of each station. The second alignment is the prediction alignment among stations, which captures their spatial correlations and performs copredictions by incorporating these correlations. Extensive experiments on real-world datasets demonstrate the effectiveness of our approach.</a:t>
            </a:r>
            <a:endParaRPr lang="en-US">
              <a:solidFill>
                <a:schemeClr val="bg1"/>
              </a:solidFill>
              <a:latin typeface="Calibri"/>
              <a:cs typeface="Calibri"/>
            </a:endParaRPr>
          </a:p>
        </p:txBody>
      </p:sp>
      <p:sp>
        <p:nvSpPr>
          <p:cNvPr id="3" name="TextBox 2">
            <a:extLst>
              <a:ext uri="{FF2B5EF4-FFF2-40B4-BE49-F238E27FC236}">
                <a16:creationId xmlns="" xmlns:a16="http://schemas.microsoft.com/office/drawing/2014/main" id="{E4EC9B0B-0AC0-48C2-B06D-99C95708D0C3}"/>
              </a:ext>
            </a:extLst>
          </p:cNvPr>
          <p:cNvSpPr txBox="1"/>
          <p:nvPr/>
        </p:nvSpPr>
        <p:spPr>
          <a:xfrm>
            <a:off x="4856837" y="848510"/>
            <a:ext cx="176199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chemeClr val="bg1"/>
                </a:solidFill>
                <a:ea typeface="+mn-lt"/>
                <a:cs typeface="+mn-lt"/>
              </a:rPr>
              <a:t>ABSTRACT</a:t>
            </a:r>
            <a:endParaRPr lang="en-US" sz="2800" b="1">
              <a:solidFill>
                <a:schemeClr val="bg1"/>
              </a:solidFill>
            </a:endParaRPr>
          </a:p>
        </p:txBody>
      </p:sp>
    </p:spTree>
    <p:extLst>
      <p:ext uri="{BB962C8B-B14F-4D97-AF65-F5344CB8AC3E}">
        <p14:creationId xmlns="" xmlns:p14="http://schemas.microsoft.com/office/powerpoint/2010/main" val="2402254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glass with a blue background&#10;&#10;Description automatically generated">
            <a:extLst>
              <a:ext uri="{FF2B5EF4-FFF2-40B4-BE49-F238E27FC236}">
                <a16:creationId xmlns="" xmlns:a16="http://schemas.microsoft.com/office/drawing/2014/main" id="{F7EC2C09-BBDD-49A9-A8B3-35A700A6D4BA}"/>
              </a:ext>
            </a:extLst>
          </p:cNvPr>
          <p:cNvPicPr>
            <a:picLocks noChangeAspect="1"/>
          </p:cNvPicPr>
          <p:nvPr/>
        </p:nvPicPr>
        <p:blipFill>
          <a:blip r:embed="rId2"/>
          <a:stretch>
            <a:fillRect/>
          </a:stretch>
        </p:blipFill>
        <p:spPr>
          <a:xfrm>
            <a:off x="678354" y="1991058"/>
            <a:ext cx="5148943" cy="3263189"/>
          </a:xfrm>
          <a:prstGeom prst="rect">
            <a:avLst/>
          </a:prstGeom>
        </p:spPr>
      </p:pic>
      <p:sp>
        <p:nvSpPr>
          <p:cNvPr id="3" name="TextBox 2">
            <a:extLst>
              <a:ext uri="{FF2B5EF4-FFF2-40B4-BE49-F238E27FC236}">
                <a16:creationId xmlns="" xmlns:a16="http://schemas.microsoft.com/office/drawing/2014/main" id="{17C1C002-4048-4127-9D47-3466F9843E69}"/>
              </a:ext>
            </a:extLst>
          </p:cNvPr>
          <p:cNvSpPr txBox="1"/>
          <p:nvPr/>
        </p:nvSpPr>
        <p:spPr>
          <a:xfrm>
            <a:off x="4411249" y="580374"/>
            <a:ext cx="322336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a:solidFill>
                  <a:schemeClr val="bg1"/>
                </a:solidFill>
                <a:latin typeface="Franklin Gothic Medium"/>
              </a:rPr>
              <a:t>INTRODUCTION</a:t>
            </a:r>
          </a:p>
        </p:txBody>
      </p:sp>
      <p:sp>
        <p:nvSpPr>
          <p:cNvPr id="4" name="TextBox 3">
            <a:extLst>
              <a:ext uri="{FF2B5EF4-FFF2-40B4-BE49-F238E27FC236}">
                <a16:creationId xmlns="" xmlns:a16="http://schemas.microsoft.com/office/drawing/2014/main" id="{BB61DC6B-3B2A-488D-9F22-7A95C99AAE34}"/>
              </a:ext>
            </a:extLst>
          </p:cNvPr>
          <p:cNvSpPr txBox="1"/>
          <p:nvPr/>
        </p:nvSpPr>
        <p:spPr>
          <a:xfrm>
            <a:off x="6195831" y="1404078"/>
            <a:ext cx="5540679"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n-US" dirty="0">
                <a:solidFill>
                  <a:schemeClr val="bg1"/>
                </a:solidFill>
                <a:latin typeface="Times New Roman" pitchFamily="18" charset="0"/>
                <a:ea typeface="+mn-lt"/>
                <a:cs typeface="Times New Roman" pitchFamily="18" charset="0"/>
              </a:rPr>
              <a:t> Water quality modeling involves the prediction of water pollution of using mathematical simulation techniques.</a:t>
            </a:r>
            <a:endParaRPr lang="en-US" dirty="0">
              <a:solidFill>
                <a:schemeClr val="bg1"/>
              </a:solidFill>
              <a:latin typeface="Times New Roman" pitchFamily="18" charset="0"/>
              <a:cs typeface="Times New Roman" pitchFamily="18" charset="0"/>
            </a:endParaRPr>
          </a:p>
          <a:p>
            <a:pPr marL="285750" indent="-285750">
              <a:buFont typeface="Wingdings"/>
              <a:buChar char="q"/>
            </a:pPr>
            <a:endParaRPr lang="en-US" dirty="0">
              <a:solidFill>
                <a:schemeClr val="bg1"/>
              </a:solidFill>
              <a:latin typeface="Times New Roman" pitchFamily="18" charset="0"/>
              <a:cs typeface="Times New Roman" pitchFamily="18" charset="0"/>
            </a:endParaRPr>
          </a:p>
          <a:p>
            <a:pPr marL="285750" indent="-285750">
              <a:buFont typeface="Wingdings"/>
              <a:buChar char="q"/>
            </a:pPr>
            <a:r>
              <a:rPr lang="en-US" dirty="0">
                <a:solidFill>
                  <a:schemeClr val="bg1"/>
                </a:solidFill>
                <a:latin typeface="Times New Roman" pitchFamily="18" charset="0"/>
                <a:ea typeface="+mn-lt"/>
                <a:cs typeface="Times New Roman" pitchFamily="18" charset="0"/>
              </a:rPr>
              <a:t>The present study of Water Quality Prediction is based on the analysis of samples of urban water.</a:t>
            </a:r>
          </a:p>
          <a:p>
            <a:endParaRPr lang="en-US" dirty="0">
              <a:solidFill>
                <a:schemeClr val="bg1"/>
              </a:solidFill>
              <a:latin typeface="Times New Roman" pitchFamily="18" charset="0"/>
              <a:cs typeface="Times New Roman" pitchFamily="18" charset="0"/>
            </a:endParaRPr>
          </a:p>
          <a:p>
            <a:pPr marL="285750" indent="-285750">
              <a:buFont typeface="Wingdings"/>
              <a:buChar char="q"/>
            </a:pPr>
            <a:r>
              <a:rPr lang="en-US" dirty="0">
                <a:solidFill>
                  <a:schemeClr val="bg1"/>
                </a:solidFill>
                <a:latin typeface="Times New Roman" pitchFamily="18" charset="0"/>
                <a:ea typeface="+mn-lt"/>
                <a:cs typeface="Times New Roman" pitchFamily="18" charset="0"/>
              </a:rPr>
              <a:t>The water quality parameters were </a:t>
            </a:r>
            <a:r>
              <a:rPr lang="en-US" dirty="0" err="1">
                <a:solidFill>
                  <a:schemeClr val="bg1"/>
                </a:solidFill>
                <a:latin typeface="Times New Roman" pitchFamily="18" charset="0"/>
                <a:ea typeface="+mn-lt"/>
                <a:cs typeface="Times New Roman" pitchFamily="18" charset="0"/>
              </a:rPr>
              <a:t>analysed</a:t>
            </a:r>
            <a:r>
              <a:rPr lang="en-US" dirty="0">
                <a:solidFill>
                  <a:schemeClr val="bg1"/>
                </a:solidFill>
                <a:latin typeface="Times New Roman" pitchFamily="18" charset="0"/>
                <a:ea typeface="+mn-lt"/>
                <a:cs typeface="Times New Roman" pitchFamily="18" charset="0"/>
              </a:rPr>
              <a:t> using statistical and soft computing techniques used to predict the Water Quality.</a:t>
            </a:r>
            <a:endParaRPr lang="en-US" dirty="0">
              <a:solidFill>
                <a:schemeClr val="bg1"/>
              </a:solidFill>
              <a:latin typeface="Times New Roman" pitchFamily="18" charset="0"/>
              <a:cs typeface="Times New Roman" pitchFamily="18" charset="0"/>
            </a:endParaRPr>
          </a:p>
          <a:p>
            <a:pPr marL="285750" indent="-285750">
              <a:buFont typeface="Wingdings"/>
              <a:buChar char="q"/>
            </a:pPr>
            <a:endParaRPr lang="en-US" dirty="0">
              <a:solidFill>
                <a:schemeClr val="bg1"/>
              </a:solidFill>
              <a:latin typeface="Times New Roman" pitchFamily="18" charset="0"/>
              <a:cs typeface="Times New Roman" pitchFamily="18" charset="0"/>
            </a:endParaRPr>
          </a:p>
          <a:p>
            <a:pPr marL="285750" indent="-285750">
              <a:buFont typeface="Wingdings"/>
              <a:buChar char="q"/>
            </a:pPr>
            <a:r>
              <a:rPr lang="en-US" dirty="0">
                <a:solidFill>
                  <a:schemeClr val="bg1"/>
                </a:solidFill>
                <a:latin typeface="Times New Roman" pitchFamily="18" charset="0"/>
                <a:ea typeface="+mn-lt"/>
                <a:cs typeface="Times New Roman" pitchFamily="18" charset="0"/>
              </a:rPr>
              <a:t>The model has been built using data  form water quality sector to predict the status of water. Six algorithms have been used to build the proposed model: Random Forest, Logistic Regression, Decision Tree, SVM, KNN Naive Bayes. By using the algorithm a Flask model has been implemented and tested.</a:t>
            </a:r>
            <a:endParaRPr lang="en-US" dirty="0">
              <a:solidFill>
                <a:schemeClr val="bg1"/>
              </a:solidFill>
              <a:latin typeface="Times New Roman" pitchFamily="18" charset="0"/>
              <a:cs typeface="Times New Roman" pitchFamily="18" charset="0"/>
            </a:endParaRPr>
          </a:p>
          <a:p>
            <a:endParaRPr lang="en-US" dirty="0">
              <a:solidFill>
                <a:schemeClr val="bg1"/>
              </a:solidFill>
            </a:endParaRPr>
          </a:p>
        </p:txBody>
      </p:sp>
    </p:spTree>
    <p:extLst>
      <p:ext uri="{BB962C8B-B14F-4D97-AF65-F5344CB8AC3E}">
        <p14:creationId xmlns="" xmlns:p14="http://schemas.microsoft.com/office/powerpoint/2010/main" val="1422794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D4E591-686C-4104-BD1B-059AAD265D87}"/>
              </a:ext>
            </a:extLst>
          </p:cNvPr>
          <p:cNvSpPr>
            <a:spLocks noGrp="1"/>
          </p:cNvSpPr>
          <p:nvPr>
            <p:ph type="title"/>
          </p:nvPr>
        </p:nvSpPr>
        <p:spPr>
          <a:xfrm>
            <a:off x="994005" y="308811"/>
            <a:ext cx="10353763" cy="1257300"/>
          </a:xfrm>
        </p:spPr>
        <p:txBody>
          <a:bodyPr/>
          <a:lstStyle/>
          <a:p>
            <a:r>
              <a:rPr lang="en-US" sz="2800">
                <a:ln>
                  <a:solidFill>
                    <a:srgbClr val="000000">
                      <a:lumMod val="75000"/>
                      <a:lumOff val="25000"/>
                      <a:alpha val="10000"/>
                    </a:srgbClr>
                  </a:solidFill>
                </a:ln>
                <a:solidFill>
                  <a:srgbClr val="000000"/>
                </a:solidFill>
                <a:effectLst>
                  <a:outerShdw blurRad="9525" dist="25400" dir="14640000" algn="tl" rotWithShape="0">
                    <a:srgbClr val="000000">
                      <a:alpha val="30000"/>
                    </a:srgbClr>
                  </a:outerShdw>
                </a:effectLst>
              </a:rPr>
              <a:t>EXISTING</a:t>
            </a:r>
            <a:r>
              <a:rPr lang="en-US">
                <a:ln>
                  <a:solidFill>
                    <a:srgbClr val="000000">
                      <a:lumMod val="75000"/>
                      <a:lumOff val="25000"/>
                      <a:alpha val="10000"/>
                    </a:srgbClr>
                  </a:solidFill>
                </a:ln>
                <a:solidFill>
                  <a:srgbClr val="000000"/>
                </a:solidFill>
                <a:effectLst>
                  <a:outerShdw blurRad="9525" dist="25400" dir="14640000" algn="tl" rotWithShape="0">
                    <a:srgbClr val="000000">
                      <a:alpha val="30000"/>
                    </a:srgbClr>
                  </a:outerShdw>
                </a:effectLst>
              </a:rPr>
              <a:t> </a:t>
            </a:r>
            <a:r>
              <a:rPr lang="en-US" sz="2800">
                <a:ln>
                  <a:solidFill>
                    <a:srgbClr val="000000">
                      <a:lumMod val="75000"/>
                      <a:lumOff val="25000"/>
                      <a:alpha val="10000"/>
                    </a:srgbClr>
                  </a:solidFill>
                </a:ln>
                <a:solidFill>
                  <a:srgbClr val="000000"/>
                </a:solidFill>
                <a:effectLst>
                  <a:outerShdw blurRad="9525" dist="25400" dir="14640000" algn="tl" rotWithShape="0">
                    <a:srgbClr val="000000">
                      <a:alpha val="30000"/>
                    </a:srgbClr>
                  </a:outerShdw>
                </a:effectLst>
              </a:rPr>
              <a:t>PROBLEM</a:t>
            </a:r>
            <a:endParaRPr lang="en-US" sz="2800">
              <a:solidFill>
                <a:srgbClr val="000000"/>
              </a:solidFill>
            </a:endParaRPr>
          </a:p>
        </p:txBody>
      </p:sp>
      <p:sp>
        <p:nvSpPr>
          <p:cNvPr id="3" name="TextBox 2">
            <a:extLst>
              <a:ext uri="{FF2B5EF4-FFF2-40B4-BE49-F238E27FC236}">
                <a16:creationId xmlns="" xmlns:a16="http://schemas.microsoft.com/office/drawing/2014/main" id="{5271A555-F5C5-4BB1-936F-3E77759555AA}"/>
              </a:ext>
            </a:extLst>
          </p:cNvPr>
          <p:cNvSpPr txBox="1"/>
          <p:nvPr/>
        </p:nvSpPr>
        <p:spPr>
          <a:xfrm>
            <a:off x="6655375" y="1941417"/>
            <a:ext cx="464614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Wingdings" pitchFamily="2" charset="2"/>
              <a:buChar char="v"/>
            </a:pPr>
            <a:r>
              <a:rPr lang="en-US" dirty="0" smtClean="0">
                <a:solidFill>
                  <a:srgbClr val="000000"/>
                </a:solidFill>
                <a:ea typeface="+mn-lt"/>
                <a:cs typeface="+mn-lt"/>
              </a:rPr>
              <a:t> </a:t>
            </a:r>
            <a:r>
              <a:rPr lang="en-US" dirty="0" smtClean="0">
                <a:solidFill>
                  <a:srgbClr val="000000"/>
                </a:solidFill>
                <a:latin typeface="Calibri" pitchFamily="34" charset="0"/>
                <a:ea typeface="+mn-lt"/>
                <a:cs typeface="Calibri" pitchFamily="34" charset="0"/>
              </a:rPr>
              <a:t>With </a:t>
            </a:r>
            <a:r>
              <a:rPr lang="en-US" dirty="0">
                <a:solidFill>
                  <a:srgbClr val="000000"/>
                </a:solidFill>
                <a:latin typeface="Calibri" pitchFamily="34" charset="0"/>
                <a:ea typeface="+mn-lt"/>
                <a:cs typeface="Calibri" pitchFamily="34" charset="0"/>
              </a:rPr>
              <a:t>the rapid development of economy and accelerated </a:t>
            </a:r>
            <a:r>
              <a:rPr lang="en-US" dirty="0" smtClean="0">
                <a:solidFill>
                  <a:srgbClr val="000000"/>
                </a:solidFill>
                <a:latin typeface="Calibri" pitchFamily="34" charset="0"/>
                <a:ea typeface="+mn-lt"/>
                <a:cs typeface="Calibri" pitchFamily="34" charset="0"/>
              </a:rPr>
              <a:t>urbanization</a:t>
            </a:r>
            <a:r>
              <a:rPr lang="en-US" dirty="0">
                <a:solidFill>
                  <a:srgbClr val="000000"/>
                </a:solidFill>
                <a:latin typeface="Calibri" pitchFamily="34" charset="0"/>
                <a:ea typeface="+mn-lt"/>
                <a:cs typeface="Calibri" pitchFamily="34" charset="0"/>
              </a:rPr>
              <a:t>, water pollution has become more and more serious. </a:t>
            </a:r>
            <a:endParaRPr lang="en-US" dirty="0" smtClean="0">
              <a:solidFill>
                <a:srgbClr val="000000"/>
              </a:solidFill>
              <a:latin typeface="Calibri" pitchFamily="34" charset="0"/>
              <a:ea typeface="+mn-lt"/>
              <a:cs typeface="Calibri" pitchFamily="34" charset="0"/>
            </a:endParaRPr>
          </a:p>
          <a:p>
            <a:endParaRPr lang="en-US" dirty="0" smtClean="0">
              <a:solidFill>
                <a:srgbClr val="000000"/>
              </a:solidFill>
              <a:latin typeface="Calibri" pitchFamily="34" charset="0"/>
              <a:ea typeface="+mn-lt"/>
              <a:cs typeface="Calibri" pitchFamily="34" charset="0"/>
            </a:endParaRPr>
          </a:p>
          <a:p>
            <a:pPr>
              <a:buFont typeface="Wingdings" pitchFamily="2" charset="2"/>
              <a:buChar char="v"/>
            </a:pPr>
            <a:r>
              <a:rPr lang="en-US" dirty="0" smtClean="0">
                <a:solidFill>
                  <a:srgbClr val="000000"/>
                </a:solidFill>
                <a:latin typeface="Calibri" pitchFamily="34" charset="0"/>
                <a:ea typeface="+mn-lt"/>
                <a:cs typeface="Calibri" pitchFamily="34" charset="0"/>
              </a:rPr>
              <a:t> Urban </a:t>
            </a:r>
            <a:r>
              <a:rPr lang="en-US" dirty="0">
                <a:solidFill>
                  <a:srgbClr val="000000"/>
                </a:solidFill>
                <a:latin typeface="Calibri" pitchFamily="34" charset="0"/>
                <a:ea typeface="+mn-lt"/>
                <a:cs typeface="Calibri" pitchFamily="34" charset="0"/>
              </a:rPr>
              <a:t>water quality is of great importance to our daily lives. </a:t>
            </a:r>
            <a:endParaRPr lang="en-US" dirty="0" smtClean="0">
              <a:solidFill>
                <a:srgbClr val="000000"/>
              </a:solidFill>
              <a:latin typeface="Calibri" pitchFamily="34" charset="0"/>
              <a:ea typeface="+mn-lt"/>
              <a:cs typeface="Calibri" pitchFamily="34" charset="0"/>
            </a:endParaRPr>
          </a:p>
          <a:p>
            <a:endParaRPr lang="en-US" dirty="0" smtClean="0">
              <a:solidFill>
                <a:srgbClr val="000000"/>
              </a:solidFill>
              <a:latin typeface="Calibri" pitchFamily="34" charset="0"/>
              <a:ea typeface="+mn-lt"/>
              <a:cs typeface="Calibri" pitchFamily="34" charset="0"/>
            </a:endParaRPr>
          </a:p>
          <a:p>
            <a:pPr>
              <a:buFont typeface="Wingdings" pitchFamily="2" charset="2"/>
              <a:buChar char="v"/>
            </a:pPr>
            <a:r>
              <a:rPr lang="en-US" dirty="0" smtClean="0">
                <a:solidFill>
                  <a:srgbClr val="000000"/>
                </a:solidFill>
                <a:latin typeface="Calibri" pitchFamily="34" charset="0"/>
                <a:ea typeface="+mn-lt"/>
                <a:cs typeface="Calibri" pitchFamily="34" charset="0"/>
              </a:rPr>
              <a:t> Prediction </a:t>
            </a:r>
            <a:r>
              <a:rPr lang="en-US" dirty="0">
                <a:solidFill>
                  <a:srgbClr val="000000"/>
                </a:solidFill>
                <a:latin typeface="Calibri" pitchFamily="34" charset="0"/>
                <a:ea typeface="+mn-lt"/>
                <a:cs typeface="Calibri" pitchFamily="34" charset="0"/>
              </a:rPr>
              <a:t>of urban water quality help control water pollution and protect human health. </a:t>
            </a:r>
            <a:endParaRPr lang="en-US" dirty="0" smtClean="0">
              <a:solidFill>
                <a:srgbClr val="000000"/>
              </a:solidFill>
              <a:latin typeface="Calibri" pitchFamily="34" charset="0"/>
              <a:ea typeface="+mn-lt"/>
              <a:cs typeface="Calibri" pitchFamily="34" charset="0"/>
            </a:endParaRPr>
          </a:p>
          <a:p>
            <a:endParaRPr lang="en-US" dirty="0" smtClean="0">
              <a:solidFill>
                <a:srgbClr val="000000"/>
              </a:solidFill>
              <a:latin typeface="Calibri" pitchFamily="34" charset="0"/>
              <a:ea typeface="+mn-lt"/>
              <a:cs typeface="Calibri" pitchFamily="34" charset="0"/>
            </a:endParaRPr>
          </a:p>
          <a:p>
            <a:pPr>
              <a:buFont typeface="Wingdings" pitchFamily="2" charset="2"/>
              <a:buChar char="v"/>
            </a:pPr>
            <a:r>
              <a:rPr lang="en-US" dirty="0" smtClean="0">
                <a:solidFill>
                  <a:srgbClr val="000000"/>
                </a:solidFill>
                <a:latin typeface="Calibri" pitchFamily="34" charset="0"/>
                <a:ea typeface="+mn-lt"/>
                <a:cs typeface="Calibri" pitchFamily="34" charset="0"/>
              </a:rPr>
              <a:t> To </a:t>
            </a:r>
            <a:r>
              <a:rPr lang="en-US" dirty="0">
                <a:solidFill>
                  <a:srgbClr val="000000"/>
                </a:solidFill>
                <a:latin typeface="Calibri" pitchFamily="34" charset="0"/>
                <a:ea typeface="+mn-lt"/>
                <a:cs typeface="Calibri" pitchFamily="34" charset="0"/>
              </a:rPr>
              <a:t>overcome this kind of problem statement, we developed a Deep Learning model to predict the water quality. </a:t>
            </a:r>
            <a:endParaRPr lang="en-US" dirty="0">
              <a:solidFill>
                <a:srgbClr val="000000"/>
              </a:solidFill>
              <a:latin typeface="Calibri" pitchFamily="34" charset="0"/>
              <a:cs typeface="Calibri" pitchFamily="34" charset="0"/>
            </a:endParaRPr>
          </a:p>
        </p:txBody>
      </p:sp>
      <p:pic>
        <p:nvPicPr>
          <p:cNvPr id="4" name="Picture 4" descr="A close up of a map&#10;&#10;Description automatically generated">
            <a:extLst>
              <a:ext uri="{FF2B5EF4-FFF2-40B4-BE49-F238E27FC236}">
                <a16:creationId xmlns="" xmlns:a16="http://schemas.microsoft.com/office/drawing/2014/main" id="{24FA71E2-D735-4107-AA11-03249E0E8EED}"/>
              </a:ext>
            </a:extLst>
          </p:cNvPr>
          <p:cNvPicPr>
            <a:picLocks noChangeAspect="1"/>
          </p:cNvPicPr>
          <p:nvPr/>
        </p:nvPicPr>
        <p:blipFill>
          <a:blip r:embed="rId2"/>
          <a:stretch>
            <a:fillRect/>
          </a:stretch>
        </p:blipFill>
        <p:spPr>
          <a:xfrm>
            <a:off x="517744" y="1875728"/>
            <a:ext cx="5352787" cy="4275649"/>
          </a:xfrm>
          <a:prstGeom prst="rect">
            <a:avLst/>
          </a:prstGeom>
        </p:spPr>
      </p:pic>
    </p:spTree>
    <p:extLst>
      <p:ext uri="{BB962C8B-B14F-4D97-AF65-F5344CB8AC3E}">
        <p14:creationId xmlns="" xmlns:p14="http://schemas.microsoft.com/office/powerpoint/2010/main" val="1642767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945963-F9A5-436C-A60F-B4A9F059DD3B}"/>
              </a:ext>
            </a:extLst>
          </p:cNvPr>
          <p:cNvSpPr>
            <a:spLocks noGrp="1"/>
          </p:cNvSpPr>
          <p:nvPr>
            <p:ph type="title"/>
          </p:nvPr>
        </p:nvSpPr>
        <p:spPr>
          <a:xfrm>
            <a:off x="1107511" y="456276"/>
            <a:ext cx="9527920" cy="555335"/>
          </a:xfrm>
        </p:spPr>
        <p:txBody>
          <a:bodyPr>
            <a:normAutofit/>
          </a:bodyPr>
          <a:lstStyle/>
          <a:p>
            <a:r>
              <a:rPr lang="en-US" sz="2800" b="1">
                <a:ln>
                  <a:solidFill>
                    <a:srgbClr val="000000">
                      <a:lumMod val="75000"/>
                      <a:lumOff val="25000"/>
                      <a:alpha val="10000"/>
                    </a:srgbClr>
                  </a:solidFill>
                </a:ln>
                <a:solidFill>
                  <a:schemeClr val="bg1"/>
                </a:solidFill>
                <a:effectLst>
                  <a:outerShdw blurRad="9525" dist="25400" dir="14640000" algn="tl" rotWithShape="0">
                    <a:srgbClr val="000000">
                      <a:alpha val="30000"/>
                    </a:srgbClr>
                  </a:outerShdw>
                </a:effectLst>
                <a:latin typeface="Franklin Gothic Book"/>
              </a:rPr>
              <a:t>PROPOSED SOLUTION  &amp;  ALGORITHMS</a:t>
            </a:r>
            <a:r>
              <a:rPr lang="en-US" sz="2800" b="1">
                <a:ln>
                  <a:solidFill>
                    <a:srgbClr val="000000">
                      <a:lumMod val="75000"/>
                      <a:lumOff val="25000"/>
                      <a:alpha val="10000"/>
                    </a:srgbClr>
                  </a:solidFill>
                </a:ln>
                <a:effectLst>
                  <a:outerShdw blurRad="9525" dist="25400" dir="14640000" algn="tl" rotWithShape="0">
                    <a:srgbClr val="000000">
                      <a:alpha val="30000"/>
                    </a:srgbClr>
                  </a:outerShdw>
                </a:effectLst>
              </a:rPr>
              <a:t> </a:t>
            </a:r>
          </a:p>
        </p:txBody>
      </p:sp>
      <p:sp>
        <p:nvSpPr>
          <p:cNvPr id="3" name="Text Placeholder 2">
            <a:extLst>
              <a:ext uri="{FF2B5EF4-FFF2-40B4-BE49-F238E27FC236}">
                <a16:creationId xmlns="" xmlns:a16="http://schemas.microsoft.com/office/drawing/2014/main" id="{1745CA85-E5C9-4C9A-B710-63B50888B539}"/>
              </a:ext>
            </a:extLst>
          </p:cNvPr>
          <p:cNvSpPr>
            <a:spLocks noGrp="1"/>
          </p:cNvSpPr>
          <p:nvPr>
            <p:ph type="body" idx="1"/>
          </p:nvPr>
        </p:nvSpPr>
        <p:spPr>
          <a:xfrm>
            <a:off x="1295403" y="1719036"/>
            <a:ext cx="9590551" cy="4799027"/>
          </a:xfrm>
        </p:spPr>
        <p:txBody>
          <a:bodyPr>
            <a:normAutofit/>
          </a:bodyPr>
          <a:lstStyle/>
          <a:p>
            <a:pPr algn="l"/>
            <a:r>
              <a:rPr lang="en-US" sz="1800" dirty="0">
                <a:ln>
                  <a:solidFill>
                    <a:srgbClr val="000000">
                      <a:lumMod val="75000"/>
                      <a:lumOff val="25000"/>
                      <a:alpha val="10000"/>
                    </a:srgbClr>
                  </a:solidFill>
                </a:ln>
                <a:solidFill>
                  <a:schemeClr val="bg1"/>
                </a:solidFill>
                <a:effectLst>
                  <a:outerShdw blurRad="9525" dist="25400" dir="14640000" algn="tl" rotWithShape="0">
                    <a:srgbClr val="000000">
                      <a:alpha val="30000"/>
                    </a:srgbClr>
                  </a:outerShdw>
                </a:effectLst>
                <a:ea typeface="+mn-lt"/>
                <a:cs typeface="+mn-lt"/>
              </a:rPr>
              <a:t>Naive Bayes algorithm in machine learning methods which efficiently performs  both classification and regression tasks. Naive Bayes is a kind of classifier which uses the Bayes Theorem. It predicts membership probabilities for each class such as the probability that given record or data point belongs to a particular class. The class with the highest probability is considered as the most likely class. And the most likely class will be the output predicted for the water quality.</a:t>
            </a:r>
          </a:p>
          <a:p>
            <a:pPr algn="l"/>
            <a:r>
              <a:rPr lang="en-US" sz="1800" dirty="0">
                <a:ln>
                  <a:solidFill>
                    <a:srgbClr val="000000">
                      <a:lumMod val="75000"/>
                      <a:lumOff val="25000"/>
                      <a:alpha val="10000"/>
                    </a:srgbClr>
                  </a:solidFill>
                </a:ln>
                <a:solidFill>
                  <a:schemeClr val="bg1"/>
                </a:solidFill>
                <a:effectLst>
                  <a:outerShdw blurRad="9525" dist="25400" dir="14640000" algn="tl" rotWithShape="0">
                    <a:srgbClr val="000000">
                      <a:alpha val="30000"/>
                    </a:srgbClr>
                  </a:outerShdw>
                </a:effectLst>
                <a:ea typeface="+mn-lt"/>
                <a:cs typeface="+mn-lt"/>
              </a:rPr>
              <a:t>And also we have created an UI using the Flask for the urban water quality prediction, this UI will allow the users to predict the loan status very easily and the User interface is user friendly not at least one complication in using the interface, and it can be used just by entering some necessary details into the UI in real time.</a:t>
            </a:r>
          </a:p>
          <a:p>
            <a:pPr algn="l"/>
            <a:r>
              <a:rPr lang="en-US" sz="1800" dirty="0">
                <a:ln>
                  <a:solidFill>
                    <a:srgbClr val="000000">
                      <a:lumMod val="75000"/>
                      <a:lumOff val="25000"/>
                      <a:alpha val="10000"/>
                    </a:srgbClr>
                  </a:solidFill>
                </a:ln>
                <a:solidFill>
                  <a:schemeClr val="bg1"/>
                </a:solidFill>
                <a:effectLst>
                  <a:outerShdw blurRad="9525" dist="25400" dir="14640000" algn="tl" rotWithShape="0">
                    <a:srgbClr val="000000">
                      <a:alpha val="30000"/>
                    </a:srgbClr>
                  </a:outerShdw>
                </a:effectLst>
                <a:ea typeface="+mn-lt"/>
                <a:cs typeface="+mn-lt"/>
              </a:rPr>
              <a:t>Therefore, understanding the problems and trends of water pollution is of great significance for the prevention and control of water pollution.  We have proposed a system that uses Machine Learning Algorithms to predict the water quality in Urban &amp; to forecast the predictions. </a:t>
            </a:r>
          </a:p>
          <a:p>
            <a:pPr algn="l"/>
            <a:endParaRPr lang="en-US" dirty="0">
              <a:ln>
                <a:solidFill>
                  <a:srgbClr val="000000">
                    <a:lumMod val="75000"/>
                    <a:lumOff val="25000"/>
                    <a:alpha val="10000"/>
                  </a:srgbClr>
                </a:solidFill>
              </a:ln>
              <a:solidFill>
                <a:schemeClr val="bg1"/>
              </a:solidFill>
              <a:effectLst>
                <a:outerShdw blurRad="9525" dist="25400" dir="14640000" algn="tl" rotWithShape="0">
                  <a:srgbClr val="000000">
                    <a:alpha val="30000"/>
                  </a:srgbClr>
                </a:outerShdw>
              </a:effectLst>
            </a:endParaRPr>
          </a:p>
        </p:txBody>
      </p:sp>
    </p:spTree>
    <p:extLst>
      <p:ext uri="{BB962C8B-B14F-4D97-AF65-F5344CB8AC3E}">
        <p14:creationId xmlns="" xmlns:p14="http://schemas.microsoft.com/office/powerpoint/2010/main" val="2669567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B33BD4-2C03-4198-994B-728E5400D38B}"/>
              </a:ext>
            </a:extLst>
          </p:cNvPr>
          <p:cNvSpPr>
            <a:spLocks noGrp="1"/>
          </p:cNvSpPr>
          <p:nvPr>
            <p:ph type="title"/>
          </p:nvPr>
        </p:nvSpPr>
        <p:spPr>
          <a:xfrm>
            <a:off x="864076" y="192341"/>
            <a:ext cx="10353763" cy="1257300"/>
          </a:xfrm>
        </p:spPr>
        <p:txBody>
          <a:bodyPr/>
          <a:lstStyle/>
          <a:p>
            <a:r>
              <a:rPr lang="en-US" sz="2800" dirty="0">
                <a:ln>
                  <a:solidFill>
                    <a:srgbClr val="000000">
                      <a:lumMod val="75000"/>
                      <a:lumOff val="25000"/>
                      <a:alpha val="10000"/>
                    </a:srgbClr>
                  </a:solidFill>
                </a:ln>
                <a:solidFill>
                  <a:srgbClr val="000000"/>
                </a:solidFill>
                <a:effectLst>
                  <a:outerShdw blurRad="9525" dist="25400" dir="14640000" algn="tl" rotWithShape="0">
                    <a:srgbClr val="000000">
                      <a:alpha val="30000"/>
                    </a:srgbClr>
                  </a:outerShdw>
                </a:effectLst>
              </a:rPr>
              <a:t>SYSTEM DESIGNING</a:t>
            </a:r>
            <a:endParaRPr lang="en-US" dirty="0">
              <a:solidFill>
                <a:srgbClr val="000000"/>
              </a:solidFill>
            </a:endParaRPr>
          </a:p>
        </p:txBody>
      </p:sp>
      <p:sp>
        <p:nvSpPr>
          <p:cNvPr id="3" name="TextBox 2">
            <a:extLst>
              <a:ext uri="{FF2B5EF4-FFF2-40B4-BE49-F238E27FC236}">
                <a16:creationId xmlns="" xmlns:a16="http://schemas.microsoft.com/office/drawing/2014/main" id="{1FB0CD16-A638-42C4-A43F-D5048B344157}"/>
              </a:ext>
            </a:extLst>
          </p:cNvPr>
          <p:cNvSpPr txBox="1"/>
          <p:nvPr/>
        </p:nvSpPr>
        <p:spPr>
          <a:xfrm>
            <a:off x="1300622" y="1530264"/>
            <a:ext cx="8954020"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dirty="0">
                <a:solidFill>
                  <a:srgbClr val="000000"/>
                </a:solidFill>
                <a:latin typeface="Calibri" pitchFamily="34" charset="0"/>
                <a:ea typeface="+mn-lt"/>
                <a:cs typeface="Calibri" pitchFamily="34" charset="0"/>
              </a:rPr>
              <a:t>Jupyter Notebook Environment </a:t>
            </a:r>
            <a:endParaRPr lang="en-US" dirty="0">
              <a:solidFill>
                <a:srgbClr val="000000"/>
              </a:solidFill>
              <a:latin typeface="Calibri" pitchFamily="34" charset="0"/>
              <a:cs typeface="Calibri" pitchFamily="34" charset="0"/>
            </a:endParaRPr>
          </a:p>
          <a:p>
            <a:pPr marL="285750" indent="-285750" algn="just">
              <a:buFont typeface="Wingdings"/>
              <a:buChar char="Ø"/>
            </a:pPr>
            <a:r>
              <a:rPr lang="en-US" dirty="0">
                <a:solidFill>
                  <a:srgbClr val="000000"/>
                </a:solidFill>
                <a:latin typeface="Calibri" pitchFamily="34" charset="0"/>
                <a:ea typeface="+mn-lt"/>
                <a:cs typeface="Calibri" pitchFamily="34" charset="0"/>
              </a:rPr>
              <a:t>Spyder Ide </a:t>
            </a:r>
            <a:endParaRPr lang="en-US" dirty="0">
              <a:solidFill>
                <a:srgbClr val="000000"/>
              </a:solidFill>
              <a:latin typeface="Calibri" pitchFamily="34" charset="0"/>
              <a:cs typeface="Calibri" pitchFamily="34" charset="0"/>
            </a:endParaRPr>
          </a:p>
          <a:p>
            <a:pPr marL="285750" indent="-285750" algn="just">
              <a:buFont typeface="Wingdings"/>
              <a:buChar char="Ø"/>
            </a:pPr>
            <a:r>
              <a:rPr lang="en-US" dirty="0">
                <a:solidFill>
                  <a:srgbClr val="000000"/>
                </a:solidFill>
                <a:latin typeface="Calibri" pitchFamily="34" charset="0"/>
                <a:ea typeface="+mn-lt"/>
                <a:cs typeface="Calibri" pitchFamily="34" charset="0"/>
              </a:rPr>
              <a:t>Machine Learning Algorithms </a:t>
            </a:r>
            <a:endParaRPr lang="en-US" dirty="0">
              <a:solidFill>
                <a:srgbClr val="000000"/>
              </a:solidFill>
              <a:latin typeface="Calibri" pitchFamily="34" charset="0"/>
              <a:cs typeface="Calibri" pitchFamily="34" charset="0"/>
            </a:endParaRPr>
          </a:p>
          <a:p>
            <a:pPr marL="285750" indent="-285750" algn="just">
              <a:buFont typeface="Wingdings"/>
              <a:buChar char="Ø"/>
            </a:pPr>
            <a:r>
              <a:rPr lang="en-US" dirty="0">
                <a:solidFill>
                  <a:srgbClr val="000000"/>
                </a:solidFill>
                <a:latin typeface="Calibri" pitchFamily="34" charset="0"/>
                <a:ea typeface="+mn-lt"/>
                <a:cs typeface="Calibri" pitchFamily="34" charset="0"/>
              </a:rPr>
              <a:t>Python (pandas, numpy, matplotlib, seaborn, sklearn) </a:t>
            </a:r>
            <a:endParaRPr lang="en-US" dirty="0">
              <a:solidFill>
                <a:srgbClr val="000000"/>
              </a:solidFill>
              <a:latin typeface="Calibri" pitchFamily="34" charset="0"/>
              <a:cs typeface="Calibri" pitchFamily="34" charset="0"/>
            </a:endParaRPr>
          </a:p>
          <a:p>
            <a:pPr marL="285750" indent="-285750" algn="just">
              <a:buFont typeface="Wingdings"/>
              <a:buChar char="Ø"/>
            </a:pPr>
            <a:r>
              <a:rPr lang="en-US" dirty="0">
                <a:solidFill>
                  <a:srgbClr val="000000"/>
                </a:solidFill>
                <a:latin typeface="Calibri" pitchFamily="34" charset="0"/>
                <a:ea typeface="+mn-lt"/>
                <a:cs typeface="Calibri" pitchFamily="34" charset="0"/>
              </a:rPr>
              <a:t>HTML </a:t>
            </a:r>
            <a:endParaRPr lang="en-US" dirty="0">
              <a:solidFill>
                <a:srgbClr val="000000"/>
              </a:solidFill>
              <a:latin typeface="Calibri" pitchFamily="34" charset="0"/>
              <a:cs typeface="Calibri" pitchFamily="34" charset="0"/>
            </a:endParaRPr>
          </a:p>
          <a:p>
            <a:pPr marL="285750" indent="-285750" algn="just">
              <a:buFont typeface="Wingdings"/>
              <a:buChar char="Ø"/>
            </a:pPr>
            <a:r>
              <a:rPr lang="en-US" dirty="0">
                <a:solidFill>
                  <a:srgbClr val="000000"/>
                </a:solidFill>
                <a:latin typeface="Calibri" pitchFamily="34" charset="0"/>
                <a:ea typeface="+mn-lt"/>
                <a:cs typeface="Calibri" pitchFamily="34" charset="0"/>
              </a:rPr>
              <a:t>Flask </a:t>
            </a:r>
          </a:p>
          <a:p>
            <a:pPr marL="285750" indent="-285750" algn="just">
              <a:buFont typeface="Wingdings"/>
              <a:buChar char="Ø"/>
            </a:pPr>
            <a:r>
              <a:rPr lang="en-US" dirty="0">
                <a:solidFill>
                  <a:srgbClr val="000000"/>
                </a:solidFill>
                <a:latin typeface="Calibri" pitchFamily="34" charset="0"/>
                <a:ea typeface="+mn-lt"/>
                <a:cs typeface="Calibri" pitchFamily="34" charset="0"/>
              </a:rPr>
              <a:t>CSS</a:t>
            </a:r>
          </a:p>
          <a:p>
            <a:pPr algn="just"/>
            <a:r>
              <a:rPr lang="en-US" dirty="0">
                <a:latin typeface="Calibri" pitchFamily="34" charset="0"/>
                <a:ea typeface="+mn-lt"/>
                <a:cs typeface="Calibri" pitchFamily="34" charset="0"/>
              </a:rPr>
              <a:t>       </a:t>
            </a:r>
            <a:r>
              <a:rPr lang="en-US" dirty="0">
                <a:solidFill>
                  <a:schemeClr val="bg1"/>
                </a:solidFill>
                <a:latin typeface="Calibri" pitchFamily="34" charset="0"/>
                <a:ea typeface="+mn-lt"/>
                <a:cs typeface="Calibri" pitchFamily="34" charset="0"/>
              </a:rPr>
              <a:t>We developed this urban water quality prediction by using the Python language which is a interpreted and high level programming language and using the Machine Learning algorithms. for coding we used the Jupyter Notebook environment of the Anaconda distributions and the Spyder, it is an integrated scientific programming in the python language. </a:t>
            </a:r>
          </a:p>
          <a:p>
            <a:pPr algn="just"/>
            <a:r>
              <a:rPr lang="en-US" dirty="0">
                <a:solidFill>
                  <a:schemeClr val="bg1"/>
                </a:solidFill>
                <a:latin typeface="Calibri" pitchFamily="34" charset="0"/>
                <a:ea typeface="+mn-lt"/>
                <a:cs typeface="Calibri" pitchFamily="34" charset="0"/>
              </a:rPr>
              <a:t>      For creating an user interface for the prediction we used the Flask. It is a micro web framework written in Python. It is classified as a micro framework because it does not require particular tools or libraries. It has no database abstraction layer, form validation, or any other components where pre-existing third-party libraries provide common functions, and a scripting language to create a webpage is HTML by creating the templates to use in the functions of the Flask and HTML.</a:t>
            </a:r>
            <a:endParaRPr lang="en-US" dirty="0">
              <a:solidFill>
                <a:schemeClr val="bg1"/>
              </a:solidFill>
              <a:latin typeface="Calibri" pitchFamily="34" charset="0"/>
              <a:cs typeface="Calibri" pitchFamily="34" charset="0"/>
            </a:endParaRPr>
          </a:p>
        </p:txBody>
      </p:sp>
    </p:spTree>
    <p:extLst>
      <p:ext uri="{BB962C8B-B14F-4D97-AF65-F5344CB8AC3E}">
        <p14:creationId xmlns="" xmlns:p14="http://schemas.microsoft.com/office/powerpoint/2010/main" val="1880816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198D96-A57B-4FE7-BA42-F917575CCAE8}"/>
              </a:ext>
            </a:extLst>
          </p:cNvPr>
          <p:cNvSpPr>
            <a:spLocks noGrp="1"/>
          </p:cNvSpPr>
          <p:nvPr>
            <p:ph type="title"/>
          </p:nvPr>
        </p:nvSpPr>
        <p:spPr/>
        <p:txBody>
          <a:bodyPr>
            <a:normAutofit/>
          </a:bodyPr>
          <a:lstStyle/>
          <a:p>
            <a:r>
              <a:rPr lang="en-US" sz="2800" dirty="0">
                <a:ln>
                  <a:solidFill>
                    <a:srgbClr val="000000">
                      <a:lumMod val="75000"/>
                      <a:lumOff val="25000"/>
                      <a:alpha val="10000"/>
                    </a:srgbClr>
                  </a:solidFill>
                </a:ln>
                <a:solidFill>
                  <a:srgbClr val="000000"/>
                </a:solidFill>
                <a:effectLst>
                  <a:outerShdw blurRad="9525" dist="25400" dir="14640000" algn="tl" rotWithShape="0">
                    <a:srgbClr val="000000">
                      <a:alpha val="30000"/>
                    </a:srgbClr>
                  </a:outerShdw>
                </a:effectLst>
              </a:rPr>
              <a:t>APPLICATIONS</a:t>
            </a:r>
            <a:endParaRPr lang="en-US" sz="2800" dirty="0">
              <a:solidFill>
                <a:srgbClr val="000000"/>
              </a:solidFill>
            </a:endParaRPr>
          </a:p>
        </p:txBody>
      </p:sp>
      <p:sp>
        <p:nvSpPr>
          <p:cNvPr id="3" name="TextBox 2">
            <a:extLst>
              <a:ext uri="{FF2B5EF4-FFF2-40B4-BE49-F238E27FC236}">
                <a16:creationId xmlns="" xmlns:a16="http://schemas.microsoft.com/office/drawing/2014/main" id="{9494BE22-4025-48A4-82DE-BFBCA634AEE1}"/>
              </a:ext>
            </a:extLst>
          </p:cNvPr>
          <p:cNvSpPr txBox="1"/>
          <p:nvPr/>
        </p:nvSpPr>
        <p:spPr>
          <a:xfrm>
            <a:off x="1114929" y="1917034"/>
            <a:ext cx="9952121"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pitchFamily="2" charset="2"/>
              <a:buChar char="ü"/>
            </a:pPr>
            <a:r>
              <a:rPr lang="en-US" dirty="0">
                <a:solidFill>
                  <a:srgbClr val="000000"/>
                </a:solidFill>
                <a:latin typeface="Calibri" pitchFamily="34" charset="0"/>
                <a:ea typeface="+mn-lt"/>
                <a:cs typeface="Calibri" pitchFamily="34" charset="0"/>
              </a:rPr>
              <a:t>Machine learning is a powerful tool which can be very useful when analysing environmental data, including water quality, and can form a backbone for competent AI systems which help manage and monitor water. </a:t>
            </a:r>
            <a:endParaRPr lang="en-US" dirty="0" smtClean="0">
              <a:solidFill>
                <a:srgbClr val="000000"/>
              </a:solidFill>
              <a:latin typeface="Calibri" pitchFamily="34" charset="0"/>
              <a:ea typeface="+mn-lt"/>
              <a:cs typeface="Calibri" pitchFamily="34" charset="0"/>
            </a:endParaRPr>
          </a:p>
          <a:p>
            <a:pPr marL="285750" indent="-285750" algn="just"/>
            <a:endParaRPr lang="en-US" dirty="0">
              <a:solidFill>
                <a:srgbClr val="000000"/>
              </a:solidFill>
              <a:latin typeface="Calibri" pitchFamily="34" charset="0"/>
              <a:cs typeface="Calibri" pitchFamily="34" charset="0"/>
            </a:endParaRPr>
          </a:p>
          <a:p>
            <a:pPr marL="285750" indent="-285750" algn="just">
              <a:buFont typeface="Wingdings" pitchFamily="2" charset="2"/>
              <a:buChar char="ü"/>
            </a:pPr>
            <a:r>
              <a:rPr lang="en-US" dirty="0">
                <a:solidFill>
                  <a:srgbClr val="000000"/>
                </a:solidFill>
                <a:latin typeface="Calibri" pitchFamily="34" charset="0"/>
                <a:ea typeface="+mn-lt"/>
                <a:cs typeface="Calibri" pitchFamily="34" charset="0"/>
              </a:rPr>
              <a:t>More accurate predictions will lead to more insightful data, empowering our customers to make better business decisions. </a:t>
            </a:r>
            <a:endParaRPr lang="en-US" dirty="0" smtClean="0">
              <a:solidFill>
                <a:srgbClr val="000000"/>
              </a:solidFill>
              <a:latin typeface="Calibri" pitchFamily="34" charset="0"/>
              <a:ea typeface="+mn-lt"/>
              <a:cs typeface="Calibri" pitchFamily="34" charset="0"/>
            </a:endParaRPr>
          </a:p>
          <a:p>
            <a:pPr marL="285750" indent="-285750" algn="just"/>
            <a:endParaRPr lang="en-US" dirty="0">
              <a:solidFill>
                <a:srgbClr val="000000"/>
              </a:solidFill>
              <a:latin typeface="Calibri" pitchFamily="34" charset="0"/>
              <a:cs typeface="Calibri" pitchFamily="34" charset="0"/>
            </a:endParaRPr>
          </a:p>
          <a:p>
            <a:pPr marL="285750" indent="-285750" algn="just">
              <a:buFont typeface="Wingdings" pitchFamily="2" charset="2"/>
              <a:buChar char="ü"/>
            </a:pPr>
            <a:r>
              <a:rPr lang="en-US" dirty="0">
                <a:solidFill>
                  <a:srgbClr val="000000"/>
                </a:solidFill>
                <a:latin typeface="Calibri" pitchFamily="34" charset="0"/>
                <a:ea typeface="+mn-lt"/>
                <a:cs typeface="Calibri" pitchFamily="34" charset="0"/>
              </a:rPr>
              <a:t>It is one of the most widely used areas of data mining in the water quality industry. </a:t>
            </a:r>
            <a:endParaRPr lang="en-US" dirty="0" smtClean="0">
              <a:solidFill>
                <a:srgbClr val="000000"/>
              </a:solidFill>
              <a:latin typeface="Calibri" pitchFamily="34" charset="0"/>
              <a:ea typeface="+mn-lt"/>
              <a:cs typeface="Calibri" pitchFamily="34" charset="0"/>
            </a:endParaRPr>
          </a:p>
          <a:p>
            <a:pPr marL="285750" indent="-285750" algn="just"/>
            <a:endParaRPr lang="en-US" dirty="0">
              <a:solidFill>
                <a:srgbClr val="000000"/>
              </a:solidFill>
              <a:latin typeface="Calibri" pitchFamily="34" charset="0"/>
              <a:cs typeface="Calibri" pitchFamily="34" charset="0"/>
            </a:endParaRPr>
          </a:p>
          <a:p>
            <a:pPr marL="285750" indent="-285750" algn="just">
              <a:buFont typeface="Wingdings" pitchFamily="2" charset="2"/>
              <a:buChar char="ü"/>
            </a:pPr>
            <a:r>
              <a:rPr lang="en-US" dirty="0">
                <a:solidFill>
                  <a:srgbClr val="000000"/>
                </a:solidFill>
                <a:latin typeface="Calibri" pitchFamily="34" charset="0"/>
                <a:ea typeface="+mn-lt"/>
                <a:cs typeface="Calibri" pitchFamily="34" charset="0"/>
              </a:rPr>
              <a:t>Due to tremendous growth in data the water quality industry deals with, analysis and  transformation of the data into useful knowledge has become a task beyond human  ability. </a:t>
            </a:r>
            <a:endParaRPr lang="en-US" dirty="0" smtClean="0">
              <a:solidFill>
                <a:srgbClr val="000000"/>
              </a:solidFill>
              <a:latin typeface="Calibri" pitchFamily="34" charset="0"/>
              <a:ea typeface="+mn-lt"/>
              <a:cs typeface="Calibri" pitchFamily="34" charset="0"/>
            </a:endParaRPr>
          </a:p>
          <a:p>
            <a:pPr marL="285750" indent="-285750" algn="just"/>
            <a:endParaRPr lang="en-US" dirty="0">
              <a:solidFill>
                <a:srgbClr val="000000"/>
              </a:solidFill>
              <a:latin typeface="Calibri" pitchFamily="34" charset="0"/>
              <a:ea typeface="+mn-lt"/>
              <a:cs typeface="Calibri" pitchFamily="34" charset="0"/>
            </a:endParaRPr>
          </a:p>
          <a:p>
            <a:pPr marL="285750" indent="-285750" algn="just">
              <a:buFont typeface="Wingdings" pitchFamily="2" charset="2"/>
              <a:buChar char="ü"/>
            </a:pPr>
            <a:r>
              <a:rPr lang="en-US" dirty="0">
                <a:solidFill>
                  <a:srgbClr val="000000"/>
                </a:solidFill>
                <a:latin typeface="Calibri" pitchFamily="34" charset="0"/>
                <a:ea typeface="+mn-lt"/>
                <a:cs typeface="Calibri" pitchFamily="34" charset="0"/>
              </a:rPr>
              <a:t>So we use Machine Learning Algorithms to </a:t>
            </a:r>
            <a:r>
              <a:rPr lang="en-US" dirty="0" smtClean="0">
                <a:solidFill>
                  <a:srgbClr val="000000"/>
                </a:solidFill>
                <a:latin typeface="Calibri" pitchFamily="34" charset="0"/>
                <a:ea typeface="+mn-lt"/>
                <a:cs typeface="Calibri" pitchFamily="34" charset="0"/>
              </a:rPr>
              <a:t>analyse </a:t>
            </a:r>
            <a:r>
              <a:rPr lang="en-US" dirty="0">
                <a:solidFill>
                  <a:srgbClr val="000000"/>
                </a:solidFill>
                <a:latin typeface="Calibri" pitchFamily="34" charset="0"/>
                <a:ea typeface="+mn-lt"/>
                <a:cs typeface="Calibri" pitchFamily="34" charset="0"/>
              </a:rPr>
              <a:t>the quality of the water.</a:t>
            </a:r>
            <a:endParaRPr lang="en-US" dirty="0">
              <a:solidFill>
                <a:srgbClr val="000000"/>
              </a:solidFill>
              <a:latin typeface="Calibri" pitchFamily="34" charset="0"/>
              <a:cs typeface="Calibri" pitchFamily="34" charset="0"/>
            </a:endParaRPr>
          </a:p>
        </p:txBody>
      </p:sp>
    </p:spTree>
    <p:extLst>
      <p:ext uri="{BB962C8B-B14F-4D97-AF65-F5344CB8AC3E}">
        <p14:creationId xmlns="" xmlns:p14="http://schemas.microsoft.com/office/powerpoint/2010/main" val="611153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23AF90-C27B-4A42-BB48-17B1C8EECA0D}"/>
              </a:ext>
            </a:extLst>
          </p:cNvPr>
          <p:cNvSpPr>
            <a:spLocks noGrp="1"/>
          </p:cNvSpPr>
          <p:nvPr>
            <p:ph type="title"/>
          </p:nvPr>
        </p:nvSpPr>
        <p:spPr/>
        <p:txBody>
          <a:bodyPr>
            <a:normAutofit/>
          </a:bodyPr>
          <a:lstStyle/>
          <a:p>
            <a:r>
              <a:rPr lang="en-US" sz="2800">
                <a:ln>
                  <a:solidFill>
                    <a:srgbClr val="000000">
                      <a:lumMod val="75000"/>
                      <a:lumOff val="25000"/>
                      <a:alpha val="10000"/>
                    </a:srgbClr>
                  </a:solidFill>
                </a:ln>
                <a:solidFill>
                  <a:srgbClr val="000000"/>
                </a:solidFill>
                <a:effectLst>
                  <a:outerShdw blurRad="9525" dist="25400" dir="14640000" algn="tl" rotWithShape="0">
                    <a:srgbClr val="000000">
                      <a:alpha val="30000"/>
                    </a:srgbClr>
                  </a:outerShdw>
                </a:effectLst>
                <a:ea typeface="+mj-lt"/>
                <a:cs typeface="+mj-lt"/>
              </a:rPr>
              <a:t>ADVANTAGES AND DISADVANTAGES</a:t>
            </a:r>
            <a:endParaRPr lang="en-US" sz="2800">
              <a:solidFill>
                <a:srgbClr val="000000"/>
              </a:solidFill>
            </a:endParaRPr>
          </a:p>
        </p:txBody>
      </p:sp>
      <p:sp>
        <p:nvSpPr>
          <p:cNvPr id="3" name="TextBox 2">
            <a:extLst>
              <a:ext uri="{FF2B5EF4-FFF2-40B4-BE49-F238E27FC236}">
                <a16:creationId xmlns="" xmlns:a16="http://schemas.microsoft.com/office/drawing/2014/main" id="{7304D638-FC59-4349-9660-6C4406EBE33C}"/>
              </a:ext>
            </a:extLst>
          </p:cNvPr>
          <p:cNvSpPr txBox="1"/>
          <p:nvPr/>
        </p:nvSpPr>
        <p:spPr>
          <a:xfrm>
            <a:off x="1004639" y="1806743"/>
            <a:ext cx="10212804" cy="43088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smtClean="0">
                <a:solidFill>
                  <a:srgbClr val="000000"/>
                </a:solidFill>
                <a:latin typeface="Calibri" pitchFamily="34" charset="0"/>
                <a:ea typeface="+mn-lt"/>
                <a:cs typeface="Calibri" pitchFamily="34" charset="0"/>
              </a:rPr>
              <a:t>Advantages  :</a:t>
            </a:r>
            <a:r>
              <a:rPr lang="en-US" sz="2000" dirty="0">
                <a:solidFill>
                  <a:srgbClr val="000000"/>
                </a:solidFill>
                <a:latin typeface="Calibri" pitchFamily="34" charset="0"/>
                <a:ea typeface="+mn-lt"/>
                <a:cs typeface="Calibri" pitchFamily="34" charset="0"/>
              </a:rPr>
              <a:t> </a:t>
            </a:r>
            <a:endParaRPr lang="en-US" sz="2000" dirty="0">
              <a:solidFill>
                <a:srgbClr val="000000"/>
              </a:solidFill>
              <a:latin typeface="Calibri" pitchFamily="34" charset="0"/>
              <a:cs typeface="Calibri" pitchFamily="34" charset="0"/>
            </a:endParaRPr>
          </a:p>
          <a:p>
            <a:endParaRPr lang="en-US" dirty="0">
              <a:solidFill>
                <a:srgbClr val="000000"/>
              </a:solidFill>
              <a:latin typeface="Calibri" pitchFamily="34" charset="0"/>
              <a:cs typeface="Calibri" pitchFamily="34" charset="0"/>
            </a:endParaRPr>
          </a:p>
          <a:p>
            <a:pPr marL="285750" indent="-285750" algn="just">
              <a:buFont typeface="Arial"/>
              <a:buChar char="•"/>
            </a:pPr>
            <a:r>
              <a:rPr lang="en-US" dirty="0">
                <a:solidFill>
                  <a:srgbClr val="000000"/>
                </a:solidFill>
                <a:latin typeface="Calibri" pitchFamily="34" charset="0"/>
                <a:ea typeface="+mn-lt"/>
                <a:cs typeface="Calibri" pitchFamily="34" charset="0"/>
              </a:rPr>
              <a:t>Easy and simple User Interface for the people who is going to evaluate the water quality.</a:t>
            </a:r>
            <a:endParaRPr lang="en-US" dirty="0">
              <a:solidFill>
                <a:srgbClr val="000000"/>
              </a:solidFill>
              <a:latin typeface="Calibri" pitchFamily="34" charset="0"/>
              <a:cs typeface="Calibri" pitchFamily="34" charset="0"/>
            </a:endParaRPr>
          </a:p>
          <a:p>
            <a:pPr marL="285750" indent="-285750" algn="just">
              <a:buFont typeface="Arial"/>
              <a:buChar char="•"/>
            </a:pPr>
            <a:r>
              <a:rPr lang="en-US" dirty="0">
                <a:solidFill>
                  <a:srgbClr val="000000"/>
                </a:solidFill>
                <a:latin typeface="Calibri" pitchFamily="34" charset="0"/>
                <a:ea typeface="+mn-lt"/>
                <a:cs typeface="Calibri" pitchFamily="34" charset="0"/>
              </a:rPr>
              <a:t>Naive Bayes give the accurate result of the prediction up to 94% which is the algorithm we used for prediction. </a:t>
            </a:r>
            <a:endParaRPr lang="en-US" dirty="0">
              <a:solidFill>
                <a:srgbClr val="000000"/>
              </a:solidFill>
              <a:latin typeface="Calibri" pitchFamily="34" charset="0"/>
              <a:cs typeface="Calibri" pitchFamily="34" charset="0"/>
            </a:endParaRPr>
          </a:p>
          <a:p>
            <a:pPr marL="285750" indent="-285750" algn="just">
              <a:buFont typeface="Arial"/>
              <a:buChar char="•"/>
            </a:pPr>
            <a:r>
              <a:rPr lang="en-US" dirty="0">
                <a:solidFill>
                  <a:srgbClr val="000000"/>
                </a:solidFill>
                <a:latin typeface="Calibri" pitchFamily="34" charset="0"/>
                <a:ea typeface="+mn-lt"/>
                <a:cs typeface="Calibri" pitchFamily="34" charset="0"/>
              </a:rPr>
              <a:t>It is widely used for managing risks in the water quality industry.</a:t>
            </a:r>
            <a:endParaRPr lang="en-US" dirty="0">
              <a:solidFill>
                <a:srgbClr val="000000"/>
              </a:solidFill>
              <a:latin typeface="Calibri" pitchFamily="34" charset="0"/>
              <a:cs typeface="Calibri" pitchFamily="34" charset="0"/>
            </a:endParaRPr>
          </a:p>
          <a:p>
            <a:pPr marL="285750" indent="-285750" algn="just">
              <a:buFont typeface="Arial"/>
              <a:buChar char="•"/>
            </a:pPr>
            <a:r>
              <a:rPr lang="en-US" dirty="0">
                <a:solidFill>
                  <a:srgbClr val="000000"/>
                </a:solidFill>
                <a:latin typeface="Calibri" pitchFamily="34" charset="0"/>
                <a:ea typeface="+mn-lt"/>
                <a:cs typeface="Calibri" pitchFamily="34" charset="0"/>
              </a:rPr>
              <a:t>It is composed using the HTML and Python for the web usage in real time. </a:t>
            </a:r>
          </a:p>
          <a:p>
            <a:pPr marL="285750" indent="-285750" algn="just">
              <a:buFont typeface="Arial"/>
              <a:buChar char="•"/>
            </a:pPr>
            <a:r>
              <a:rPr lang="en-US" dirty="0">
                <a:solidFill>
                  <a:srgbClr val="000000"/>
                </a:solidFill>
                <a:latin typeface="Calibri" pitchFamily="34" charset="0"/>
                <a:ea typeface="+mn-lt"/>
                <a:cs typeface="Calibri" pitchFamily="34" charset="0"/>
              </a:rPr>
              <a:t>It can work in real time and predict as soon as the necessary details for prediction are given to the model.</a:t>
            </a:r>
            <a:endParaRPr lang="en-US" dirty="0">
              <a:solidFill>
                <a:srgbClr val="000000"/>
              </a:solidFill>
              <a:latin typeface="Calibri" pitchFamily="34" charset="0"/>
              <a:cs typeface="Calibri" pitchFamily="34" charset="0"/>
            </a:endParaRPr>
          </a:p>
          <a:p>
            <a:pPr marL="285750" indent="-285750" algn="just">
              <a:buFont typeface="Arial"/>
              <a:buChar char="•"/>
            </a:pPr>
            <a:endParaRPr lang="en-US" dirty="0">
              <a:solidFill>
                <a:srgbClr val="000000"/>
              </a:solidFill>
              <a:latin typeface="Calibri" pitchFamily="34" charset="0"/>
              <a:ea typeface="+mn-lt"/>
              <a:cs typeface="Calibri" pitchFamily="34" charset="0"/>
            </a:endParaRPr>
          </a:p>
          <a:p>
            <a:pPr algn="just"/>
            <a:r>
              <a:rPr lang="en-US" sz="2000" b="1" dirty="0" smtClean="0">
                <a:solidFill>
                  <a:srgbClr val="000000"/>
                </a:solidFill>
                <a:latin typeface="Calibri" pitchFamily="34" charset="0"/>
                <a:ea typeface="+mn-lt"/>
                <a:cs typeface="Calibri" pitchFamily="34" charset="0"/>
              </a:rPr>
              <a:t>Disadvantages  :</a:t>
            </a:r>
            <a:endParaRPr lang="en-US" sz="2000" dirty="0">
              <a:solidFill>
                <a:srgbClr val="000000"/>
              </a:solidFill>
              <a:latin typeface="Calibri" pitchFamily="34" charset="0"/>
              <a:cs typeface="Calibri" pitchFamily="34" charset="0"/>
            </a:endParaRPr>
          </a:p>
          <a:p>
            <a:endParaRPr lang="en-US" dirty="0">
              <a:solidFill>
                <a:srgbClr val="000000"/>
              </a:solidFill>
              <a:latin typeface="Calibri" pitchFamily="34" charset="0"/>
              <a:cs typeface="Calibri" pitchFamily="34" charset="0"/>
            </a:endParaRPr>
          </a:p>
          <a:p>
            <a:pPr marL="285750" indent="-285750" algn="just">
              <a:buFont typeface="Arial"/>
              <a:buChar char="•"/>
            </a:pPr>
            <a:r>
              <a:rPr lang="en-US" dirty="0">
                <a:solidFill>
                  <a:srgbClr val="000000"/>
                </a:solidFill>
                <a:latin typeface="Calibri" pitchFamily="34" charset="0"/>
                <a:ea typeface="+mn-lt"/>
                <a:cs typeface="Calibri" pitchFamily="34" charset="0"/>
              </a:rPr>
              <a:t>Gives only 94% accuracy for the water quality.</a:t>
            </a:r>
            <a:endParaRPr lang="en-US" dirty="0">
              <a:solidFill>
                <a:srgbClr val="000000"/>
              </a:solidFill>
              <a:latin typeface="Calibri" pitchFamily="34" charset="0"/>
              <a:cs typeface="Calibri" pitchFamily="34" charset="0"/>
            </a:endParaRPr>
          </a:p>
          <a:p>
            <a:pPr marL="285750" indent="-285750" algn="just">
              <a:buFont typeface="Arial"/>
              <a:buChar char="•"/>
            </a:pPr>
            <a:r>
              <a:rPr lang="en-US" dirty="0">
                <a:solidFill>
                  <a:srgbClr val="000000"/>
                </a:solidFill>
                <a:latin typeface="Calibri" pitchFamily="34" charset="0"/>
                <a:ea typeface="+mn-lt"/>
                <a:cs typeface="Calibri" pitchFamily="34" charset="0"/>
              </a:rPr>
              <a:t>It could not work anywhere like an web-application, if one is using other should be quiet. </a:t>
            </a:r>
            <a:endParaRPr lang="en-US" dirty="0">
              <a:solidFill>
                <a:srgbClr val="000000"/>
              </a:solidFill>
              <a:latin typeface="Calibri" pitchFamily="34" charset="0"/>
              <a:cs typeface="Calibri" pitchFamily="34" charset="0"/>
            </a:endParaRPr>
          </a:p>
          <a:p>
            <a:pPr>
              <a:buFont typeface="Arial" pitchFamily="34" charset="0"/>
              <a:buChar char="•"/>
            </a:pPr>
            <a:r>
              <a:rPr lang="en-US" dirty="0" smtClean="0">
                <a:solidFill>
                  <a:srgbClr val="000000"/>
                </a:solidFill>
                <a:latin typeface="Calibri" pitchFamily="34" charset="0"/>
                <a:ea typeface="+mn-lt"/>
                <a:cs typeface="Calibri" pitchFamily="34" charset="0"/>
              </a:rPr>
              <a:t>    Needs </a:t>
            </a:r>
            <a:r>
              <a:rPr lang="en-US" dirty="0">
                <a:solidFill>
                  <a:srgbClr val="000000"/>
                </a:solidFill>
                <a:latin typeface="Calibri" pitchFamily="34" charset="0"/>
                <a:ea typeface="+mn-lt"/>
                <a:cs typeface="Calibri" pitchFamily="34" charset="0"/>
              </a:rPr>
              <a:t>more than a single value for the prediction. </a:t>
            </a:r>
            <a:endParaRPr lang="en-US" dirty="0">
              <a:solidFill>
                <a:srgbClr val="000000"/>
              </a:solidFill>
              <a:latin typeface="Calibri" pitchFamily="34" charset="0"/>
              <a:cs typeface="Calibri" pitchFamily="34" charset="0"/>
            </a:endParaRPr>
          </a:p>
        </p:txBody>
      </p:sp>
    </p:spTree>
    <p:extLst>
      <p:ext uri="{BB962C8B-B14F-4D97-AF65-F5344CB8AC3E}">
        <p14:creationId xmlns="" xmlns:p14="http://schemas.microsoft.com/office/powerpoint/2010/main" val="3337179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655AD9-8E29-4A52-B067-95795EBCBEAC}"/>
              </a:ext>
            </a:extLst>
          </p:cNvPr>
          <p:cNvSpPr>
            <a:spLocks noGrp="1"/>
          </p:cNvSpPr>
          <p:nvPr>
            <p:ph type="title"/>
          </p:nvPr>
        </p:nvSpPr>
        <p:spPr/>
        <p:txBody>
          <a:bodyPr/>
          <a:lstStyle/>
          <a:p>
            <a:r>
              <a:rPr lang="en-US" sz="2800">
                <a:ln>
                  <a:solidFill>
                    <a:srgbClr val="000000">
                      <a:lumMod val="75000"/>
                      <a:lumOff val="25000"/>
                      <a:alpha val="10000"/>
                    </a:srgbClr>
                  </a:solidFill>
                </a:ln>
                <a:solidFill>
                  <a:schemeClr val="bg1"/>
                </a:solidFill>
                <a:effectLst>
                  <a:outerShdw blurRad="9525" dist="25400" dir="14640000" algn="tl" rotWithShape="0">
                    <a:srgbClr val="000000">
                      <a:alpha val="30000"/>
                    </a:srgbClr>
                  </a:outerShdw>
                </a:effectLst>
              </a:rPr>
              <a:t>BLOCK DIAGRAM</a:t>
            </a:r>
            <a:endParaRPr lang="en-US"/>
          </a:p>
        </p:txBody>
      </p:sp>
      <p:pic>
        <p:nvPicPr>
          <p:cNvPr id="4" name="Picture 4" descr="A screen shot of a computer&#10;&#10;Description automatically generated">
            <a:extLst>
              <a:ext uri="{FF2B5EF4-FFF2-40B4-BE49-F238E27FC236}">
                <a16:creationId xmlns="" xmlns:a16="http://schemas.microsoft.com/office/drawing/2014/main" id="{A0E8EF86-857B-4992-A0D1-24BF8C4A478D}"/>
              </a:ext>
            </a:extLst>
          </p:cNvPr>
          <p:cNvPicPr>
            <a:picLocks noChangeAspect="1"/>
          </p:cNvPicPr>
          <p:nvPr/>
        </p:nvPicPr>
        <p:blipFill>
          <a:blip r:embed="rId2"/>
          <a:stretch>
            <a:fillRect/>
          </a:stretch>
        </p:blipFill>
        <p:spPr>
          <a:xfrm>
            <a:off x="2114811" y="2539608"/>
            <a:ext cx="8400788" cy="3636812"/>
          </a:xfrm>
          <a:prstGeom prst="rect">
            <a:avLst/>
          </a:prstGeom>
        </p:spPr>
      </p:pic>
    </p:spTree>
    <p:extLst>
      <p:ext uri="{BB962C8B-B14F-4D97-AF65-F5344CB8AC3E}">
        <p14:creationId xmlns="" xmlns:p14="http://schemas.microsoft.com/office/powerpoint/2010/main" val="26421761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LightSeed_2SEEDS">
      <a:dk1>
        <a:srgbClr val="000000"/>
      </a:dk1>
      <a:lt1>
        <a:srgbClr val="FFFFFF"/>
      </a:lt1>
      <a:dk2>
        <a:srgbClr val="243041"/>
      </a:dk2>
      <a:lt2>
        <a:srgbClr val="E2E5E8"/>
      </a:lt2>
      <a:accent1>
        <a:srgbClr val="B99C7D"/>
      </a:accent1>
      <a:accent2>
        <a:srgbClr val="C49791"/>
      </a:accent2>
      <a:accent3>
        <a:srgbClr val="A5A27D"/>
      </a:accent3>
      <a:accent4>
        <a:srgbClr val="7AAAB3"/>
      </a:accent4>
      <a:accent5>
        <a:srgbClr val="8DA3C1"/>
      </a:accent5>
      <a:accent6>
        <a:srgbClr val="7F7FBA"/>
      </a:accent6>
      <a:hlink>
        <a:srgbClr val="6183AA"/>
      </a:hlink>
      <a:folHlink>
        <a:srgbClr val="7F7F7F"/>
      </a:folHlink>
    </a:clrScheme>
    <a:fontScheme name="Slate">
      <a:majorFont>
        <a:latin typeface="Bookman Old Style"/>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emplate>Foundry</Template>
  <TotalTime>35</TotalTime>
  <Words>417</Words>
  <Application>Microsoft Office PowerPoint</Application>
  <PresentationFormat>Custom</PresentationFormat>
  <Paragraphs>91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SlateVTI</vt:lpstr>
      <vt:lpstr> URBAN WATER QUALITY PREDICTION USING MACHINE LANGUAGE</vt:lpstr>
      <vt:lpstr>Slide 2</vt:lpstr>
      <vt:lpstr>Slide 3</vt:lpstr>
      <vt:lpstr>EXISTING PROBLEM</vt:lpstr>
      <vt:lpstr>PROPOSED SOLUTION  &amp;  ALGORITHMS </vt:lpstr>
      <vt:lpstr>SYSTEM DESIGNING</vt:lpstr>
      <vt:lpstr>APPLICATIONS</vt:lpstr>
      <vt:lpstr>ADVANTAGES AND DISADVANTAGES</vt:lpstr>
      <vt:lpstr>BLOCK DIAGRAM</vt:lpstr>
      <vt:lpstr>BLOCK DIAGRAM</vt:lpstr>
      <vt:lpstr>Slide 11</vt:lpstr>
      <vt:lpstr>RESULT</vt:lpstr>
      <vt:lpstr>RESULT </vt:lpstr>
      <vt:lpstr>CONCLUSION</vt:lpstr>
      <vt:lpstr>FUTURE SCOPE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akshay_babu</dc:creator>
  <cp:lastModifiedBy>akshay_babu</cp:lastModifiedBy>
  <cp:revision>114</cp:revision>
  <dcterms:created xsi:type="dcterms:W3CDTF">2013-07-15T20:26:40Z</dcterms:created>
  <dcterms:modified xsi:type="dcterms:W3CDTF">2021-08-01T07:37:34Z</dcterms:modified>
</cp:coreProperties>
</file>