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3"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89F10-F9E1-4C4C-848A-A1FC25521F00}" v="1" dt="2021-11-30T05:46:20.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17"/>
    <p:restoredTop sz="95928"/>
  </p:normalViewPr>
  <p:slideViewPr>
    <p:cSldViewPr snapToGrid="0" snapToObjects="1">
      <p:cViewPr varScale="1">
        <p:scale>
          <a:sx n="107" d="100"/>
          <a:sy n="107"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PATCHIGOLLA" userId="8a0cfeb3-adf0-4159-bea6-2fe8af89914d" providerId="ADAL" clId="{0D089F10-F9E1-4C4C-848A-A1FC25521F00}"/>
    <pc:docChg chg="undo redo custSel modSld sldOrd">
      <pc:chgData name="HARISH PATCHIGOLLA" userId="8a0cfeb3-adf0-4159-bea6-2fe8af89914d" providerId="ADAL" clId="{0D089F10-F9E1-4C4C-848A-A1FC25521F00}" dt="2021-11-30T07:11:59.623" v="32" actId="20577"/>
      <pc:docMkLst>
        <pc:docMk/>
      </pc:docMkLst>
      <pc:sldChg chg="addSp delSp modSp mod ord">
        <pc:chgData name="HARISH PATCHIGOLLA" userId="8a0cfeb3-adf0-4159-bea6-2fe8af89914d" providerId="ADAL" clId="{0D089F10-F9E1-4C4C-848A-A1FC25521F00}" dt="2021-11-30T07:11:59.623" v="32" actId="20577"/>
        <pc:sldMkLst>
          <pc:docMk/>
          <pc:sldMk cId="1461791146" sldId="257"/>
        </pc:sldMkLst>
        <pc:spChg chg="mod">
          <ac:chgData name="HARISH PATCHIGOLLA" userId="8a0cfeb3-adf0-4159-bea6-2fe8af89914d" providerId="ADAL" clId="{0D089F10-F9E1-4C4C-848A-A1FC25521F00}" dt="2021-11-30T07:11:59.623" v="32" actId="20577"/>
          <ac:spMkLst>
            <pc:docMk/>
            <pc:sldMk cId="1461791146" sldId="257"/>
            <ac:spMk id="2" creationId="{6CD33082-ED64-A94E-AB2E-771DEA582F96}"/>
          </ac:spMkLst>
        </pc:spChg>
        <pc:spChg chg="add del mod">
          <ac:chgData name="HARISH PATCHIGOLLA" userId="8a0cfeb3-adf0-4159-bea6-2fe8af89914d" providerId="ADAL" clId="{0D089F10-F9E1-4C4C-848A-A1FC25521F00}" dt="2021-11-30T05:46:23.899" v="2"/>
          <ac:spMkLst>
            <pc:docMk/>
            <pc:sldMk cId="1461791146" sldId="257"/>
            <ac:spMk id="3" creationId="{90C51459-C1B2-744B-9DC8-4B893F25891A}"/>
          </ac:spMkLst>
        </pc:spChg>
        <pc:spChg chg="add del mod">
          <ac:chgData name="HARISH PATCHIGOLLA" userId="8a0cfeb3-adf0-4159-bea6-2fe8af89914d" providerId="ADAL" clId="{0D089F10-F9E1-4C4C-848A-A1FC25521F00}" dt="2021-11-30T07:11:36.190" v="10" actId="5793"/>
          <ac:spMkLst>
            <pc:docMk/>
            <pc:sldMk cId="1461791146" sldId="257"/>
            <ac:spMk id="4" creationId="{87DFD596-9F8D-B84D-848D-0FF83E1B117D}"/>
          </ac:spMkLst>
        </pc:spChg>
        <pc:picChg chg="add del">
          <ac:chgData name="HARISH PATCHIGOLLA" userId="8a0cfeb3-adf0-4159-bea6-2fe8af89914d" providerId="ADAL" clId="{0D089F10-F9E1-4C4C-848A-A1FC25521F00}" dt="2021-11-30T07:09:29.986" v="5" actId="478"/>
          <ac:picMkLst>
            <pc:docMk/>
            <pc:sldMk cId="1461791146" sldId="257"/>
            <ac:picMk id="5" creationId="{8641B809-FA86-6C4A-B427-412AFB45445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zaurbegiev/my-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6"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0" name="Rectangle 39">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D33082-ED64-A94E-AB2E-771DEA582F96}"/>
              </a:ext>
            </a:extLst>
          </p:cNvPr>
          <p:cNvSpPr>
            <a:spLocks noGrp="1"/>
          </p:cNvSpPr>
          <p:nvPr>
            <p:ph type="title"/>
          </p:nvPr>
        </p:nvSpPr>
        <p:spPr>
          <a:xfrm>
            <a:off x="1126762" y="1227279"/>
            <a:ext cx="4328819" cy="2509213"/>
          </a:xfrm>
        </p:spPr>
        <p:txBody>
          <a:bodyPr vert="horz" lIns="91440" tIns="45720" rIns="91440" bIns="45720" rtlCol="0" anchor="b">
            <a:normAutofit fontScale="90000"/>
          </a:bodyPr>
          <a:lstStyle/>
          <a:p>
            <a:r>
              <a:rPr lang="en-US" sz="2300" b="1" i="1" dirty="0"/>
              <a:t>        Submitted by :</a:t>
            </a:r>
            <a:br>
              <a:rPr lang="en-US" sz="2300" b="1" i="1" dirty="0"/>
            </a:br>
            <a:br>
              <a:rPr lang="en-US" sz="2300" b="1" i="1" dirty="0"/>
            </a:br>
            <a:r>
              <a:rPr lang="en-US" sz="2300" b="1" i="1" dirty="0"/>
              <a:t>               Harish </a:t>
            </a:r>
            <a:r>
              <a:rPr lang="en-US" sz="2300" b="1" i="1" dirty="0" err="1"/>
              <a:t>Patchigolla</a:t>
            </a:r>
            <a:br>
              <a:rPr lang="en-US" sz="2300" b="1" i="1"/>
            </a:br>
            <a:br>
              <a:rPr lang="en-US" sz="2300" b="1" i="1" dirty="0"/>
            </a:br>
            <a:r>
              <a:rPr lang="en-US" sz="2300" b="1" i="1" dirty="0"/>
              <a:t> </a:t>
            </a:r>
            <a:r>
              <a:rPr lang="en-US" sz="2300" b="1" i="1" dirty="0" err="1"/>
              <a:t>Btech</a:t>
            </a:r>
            <a:r>
              <a:rPr lang="en-US" sz="2300" b="1" i="1" dirty="0"/>
              <a:t>(CSE)</a:t>
            </a:r>
            <a:br>
              <a:rPr lang="en-US" sz="2300" b="1" i="1" dirty="0"/>
            </a:br>
            <a:r>
              <a:rPr lang="en-US" sz="2300" b="1" i="1" dirty="0"/>
              <a:t>  5th semester </a:t>
            </a:r>
            <a:br>
              <a:rPr lang="en-US" sz="2300" b="1" i="1" dirty="0"/>
            </a:br>
            <a:r>
              <a:rPr lang="en-US" sz="2300" b="1" i="1" dirty="0"/>
              <a:t> </a:t>
            </a:r>
            <a:br>
              <a:rPr lang="en-US" sz="2300" b="1" i="1" dirty="0"/>
            </a:br>
            <a:r>
              <a:rPr lang="en-US" sz="2300" b="1" i="1" dirty="0"/>
              <a:t>      </a:t>
            </a:r>
          </a:p>
        </p:txBody>
      </p:sp>
      <p:pic>
        <p:nvPicPr>
          <p:cNvPr id="42" name="Picture 41">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44" name="Picture 43">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46" name="Picture 45">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4" name="Content Placeholder 3">
            <a:extLst>
              <a:ext uri="{FF2B5EF4-FFF2-40B4-BE49-F238E27FC236}">
                <a16:creationId xmlns:a16="http://schemas.microsoft.com/office/drawing/2014/main" id="{40B3BCF0-9FED-2948-ADEB-3C64F3F69589}"/>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46179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4FCC-1F2A-FF40-A035-038E148049AD}"/>
              </a:ext>
            </a:extLst>
          </p:cNvPr>
          <p:cNvSpPr>
            <a:spLocks noGrp="1"/>
          </p:cNvSpPr>
          <p:nvPr>
            <p:ph type="title"/>
          </p:nvPr>
        </p:nvSpPr>
        <p:spPr>
          <a:xfrm>
            <a:off x="2075167" y="597496"/>
            <a:ext cx="8041039" cy="1596177"/>
          </a:xfrm>
        </p:spPr>
        <p:txBody>
          <a:bodyPr/>
          <a:lstStyle/>
          <a:p>
            <a:r>
              <a:rPr lang="en-IN" b="1" dirty="0"/>
              <a:t>Build Flask Application</a:t>
            </a:r>
            <a:br>
              <a:rPr lang="en-IN" b="1" dirty="0"/>
            </a:br>
            <a:endParaRPr lang="en-US" dirty="0"/>
          </a:p>
        </p:txBody>
      </p:sp>
      <p:sp>
        <p:nvSpPr>
          <p:cNvPr id="3" name="Content Placeholder 2">
            <a:extLst>
              <a:ext uri="{FF2B5EF4-FFF2-40B4-BE49-F238E27FC236}">
                <a16:creationId xmlns:a16="http://schemas.microsoft.com/office/drawing/2014/main" id="{2D397FA8-045D-434C-83D9-835C8CDC026D}"/>
              </a:ext>
            </a:extLst>
          </p:cNvPr>
          <p:cNvSpPr>
            <a:spLocks noGrp="1"/>
          </p:cNvSpPr>
          <p:nvPr>
            <p:ph sz="quarter" idx="13"/>
          </p:nvPr>
        </p:nvSpPr>
        <p:spPr/>
        <p:txBody>
          <a:bodyPr/>
          <a:lstStyle/>
          <a:p>
            <a:r>
              <a:rPr lang="en-IN" dirty="0"/>
              <a:t>Flask Frame Work with Machine Learning Model In this section, we will be building a web application that is integrated into the model we built. A UI is provided for the uses where he has to enter the values for predictions. The enter values are given to the saved model and prediction is showcased on the UI</a:t>
            </a:r>
          </a:p>
          <a:p>
            <a:endParaRPr lang="en-US" dirty="0"/>
          </a:p>
        </p:txBody>
      </p:sp>
    </p:spTree>
    <p:extLst>
      <p:ext uri="{BB962C8B-B14F-4D97-AF65-F5344CB8AC3E}">
        <p14:creationId xmlns:p14="http://schemas.microsoft.com/office/powerpoint/2010/main" val="183299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5A8D-FE49-1745-9BDD-5C1C82196746}"/>
              </a:ext>
            </a:extLst>
          </p:cNvPr>
          <p:cNvSpPr>
            <a:spLocks noGrp="1"/>
          </p:cNvSpPr>
          <p:nvPr>
            <p:ph type="title"/>
          </p:nvPr>
        </p:nvSpPr>
        <p:spPr/>
        <p:txBody>
          <a:bodyPr/>
          <a:lstStyle/>
          <a:p>
            <a:r>
              <a:rPr lang="en-IN" b="1" dirty="0"/>
              <a:t>Run The App</a:t>
            </a:r>
            <a:br>
              <a:rPr lang="en-IN" b="1" dirty="0"/>
            </a:br>
            <a:endParaRPr lang="en-US" dirty="0"/>
          </a:p>
        </p:txBody>
      </p:sp>
      <p:sp>
        <p:nvSpPr>
          <p:cNvPr id="3" name="Content Placeholder 2">
            <a:extLst>
              <a:ext uri="{FF2B5EF4-FFF2-40B4-BE49-F238E27FC236}">
                <a16:creationId xmlns:a16="http://schemas.microsoft.com/office/drawing/2014/main" id="{C5621FD9-289F-354E-BCA4-8698AF7210AB}"/>
              </a:ext>
            </a:extLst>
          </p:cNvPr>
          <p:cNvSpPr>
            <a:spLocks noGrp="1"/>
          </p:cNvSpPr>
          <p:nvPr>
            <p:ph sz="quarter" idx="13"/>
          </p:nvPr>
        </p:nvSpPr>
        <p:spPr>
          <a:xfrm>
            <a:off x="913774" y="1716946"/>
            <a:ext cx="10363826" cy="3424107"/>
          </a:xfrm>
        </p:spPr>
        <p:txBody>
          <a:bodyPr>
            <a:normAutofit fontScale="62500" lnSpcReduction="20000"/>
          </a:bodyPr>
          <a:lstStyle/>
          <a:p>
            <a:r>
              <a:rPr lang="en-IN" dirty="0"/>
              <a:t> Open anaconda prompt from start menu.</a:t>
            </a:r>
          </a:p>
          <a:p>
            <a:r>
              <a:rPr lang="en-IN" dirty="0"/>
              <a:t> Navigate to the folder where your </a:t>
            </a:r>
            <a:r>
              <a:rPr lang="en-IN" dirty="0" err="1"/>
              <a:t>app.py</a:t>
            </a:r>
            <a:r>
              <a:rPr lang="en-IN" dirty="0"/>
              <a:t> resides.</a:t>
            </a:r>
          </a:p>
          <a:p>
            <a:r>
              <a:rPr lang="en-IN" dirty="0"/>
              <a:t> Now type “python </a:t>
            </a:r>
            <a:r>
              <a:rPr lang="en-IN" dirty="0" err="1"/>
              <a:t>app.py</a:t>
            </a:r>
            <a:r>
              <a:rPr lang="en-IN" dirty="0"/>
              <a:t>” command.</a:t>
            </a:r>
          </a:p>
          <a:p>
            <a:r>
              <a:rPr lang="en-IN" dirty="0"/>
              <a:t> It will show the local host where your app is running on http://127.0.0.1.5000/</a:t>
            </a:r>
          </a:p>
          <a:p>
            <a:r>
              <a:rPr lang="en-IN" dirty="0"/>
              <a:t> Copy that localhost URL and open that URL in the browser. It does navigate you to where you can view your web page.</a:t>
            </a:r>
          </a:p>
          <a:p>
            <a:r>
              <a:rPr lang="en-IN" dirty="0"/>
              <a:t>Enter the values, click on the predict button and see the result/prediction on web page.</a:t>
            </a:r>
          </a:p>
          <a:p>
            <a:pPr marL="0" indent="0">
              <a:buNone/>
            </a:pPr>
            <a:r>
              <a:rPr lang="en-IN" dirty="0"/>
              <a:t>      In the below example, ‘/’ URL is bound with </a:t>
            </a:r>
            <a:r>
              <a:rPr lang="en-IN" dirty="0" err="1"/>
              <a:t>index.html</a:t>
            </a:r>
            <a:r>
              <a:rPr lang="en-IN" dirty="0"/>
              <a:t> function. Hence, when the home page of web server is opened in browser, the html page will be rendered. Whenever you enter the values from the html page the values can be retrieved using POST Method.</a:t>
            </a:r>
          </a:p>
          <a:p>
            <a:br>
              <a:rPr lang="en-IN" dirty="0"/>
            </a:br>
            <a:endParaRPr lang="en-US" dirty="0"/>
          </a:p>
        </p:txBody>
      </p:sp>
      <p:pic>
        <p:nvPicPr>
          <p:cNvPr id="5" name="Picture 4" descr="A picture containing chart&#10;&#10;Description automatically generated">
            <a:extLst>
              <a:ext uri="{FF2B5EF4-FFF2-40B4-BE49-F238E27FC236}">
                <a16:creationId xmlns:a16="http://schemas.microsoft.com/office/drawing/2014/main" id="{FAB8A3C5-BEE3-E147-9C42-9D723A95DF94}"/>
              </a:ext>
            </a:extLst>
          </p:cNvPr>
          <p:cNvPicPr>
            <a:picLocks noChangeAspect="1"/>
          </p:cNvPicPr>
          <p:nvPr/>
        </p:nvPicPr>
        <p:blipFill>
          <a:blip r:embed="rId2"/>
          <a:stretch>
            <a:fillRect/>
          </a:stretch>
        </p:blipFill>
        <p:spPr>
          <a:xfrm>
            <a:off x="1125962" y="4643307"/>
            <a:ext cx="8560963" cy="1014412"/>
          </a:xfrm>
          <a:prstGeom prst="rect">
            <a:avLst/>
          </a:prstGeom>
        </p:spPr>
      </p:pic>
    </p:spTree>
    <p:extLst>
      <p:ext uri="{BB962C8B-B14F-4D97-AF65-F5344CB8AC3E}">
        <p14:creationId xmlns:p14="http://schemas.microsoft.com/office/powerpoint/2010/main" val="263547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A25409C-C733-B843-BB49-6147CC8F8CF4}"/>
              </a:ext>
            </a:extLst>
          </p:cNvPr>
          <p:cNvPicPr>
            <a:picLocks noChangeAspect="1"/>
          </p:cNvPicPr>
          <p:nvPr/>
        </p:nvPicPr>
        <p:blipFill>
          <a:blip r:embed="rId2"/>
          <a:stretch>
            <a:fillRect/>
          </a:stretch>
        </p:blipFill>
        <p:spPr>
          <a:xfrm>
            <a:off x="6203421" y="2214694"/>
            <a:ext cx="4770219" cy="293704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138ABFC-21B3-C440-84C3-F33E423D978E}"/>
              </a:ext>
            </a:extLst>
          </p:cNvPr>
          <p:cNvSpPr>
            <a:spLocks noGrp="1"/>
          </p:cNvSpPr>
          <p:nvPr>
            <p:ph type="title"/>
          </p:nvPr>
        </p:nvSpPr>
        <p:spPr>
          <a:xfrm>
            <a:off x="913775" y="618517"/>
            <a:ext cx="10364451" cy="1596177"/>
          </a:xfrm>
        </p:spPr>
        <p:txBody>
          <a:bodyPr>
            <a:normAutofit/>
          </a:bodyPr>
          <a:lstStyle/>
          <a:p>
            <a:r>
              <a:rPr lang="en-IN" b="1" dirty="0"/>
              <a:t>Output</a:t>
            </a:r>
            <a:br>
              <a:rPr lang="en-IN" b="1" dirty="0"/>
            </a:br>
            <a:endParaRPr lang="en-US" dirty="0"/>
          </a:p>
        </p:txBody>
      </p:sp>
      <p:sp>
        <p:nvSpPr>
          <p:cNvPr id="3" name="Content Placeholder 2">
            <a:extLst>
              <a:ext uri="{FF2B5EF4-FFF2-40B4-BE49-F238E27FC236}">
                <a16:creationId xmlns:a16="http://schemas.microsoft.com/office/drawing/2014/main" id="{ABF1C464-F466-9142-922B-C78D332C4DA1}"/>
              </a:ext>
            </a:extLst>
          </p:cNvPr>
          <p:cNvSpPr>
            <a:spLocks noGrp="1"/>
          </p:cNvSpPr>
          <p:nvPr>
            <p:ph sz="quarter" idx="13"/>
          </p:nvPr>
        </p:nvSpPr>
        <p:spPr>
          <a:xfrm>
            <a:off x="913774" y="2367092"/>
            <a:ext cx="4860493" cy="3424107"/>
          </a:xfrm>
        </p:spPr>
        <p:txBody>
          <a:bodyPr>
            <a:normAutofit/>
          </a:bodyPr>
          <a:lstStyle/>
          <a:p>
            <a:pPr>
              <a:lnSpc>
                <a:spcPct val="110000"/>
              </a:lnSpc>
            </a:pPr>
            <a:r>
              <a:rPr lang="en-IN" sz="1400" dirty="0"/>
              <a:t>Here we are routing our app to </a:t>
            </a:r>
            <a:r>
              <a:rPr lang="en-IN" sz="1400" dirty="0" err="1"/>
              <a:t>y_predict</a:t>
            </a:r>
            <a:r>
              <a:rPr lang="en-IN" sz="1400" dirty="0"/>
              <a:t>() function. This function retrieves all the values from the HTML page using Post request. A variable X test is defined to store the entire element in two-dimensional arrays. This two-dimensional array is passed to </a:t>
            </a:r>
            <a:r>
              <a:rPr lang="en-IN" sz="1400" dirty="0" err="1"/>
              <a:t>model.predictfunction</a:t>
            </a:r>
            <a:r>
              <a:rPr lang="en-IN" sz="1400" dirty="0"/>
              <a:t> (). This function returns the prediction. And this prediction value is rendered to the text that we have mentioned in the </a:t>
            </a:r>
            <a:r>
              <a:rPr lang="en-IN" sz="1400" dirty="0" err="1"/>
              <a:t>nindex.html</a:t>
            </a:r>
            <a:r>
              <a:rPr lang="en-IN" sz="1400" dirty="0"/>
              <a:t> page earlier</a:t>
            </a:r>
          </a:p>
          <a:p>
            <a:pPr>
              <a:lnSpc>
                <a:spcPct val="110000"/>
              </a:lnSpc>
            </a:pPr>
            <a:r>
              <a:rPr lang="en-IN" sz="1400" dirty="0"/>
              <a:t>In the previous page after giving all the parameters click on the predict button to get the prediction</a:t>
            </a:r>
          </a:p>
          <a:p>
            <a:pPr>
              <a:lnSpc>
                <a:spcPct val="110000"/>
              </a:lnSpc>
            </a:pPr>
            <a:endParaRPr lang="en-US" sz="1400" dirty="0"/>
          </a:p>
        </p:txBody>
      </p:sp>
    </p:spTree>
    <p:extLst>
      <p:ext uri="{BB962C8B-B14F-4D97-AF65-F5344CB8AC3E}">
        <p14:creationId xmlns:p14="http://schemas.microsoft.com/office/powerpoint/2010/main" val="217923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83B4-444C-1242-831D-836D552A6A67}"/>
              </a:ext>
            </a:extLst>
          </p:cNvPr>
          <p:cNvSpPr>
            <a:spLocks noGrp="1"/>
          </p:cNvSpPr>
          <p:nvPr>
            <p:ph type="title"/>
          </p:nvPr>
        </p:nvSpPr>
        <p:spPr>
          <a:xfrm>
            <a:off x="1071429" y="1650124"/>
            <a:ext cx="10206171" cy="196708"/>
          </a:xfrm>
        </p:spPr>
        <p:txBody>
          <a:bodyPr>
            <a:normAutofit fontScale="90000"/>
          </a:bodyPr>
          <a:lstStyle/>
          <a:p>
            <a:br>
              <a:rPr lang="en-IN" b="1" dirty="0"/>
            </a:br>
            <a:endParaRPr lang="en-US" dirty="0"/>
          </a:p>
        </p:txBody>
      </p:sp>
      <p:sp>
        <p:nvSpPr>
          <p:cNvPr id="3" name="Content Placeholder 2">
            <a:extLst>
              <a:ext uri="{FF2B5EF4-FFF2-40B4-BE49-F238E27FC236}">
                <a16:creationId xmlns:a16="http://schemas.microsoft.com/office/drawing/2014/main" id="{1423CB40-AF0B-F341-9288-B3F73145589E}"/>
              </a:ext>
            </a:extLst>
          </p:cNvPr>
          <p:cNvSpPr>
            <a:spLocks noGrp="1"/>
          </p:cNvSpPr>
          <p:nvPr>
            <p:ph sz="quarter" idx="13"/>
          </p:nvPr>
        </p:nvSpPr>
        <p:spPr>
          <a:xfrm>
            <a:off x="3637156" y="2336180"/>
            <a:ext cx="4917688" cy="1092820"/>
          </a:xfrm>
        </p:spPr>
        <p:txBody>
          <a:bodyPr>
            <a:normAutofit/>
          </a:bodyPr>
          <a:lstStyle/>
          <a:p>
            <a:pPr marL="0" indent="0">
              <a:buNone/>
            </a:pPr>
            <a:r>
              <a:rPr lang="en-US" sz="5400" b="1" dirty="0"/>
              <a:t>Thank you sir </a:t>
            </a:r>
          </a:p>
        </p:txBody>
      </p:sp>
    </p:spTree>
    <p:extLst>
      <p:ext uri="{BB962C8B-B14F-4D97-AF65-F5344CB8AC3E}">
        <p14:creationId xmlns:p14="http://schemas.microsoft.com/office/powerpoint/2010/main" val="62047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7DEE-6037-8543-A725-2BA3FFB8ED5D}"/>
              </a:ext>
            </a:extLst>
          </p:cNvPr>
          <p:cNvSpPr>
            <a:spLocks noGrp="1"/>
          </p:cNvSpPr>
          <p:nvPr>
            <p:ph type="ctrTitle"/>
          </p:nvPr>
        </p:nvSpPr>
        <p:spPr/>
        <p:txBody>
          <a:bodyPr>
            <a:normAutofit fontScale="90000"/>
          </a:bodyPr>
          <a:lstStyle/>
          <a:p>
            <a:r>
              <a:rPr lang="en-IN" b="1" dirty="0"/>
              <a:t>Loan Status Prediction Using Exploratory Data Analysis</a:t>
            </a:r>
            <a:br>
              <a:rPr lang="en-IN" b="1" dirty="0"/>
            </a:br>
            <a:endParaRPr lang="en-US" dirty="0"/>
          </a:p>
        </p:txBody>
      </p:sp>
      <p:sp>
        <p:nvSpPr>
          <p:cNvPr id="3" name="Subtitle 2">
            <a:extLst>
              <a:ext uri="{FF2B5EF4-FFF2-40B4-BE49-F238E27FC236}">
                <a16:creationId xmlns:a16="http://schemas.microsoft.com/office/drawing/2014/main" id="{C0F6E8AF-A532-3249-B0C7-60A8EE0AB7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739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B1FD-BC22-C04B-AB24-781B2EF08D3F}"/>
              </a:ext>
            </a:extLst>
          </p:cNvPr>
          <p:cNvSpPr>
            <a:spLocks noGrp="1"/>
          </p:cNvSpPr>
          <p:nvPr>
            <p:ph type="title"/>
          </p:nvPr>
        </p:nvSpPr>
        <p:spPr>
          <a:xfrm>
            <a:off x="1498524" y="618517"/>
            <a:ext cx="3472870" cy="1596177"/>
          </a:xfrm>
        </p:spPr>
        <p:txBody>
          <a:bodyPr/>
          <a:lstStyle/>
          <a:p>
            <a:r>
              <a:rPr lang="en-IN" b="1" dirty="0"/>
              <a:t>Architecture:</a:t>
            </a:r>
            <a:endParaRPr lang="en-US" dirty="0"/>
          </a:p>
        </p:txBody>
      </p:sp>
      <p:pic>
        <p:nvPicPr>
          <p:cNvPr id="5" name="Content Placeholder 4" descr="Diagram&#10;&#10;Description automatically generated">
            <a:extLst>
              <a:ext uri="{FF2B5EF4-FFF2-40B4-BE49-F238E27FC236}">
                <a16:creationId xmlns:a16="http://schemas.microsoft.com/office/drawing/2014/main" id="{C4E1F37D-2E8B-574E-9696-CB349F08092F}"/>
              </a:ext>
            </a:extLst>
          </p:cNvPr>
          <p:cNvPicPr>
            <a:picLocks noGrp="1" noChangeAspect="1"/>
          </p:cNvPicPr>
          <p:nvPr>
            <p:ph sz="quarter" idx="13"/>
          </p:nvPr>
        </p:nvPicPr>
        <p:blipFill>
          <a:blip r:embed="rId2"/>
          <a:stretch>
            <a:fillRect/>
          </a:stretch>
        </p:blipFill>
        <p:spPr>
          <a:xfrm>
            <a:off x="1636986" y="1737914"/>
            <a:ext cx="7559565" cy="4046305"/>
          </a:xfrm>
        </p:spPr>
      </p:pic>
    </p:spTree>
    <p:extLst>
      <p:ext uri="{BB962C8B-B14F-4D97-AF65-F5344CB8AC3E}">
        <p14:creationId xmlns:p14="http://schemas.microsoft.com/office/powerpoint/2010/main" val="44441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8719-26CE-0E4C-8C25-ED707BCE18C3}"/>
              </a:ext>
            </a:extLst>
          </p:cNvPr>
          <p:cNvSpPr>
            <a:spLocks noGrp="1"/>
          </p:cNvSpPr>
          <p:nvPr>
            <p:ph type="title"/>
          </p:nvPr>
        </p:nvSpPr>
        <p:spPr/>
        <p:txBody>
          <a:bodyPr/>
          <a:lstStyle/>
          <a:p>
            <a:r>
              <a:rPr lang="en-IN" b="1" dirty="0"/>
              <a:t>Project Objectives:</a:t>
            </a:r>
            <a:br>
              <a:rPr lang="en-IN" dirty="0"/>
            </a:br>
            <a:endParaRPr lang="en-US" dirty="0"/>
          </a:p>
        </p:txBody>
      </p:sp>
      <p:sp>
        <p:nvSpPr>
          <p:cNvPr id="3" name="Content Placeholder 2">
            <a:extLst>
              <a:ext uri="{FF2B5EF4-FFF2-40B4-BE49-F238E27FC236}">
                <a16:creationId xmlns:a16="http://schemas.microsoft.com/office/drawing/2014/main" id="{CB8057F7-7E61-684F-A1C2-F1BB2B5CE397}"/>
              </a:ext>
            </a:extLst>
          </p:cNvPr>
          <p:cNvSpPr>
            <a:spLocks noGrp="1"/>
          </p:cNvSpPr>
          <p:nvPr>
            <p:ph sz="quarter" idx="13"/>
          </p:nvPr>
        </p:nvSpPr>
        <p:spPr>
          <a:xfrm>
            <a:off x="913149" y="1576552"/>
            <a:ext cx="10364451" cy="4214647"/>
          </a:xfrm>
        </p:spPr>
        <p:txBody>
          <a:bodyPr>
            <a:normAutofit/>
          </a:bodyPr>
          <a:lstStyle/>
          <a:p>
            <a:pPr marL="0" indent="0">
              <a:buNone/>
            </a:pPr>
            <a:br>
              <a:rPr lang="en-IN" dirty="0"/>
            </a:br>
            <a:endParaRPr lang="en-IN" dirty="0"/>
          </a:p>
          <a:p>
            <a:pPr marL="0" indent="0">
              <a:buNone/>
            </a:pPr>
            <a:r>
              <a:rPr lang="en-IN" dirty="0"/>
              <a:t>1.     Knowledge of Machine Learning Algorithms.</a:t>
            </a:r>
          </a:p>
          <a:p>
            <a:pPr marL="0" indent="0">
              <a:buNone/>
            </a:pPr>
            <a:r>
              <a:rPr lang="en-IN" dirty="0"/>
              <a:t>2.     Knowledge of Python Language with Machine Learning</a:t>
            </a:r>
          </a:p>
          <a:p>
            <a:pPr marL="0" indent="0">
              <a:buNone/>
            </a:pPr>
            <a:r>
              <a:rPr lang="en-IN" dirty="0"/>
              <a:t>3.     Knowledge of Statistics and Graphs and their relations</a:t>
            </a:r>
          </a:p>
          <a:p>
            <a:pPr marL="0" indent="0">
              <a:buNone/>
            </a:pPr>
            <a:r>
              <a:rPr lang="en-IN" dirty="0"/>
              <a:t>4.     Real-Time Analysis of Project</a:t>
            </a:r>
          </a:p>
          <a:p>
            <a:pPr marL="0" indent="0">
              <a:buNone/>
            </a:pPr>
            <a:r>
              <a:rPr lang="en-IN" dirty="0"/>
              <a:t>5.     Building ease of User Interface (UI)</a:t>
            </a:r>
          </a:p>
          <a:p>
            <a:pPr marL="0" indent="0">
              <a:buNone/>
            </a:pPr>
            <a:r>
              <a:rPr lang="en-IN" dirty="0"/>
              <a:t>6.     Navigation of ideas towards other projects(creativeness)</a:t>
            </a:r>
          </a:p>
          <a:p>
            <a:endParaRPr lang="en-US" dirty="0"/>
          </a:p>
        </p:txBody>
      </p:sp>
    </p:spTree>
    <p:extLst>
      <p:ext uri="{BB962C8B-B14F-4D97-AF65-F5344CB8AC3E}">
        <p14:creationId xmlns:p14="http://schemas.microsoft.com/office/powerpoint/2010/main" val="131895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AB66-28A8-024B-B65B-82ADD65298B5}"/>
              </a:ext>
            </a:extLst>
          </p:cNvPr>
          <p:cNvSpPr>
            <a:spLocks noGrp="1"/>
          </p:cNvSpPr>
          <p:nvPr>
            <p:ph type="title"/>
          </p:nvPr>
        </p:nvSpPr>
        <p:spPr/>
        <p:txBody>
          <a:bodyPr/>
          <a:lstStyle/>
          <a:p>
            <a:r>
              <a:rPr lang="en-IN" b="1" dirty="0"/>
              <a:t>Project Flow</a:t>
            </a:r>
            <a:br>
              <a:rPr lang="en-IN" b="1" dirty="0"/>
            </a:br>
            <a:endParaRPr lang="en-US" dirty="0"/>
          </a:p>
        </p:txBody>
      </p:sp>
      <p:sp>
        <p:nvSpPr>
          <p:cNvPr id="3" name="Content Placeholder 2">
            <a:extLst>
              <a:ext uri="{FF2B5EF4-FFF2-40B4-BE49-F238E27FC236}">
                <a16:creationId xmlns:a16="http://schemas.microsoft.com/office/drawing/2014/main" id="{20F77368-A577-334E-B592-E814A4889455}"/>
              </a:ext>
            </a:extLst>
          </p:cNvPr>
          <p:cNvSpPr>
            <a:spLocks noGrp="1"/>
          </p:cNvSpPr>
          <p:nvPr>
            <p:ph sz="quarter" idx="13"/>
          </p:nvPr>
        </p:nvSpPr>
        <p:spPr/>
        <p:txBody>
          <a:bodyPr>
            <a:normAutofit fontScale="92500" lnSpcReduction="10000"/>
          </a:bodyPr>
          <a:lstStyle/>
          <a:p>
            <a:pPr marL="0" indent="0">
              <a:buNone/>
            </a:pPr>
            <a:r>
              <a:rPr lang="en-IN" dirty="0"/>
              <a:t>1.     Installing the required packages and libraries.</a:t>
            </a:r>
          </a:p>
          <a:p>
            <a:pPr marL="0" indent="0">
              <a:buNone/>
            </a:pPr>
            <a:r>
              <a:rPr lang="en-IN" dirty="0"/>
              <a:t>2.     Importing the required libraries for the model to run.</a:t>
            </a:r>
          </a:p>
          <a:p>
            <a:pPr marL="0" indent="0">
              <a:buNone/>
            </a:pPr>
            <a:r>
              <a:rPr lang="en-IN" dirty="0"/>
              <a:t>3.     Downloading the dataset, feeding it to the model, and understanding the </a:t>
            </a:r>
          </a:p>
          <a:p>
            <a:pPr marL="0" indent="0">
              <a:buNone/>
            </a:pPr>
            <a:r>
              <a:rPr lang="en-IN" dirty="0"/>
              <a:t>        dataset</a:t>
            </a:r>
          </a:p>
          <a:p>
            <a:pPr marL="0" indent="0">
              <a:buNone/>
            </a:pPr>
            <a:r>
              <a:rPr lang="en-IN" dirty="0"/>
              <a:t>4.     Data </a:t>
            </a:r>
            <a:r>
              <a:rPr lang="en-IN" dirty="0" err="1"/>
              <a:t>Preprocessing</a:t>
            </a:r>
            <a:r>
              <a:rPr lang="en-IN" dirty="0"/>
              <a:t> – Checking for outliers and null values. If there any null       values  we use Label Encoding to convert then into binary format.</a:t>
            </a:r>
          </a:p>
          <a:p>
            <a:pPr marL="0" indent="0">
              <a:buNone/>
            </a:pPr>
            <a:r>
              <a:rPr lang="en-IN" dirty="0"/>
              <a:t>5.     Dividing the model into Train and Test data. Fitting the model and predicting.</a:t>
            </a:r>
          </a:p>
          <a:p>
            <a:pPr marL="0" indent="0">
              <a:buNone/>
            </a:pPr>
            <a:r>
              <a:rPr lang="en-IN" dirty="0"/>
              <a:t>6.    Building Flask Web Application.</a:t>
            </a:r>
          </a:p>
          <a:p>
            <a:endParaRPr lang="en-US" dirty="0"/>
          </a:p>
        </p:txBody>
      </p:sp>
    </p:spTree>
    <p:extLst>
      <p:ext uri="{BB962C8B-B14F-4D97-AF65-F5344CB8AC3E}">
        <p14:creationId xmlns:p14="http://schemas.microsoft.com/office/powerpoint/2010/main" val="303797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9DC5-3937-FC43-8A48-1A4A44F31E2F}"/>
              </a:ext>
            </a:extLst>
          </p:cNvPr>
          <p:cNvSpPr>
            <a:spLocks noGrp="1"/>
          </p:cNvSpPr>
          <p:nvPr>
            <p:ph type="title"/>
          </p:nvPr>
        </p:nvSpPr>
        <p:spPr/>
        <p:txBody>
          <a:bodyPr/>
          <a:lstStyle/>
          <a:p>
            <a:r>
              <a:rPr lang="en-US" b="1" dirty="0"/>
              <a:t>Importing libraries</a:t>
            </a:r>
          </a:p>
        </p:txBody>
      </p:sp>
      <p:sp>
        <p:nvSpPr>
          <p:cNvPr id="3" name="Content Placeholder 2">
            <a:extLst>
              <a:ext uri="{FF2B5EF4-FFF2-40B4-BE49-F238E27FC236}">
                <a16:creationId xmlns:a16="http://schemas.microsoft.com/office/drawing/2014/main" id="{87E469A4-EBAD-964E-8BCA-BB60112C818B}"/>
              </a:ext>
            </a:extLst>
          </p:cNvPr>
          <p:cNvSpPr>
            <a:spLocks noGrp="1"/>
          </p:cNvSpPr>
          <p:nvPr>
            <p:ph sz="quarter" idx="13"/>
          </p:nvPr>
        </p:nvSpPr>
        <p:spPr/>
        <p:txBody>
          <a:bodyPr>
            <a:normAutofit lnSpcReduction="10000"/>
          </a:bodyPr>
          <a:lstStyle/>
          <a:p>
            <a:r>
              <a:rPr lang="en-IN" dirty="0"/>
              <a:t>Pandas- It is a fast, powerful, flexible, and easy to use open-source data analysis and manipulation tool, built on top of the Python programming language.</a:t>
            </a:r>
          </a:p>
          <a:p>
            <a:r>
              <a:rPr lang="en-IN" dirty="0" err="1"/>
              <a:t>Numpy</a:t>
            </a:r>
            <a:r>
              <a:rPr lang="en-IN" dirty="0"/>
              <a:t>- It is an open-source numerical Python library.</a:t>
            </a:r>
          </a:p>
          <a:p>
            <a:r>
              <a:rPr lang="en-IN" dirty="0"/>
              <a:t>Matplotlib- Visualisation with python</a:t>
            </a:r>
          </a:p>
          <a:p>
            <a:r>
              <a:rPr lang="en-IN" dirty="0" err="1"/>
              <a:t>sklearn</a:t>
            </a:r>
            <a:r>
              <a:rPr lang="en-IN" dirty="0"/>
              <a:t>. </a:t>
            </a:r>
            <a:r>
              <a:rPr lang="en-IN" dirty="0" err="1"/>
              <a:t>Preprocessing</a:t>
            </a:r>
            <a:r>
              <a:rPr lang="en-IN" dirty="0"/>
              <a:t>- This package provides several common utility functions and transformer classes </a:t>
            </a:r>
          </a:p>
          <a:p>
            <a:r>
              <a:rPr lang="en-IN" dirty="0"/>
              <a:t>Seaborn as </a:t>
            </a:r>
            <a:r>
              <a:rPr lang="en-IN" dirty="0" err="1"/>
              <a:t>sns</a:t>
            </a:r>
            <a:r>
              <a:rPr lang="en-IN" dirty="0"/>
              <a:t>- Seaborn is a data visualization library in Python based on matplotlib</a:t>
            </a:r>
          </a:p>
          <a:p>
            <a:endParaRPr lang="en-US" dirty="0"/>
          </a:p>
        </p:txBody>
      </p:sp>
    </p:spTree>
    <p:extLst>
      <p:ext uri="{BB962C8B-B14F-4D97-AF65-F5344CB8AC3E}">
        <p14:creationId xmlns:p14="http://schemas.microsoft.com/office/powerpoint/2010/main" val="165995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C1DC-4A91-2E4F-9C16-37EDA097692E}"/>
              </a:ext>
            </a:extLst>
          </p:cNvPr>
          <p:cNvSpPr>
            <a:spLocks noGrp="1"/>
          </p:cNvSpPr>
          <p:nvPr>
            <p:ph type="title"/>
          </p:nvPr>
        </p:nvSpPr>
        <p:spPr/>
        <p:txBody>
          <a:bodyPr/>
          <a:lstStyle/>
          <a:p>
            <a:r>
              <a:rPr lang="en-IN" b="1" dirty="0"/>
              <a:t>Data Collection</a:t>
            </a:r>
            <a:br>
              <a:rPr lang="en-IN" b="1" dirty="0"/>
            </a:br>
            <a:endParaRPr lang="en-US" dirty="0"/>
          </a:p>
        </p:txBody>
      </p:sp>
      <p:sp>
        <p:nvSpPr>
          <p:cNvPr id="3" name="Content Placeholder 2">
            <a:extLst>
              <a:ext uri="{FF2B5EF4-FFF2-40B4-BE49-F238E27FC236}">
                <a16:creationId xmlns:a16="http://schemas.microsoft.com/office/drawing/2014/main" id="{44109B10-3943-4B45-9C04-C72485E1AEB6}"/>
              </a:ext>
            </a:extLst>
          </p:cNvPr>
          <p:cNvSpPr>
            <a:spLocks noGrp="1"/>
          </p:cNvSpPr>
          <p:nvPr>
            <p:ph sz="quarter" idx="13"/>
          </p:nvPr>
        </p:nvSpPr>
        <p:spPr/>
        <p:txBody>
          <a:bodyPr/>
          <a:lstStyle/>
          <a:p>
            <a:r>
              <a:rPr lang="en-IN" dirty="0"/>
              <a:t>ML depends heavily on data, without data, it is impossible for a machine to learn. It is the most crucial aspect that makes algorithm training possible. In Machine Learning projects, we need a training data set. It is the actual data set used to train the model for performing various actions.</a:t>
            </a:r>
          </a:p>
          <a:p>
            <a:endParaRPr lang="en-US" dirty="0"/>
          </a:p>
        </p:txBody>
      </p:sp>
    </p:spTree>
    <p:extLst>
      <p:ext uri="{BB962C8B-B14F-4D97-AF65-F5344CB8AC3E}">
        <p14:creationId xmlns:p14="http://schemas.microsoft.com/office/powerpoint/2010/main" val="261656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6AA6-ADF9-5C4C-9E57-9F9B48E48024}"/>
              </a:ext>
            </a:extLst>
          </p:cNvPr>
          <p:cNvSpPr>
            <a:spLocks noGrp="1"/>
          </p:cNvSpPr>
          <p:nvPr>
            <p:ph type="title"/>
          </p:nvPr>
        </p:nvSpPr>
        <p:spPr/>
        <p:txBody>
          <a:bodyPr/>
          <a:lstStyle/>
          <a:p>
            <a:r>
              <a:rPr lang="en-IN" b="1" dirty="0"/>
              <a:t>Download The Dataset</a:t>
            </a:r>
            <a:br>
              <a:rPr lang="en-IN" b="1" dirty="0"/>
            </a:br>
            <a:endParaRPr lang="en-US" dirty="0"/>
          </a:p>
        </p:txBody>
      </p:sp>
      <p:sp>
        <p:nvSpPr>
          <p:cNvPr id="3" name="Content Placeholder 2">
            <a:extLst>
              <a:ext uri="{FF2B5EF4-FFF2-40B4-BE49-F238E27FC236}">
                <a16:creationId xmlns:a16="http://schemas.microsoft.com/office/drawing/2014/main" id="{627AFCC9-9400-1C45-BCD3-EE2383A991D6}"/>
              </a:ext>
            </a:extLst>
          </p:cNvPr>
          <p:cNvSpPr>
            <a:spLocks noGrp="1"/>
          </p:cNvSpPr>
          <p:nvPr>
            <p:ph sz="quarter" idx="13"/>
          </p:nvPr>
        </p:nvSpPr>
        <p:spPr/>
        <p:txBody>
          <a:bodyPr/>
          <a:lstStyle/>
          <a:p>
            <a:r>
              <a:rPr lang="en-IN" dirty="0"/>
              <a:t>You can collect datasets from different open sources like </a:t>
            </a:r>
            <a:r>
              <a:rPr lang="en-IN" dirty="0" err="1"/>
              <a:t>kaggle.com</a:t>
            </a:r>
            <a:r>
              <a:rPr lang="en-IN" dirty="0"/>
              <a:t>, </a:t>
            </a:r>
            <a:r>
              <a:rPr lang="en-IN" dirty="0" err="1"/>
              <a:t>data.gov</a:t>
            </a:r>
            <a:r>
              <a:rPr lang="en-IN" dirty="0"/>
              <a:t>, UCI machine learning repository etc.</a:t>
            </a:r>
          </a:p>
          <a:p>
            <a:r>
              <a:rPr lang="en-IN" dirty="0"/>
              <a:t> The dataset used for this project was obtained from Kaggle.  Please refer to the link given below to download the data set and to know about the dataset</a:t>
            </a:r>
          </a:p>
          <a:p>
            <a:r>
              <a:rPr lang="en-IN" dirty="0"/>
              <a:t>Link- </a:t>
            </a:r>
            <a:r>
              <a:rPr lang="en-IN" dirty="0">
                <a:hlinkClick r:id="rId2"/>
              </a:rPr>
              <a:t>https://www.kaggle.com/zaurbegiev/my-dataset</a:t>
            </a:r>
            <a:endParaRPr lang="en-IN" dirty="0"/>
          </a:p>
          <a:p>
            <a:endParaRPr lang="en-US" dirty="0"/>
          </a:p>
        </p:txBody>
      </p:sp>
    </p:spTree>
    <p:extLst>
      <p:ext uri="{BB962C8B-B14F-4D97-AF65-F5344CB8AC3E}">
        <p14:creationId xmlns:p14="http://schemas.microsoft.com/office/powerpoint/2010/main" val="38118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3FD1-6E30-E743-BF2A-F1C9B3763FA5}"/>
              </a:ext>
            </a:extLst>
          </p:cNvPr>
          <p:cNvSpPr>
            <a:spLocks noGrp="1"/>
          </p:cNvSpPr>
          <p:nvPr>
            <p:ph type="title"/>
          </p:nvPr>
        </p:nvSpPr>
        <p:spPr/>
        <p:txBody>
          <a:bodyPr/>
          <a:lstStyle/>
          <a:p>
            <a:r>
              <a:rPr lang="en-IN" b="1" dirty="0"/>
              <a:t>Data </a:t>
            </a:r>
            <a:r>
              <a:rPr lang="en-IN" b="1" dirty="0" err="1"/>
              <a:t>Preprocessing</a:t>
            </a:r>
            <a:br>
              <a:rPr lang="en-IN" b="1" dirty="0"/>
            </a:br>
            <a:endParaRPr lang="en-US" dirty="0"/>
          </a:p>
        </p:txBody>
      </p:sp>
      <p:sp>
        <p:nvSpPr>
          <p:cNvPr id="3" name="Content Placeholder 2">
            <a:extLst>
              <a:ext uri="{FF2B5EF4-FFF2-40B4-BE49-F238E27FC236}">
                <a16:creationId xmlns:a16="http://schemas.microsoft.com/office/drawing/2014/main" id="{E3DD7977-D4F9-D740-8F31-8E0F6C2FFDF8}"/>
              </a:ext>
            </a:extLst>
          </p:cNvPr>
          <p:cNvSpPr>
            <a:spLocks noGrp="1"/>
          </p:cNvSpPr>
          <p:nvPr>
            <p:ph sz="quarter" idx="13"/>
          </p:nvPr>
        </p:nvSpPr>
        <p:spPr>
          <a:xfrm>
            <a:off x="1239594" y="1716946"/>
            <a:ext cx="10574033" cy="4389564"/>
          </a:xfrm>
        </p:spPr>
        <p:txBody>
          <a:bodyPr>
            <a:normAutofit fontScale="85000" lnSpcReduction="20000"/>
          </a:bodyPr>
          <a:lstStyle/>
          <a:p>
            <a:r>
              <a:rPr lang="en-IN" dirty="0"/>
              <a:t>Data pre-processing is a process of cleaning the raw data i.e. the data is collected in the real world and is converted to a clean data set. In other words, whenever the data is gathered from different sources it is collected in a raw format and this data isn’t feasible for the analysis.</a:t>
            </a:r>
          </a:p>
          <a:p>
            <a:r>
              <a:rPr lang="en-IN" dirty="0"/>
              <a:t>Therefore, certain steps are executed to convert the data into a small clean data set, this part of the process is called as data pre-processing Follow the following steps to process your Data</a:t>
            </a:r>
          </a:p>
          <a:p>
            <a:r>
              <a:rPr lang="en-IN" dirty="0"/>
              <a:t>Import the Libraries</a:t>
            </a:r>
          </a:p>
          <a:p>
            <a:r>
              <a:rPr lang="en-IN" dirty="0"/>
              <a:t>Importing the dataset</a:t>
            </a:r>
          </a:p>
          <a:p>
            <a:r>
              <a:rPr lang="en-IN" dirty="0"/>
              <a:t>Taking care of Missing Data</a:t>
            </a:r>
          </a:p>
          <a:p>
            <a:r>
              <a:rPr lang="en-IN" dirty="0"/>
              <a:t>Label encoding</a:t>
            </a:r>
          </a:p>
          <a:p>
            <a:r>
              <a:rPr lang="en-IN" dirty="0"/>
              <a:t>One Hot Encoding</a:t>
            </a:r>
          </a:p>
          <a:p>
            <a:r>
              <a:rPr lang="en-IN" dirty="0"/>
              <a:t>Feature Scaling</a:t>
            </a:r>
          </a:p>
          <a:p>
            <a:r>
              <a:rPr lang="en-IN" dirty="0"/>
              <a:t>Splitting Data into Train and Test</a:t>
            </a:r>
          </a:p>
          <a:p>
            <a:endParaRPr lang="en-US" dirty="0"/>
          </a:p>
        </p:txBody>
      </p:sp>
    </p:spTree>
    <p:extLst>
      <p:ext uri="{BB962C8B-B14F-4D97-AF65-F5344CB8AC3E}">
        <p14:creationId xmlns:p14="http://schemas.microsoft.com/office/powerpoint/2010/main" val="13089904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88</TotalTime>
  <Words>828</Words>
  <Application>Microsoft Macintosh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        Submitted by :                 Harish Patchigolla   Btech(CSE)   5th semester          </vt:lpstr>
      <vt:lpstr>Loan Status Prediction Using Exploratory Data Analysis </vt:lpstr>
      <vt:lpstr>Architecture:</vt:lpstr>
      <vt:lpstr>Project Objectives: </vt:lpstr>
      <vt:lpstr>Project Flow </vt:lpstr>
      <vt:lpstr>Importing libraries</vt:lpstr>
      <vt:lpstr>Data Collection </vt:lpstr>
      <vt:lpstr>Download The Dataset </vt:lpstr>
      <vt:lpstr>Data Preprocessing </vt:lpstr>
      <vt:lpstr>Build Flask Application </vt:lpstr>
      <vt:lpstr>Run The App </vt:lpstr>
      <vt:lpstr>Output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Submitted by :                 Harish Patchigolla  Btech(CSE)   5th semester   Section -A       A20405219082</dc:title>
  <dc:creator>HARISH PATCHIGOLLA</dc:creator>
  <cp:lastModifiedBy>HARISH PATCHIGOLLA</cp:lastModifiedBy>
  <cp:revision>4</cp:revision>
  <dcterms:created xsi:type="dcterms:W3CDTF">2021-11-30T04:21:09Z</dcterms:created>
  <dcterms:modified xsi:type="dcterms:W3CDTF">2021-12-01T05:16:10Z</dcterms:modified>
</cp:coreProperties>
</file>