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Barlow Light" panose="020B0604020202020204" charset="0"/>
      <p:regular r:id="rId15"/>
      <p:bold r:id="rId16"/>
      <p:italic r:id="rId17"/>
      <p:boldItalic r:id="rId18"/>
    </p:embeddedFont>
    <p:embeddedFont>
      <p:font typeface="Barlow SemiBold" panose="020B0604020202020204" charset="0"/>
      <p:regular r:id="rId19"/>
      <p:bold r:id="rId20"/>
      <p:italic r:id="rId21"/>
      <p:boldItalic r:id="rId22"/>
    </p:embeddedFont>
    <p:embeddedFont>
      <p:font typeface="Quicksand" panose="020B0604020202020204" charset="0"/>
      <p:regular r:id="rId23"/>
      <p:bold r:id="rId24"/>
    </p:embeddedFont>
    <p:embeddedFont>
      <p:font typeface="Calibri" panose="020F0502020204030204" pitchFamily="34" charset="0"/>
      <p:regular r:id="rId25"/>
      <p:bold r:id="rId26"/>
      <p:italic r:id="rId27"/>
      <p:boldItalic r:id="rId28"/>
    </p:embeddedFont>
    <p:embeddedFont>
      <p:font typeface="Poppins SemiBold"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157128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12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80a5247a11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80a5247a1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791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80a5247a11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80a5247a11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967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46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5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26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7021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80a5247a1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80a5247a1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986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33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80a5247a11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80a5247a1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91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80a5247a11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80a5247a11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192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80a5247a11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80a5247a1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648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90"/>
        <p:cNvGrpSpPr/>
        <p:nvPr/>
      </p:nvGrpSpPr>
      <p:grpSpPr>
        <a:xfrm>
          <a:off x="0" y="0"/>
          <a:ext cx="0" cy="0"/>
          <a:chOff x="0" y="0"/>
          <a:chExt cx="0" cy="0"/>
        </a:xfrm>
      </p:grpSpPr>
      <p:grpSp>
        <p:nvGrpSpPr>
          <p:cNvPr id="191" name="Google Shape;191;p4"/>
          <p:cNvGrpSpPr/>
          <p:nvPr/>
        </p:nvGrpSpPr>
        <p:grpSpPr>
          <a:xfrm>
            <a:off x="-175" y="0"/>
            <a:ext cx="9158125" cy="5149862"/>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 name="Google Shape;253;p4"/>
          <p:cNvSpPr txBox="1">
            <a:spLocks noGrp="1"/>
          </p:cNvSpPr>
          <p:nvPr>
            <p:ph type="body" idx="1"/>
          </p:nvPr>
        </p:nvSpPr>
        <p:spPr>
          <a:xfrm>
            <a:off x="1699000" y="660475"/>
            <a:ext cx="5045400" cy="3829200"/>
          </a:xfrm>
          <a:prstGeom prst="rect">
            <a:avLst/>
          </a:prstGeom>
        </p:spPr>
        <p:txBody>
          <a:bodyPr spcFirstLastPara="1" wrap="square" lIns="0" tIns="0" rIns="0" bIns="0" anchor="t" anchorCtr="0">
            <a:noAutofit/>
          </a:bodyPr>
          <a:lstStyle>
            <a:lvl1pPr marL="457200" lvl="0" indent="-457200" rtl="0">
              <a:lnSpc>
                <a:spcPct val="100000"/>
              </a:lnSpc>
              <a:spcBef>
                <a:spcPts val="600"/>
              </a:spcBef>
              <a:spcAft>
                <a:spcPts val="0"/>
              </a:spcAft>
              <a:buClr>
                <a:schemeClr val="lt1"/>
              </a:buClr>
              <a:buSzPts val="3600"/>
              <a:buFont typeface="Barlow SemiBold"/>
              <a:buChar char="▪"/>
              <a:defRPr sz="3600">
                <a:latin typeface="Barlow SemiBold"/>
                <a:ea typeface="Barlow SemiBold"/>
                <a:cs typeface="Barlow SemiBold"/>
                <a:sym typeface="Barlow SemiBold"/>
              </a:defRPr>
            </a:lvl1pPr>
            <a:lvl2pPr marL="914400" lvl="1" indent="-457200" rtl="0">
              <a:lnSpc>
                <a:spcPct val="100000"/>
              </a:lnSpc>
              <a:spcBef>
                <a:spcPts val="0"/>
              </a:spcBef>
              <a:spcAft>
                <a:spcPts val="0"/>
              </a:spcAft>
              <a:buClr>
                <a:schemeClr val="lt1"/>
              </a:buClr>
              <a:buSzPts val="3600"/>
              <a:buFont typeface="Barlow SemiBold"/>
              <a:buChar char="▫"/>
              <a:defRPr sz="3600">
                <a:latin typeface="Barlow SemiBold"/>
                <a:ea typeface="Barlow SemiBold"/>
                <a:cs typeface="Barlow SemiBold"/>
                <a:sym typeface="Barlow SemiBold"/>
              </a:defRPr>
            </a:lvl2pPr>
            <a:lvl3pPr marL="1371600" lvl="2"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3pPr>
            <a:lvl4pPr marL="1828800" lvl="3"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4pPr>
            <a:lvl5pPr marL="2286000" lvl="4"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5pPr>
            <a:lvl6pPr marL="2743200" lvl="5"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6pPr>
            <a:lvl7pPr marL="3200400" lvl="6"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7pPr>
            <a:lvl8pPr marL="3657600" lvl="7"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8pPr>
            <a:lvl9pPr marL="4114800" lvl="8" indent="-457200" rtl="0">
              <a:lnSpc>
                <a:spcPct val="100000"/>
              </a:lnSpc>
              <a:spcBef>
                <a:spcPts val="0"/>
              </a:spcBef>
              <a:spcAft>
                <a:spcPts val="0"/>
              </a:spcAft>
              <a:buSzPts val="3600"/>
              <a:buFont typeface="Barlow SemiBold"/>
              <a:buChar char="▫"/>
              <a:defRPr sz="3600">
                <a:latin typeface="Barlow SemiBold"/>
                <a:ea typeface="Barlow SemiBold"/>
                <a:cs typeface="Barlow SemiBold"/>
                <a:sym typeface="Barlow SemiBold"/>
              </a:defRPr>
            </a:lvl9pPr>
          </a:lstStyle>
          <a:p>
            <a:endParaRPr/>
          </a:p>
        </p:txBody>
      </p:sp>
      <p:sp>
        <p:nvSpPr>
          <p:cNvPr id="254" name="Google Shape;254;p4"/>
          <p:cNvSpPr txBox="1"/>
          <p:nvPr/>
        </p:nvSpPr>
        <p:spPr>
          <a:xfrm>
            <a:off x="666125" y="574543"/>
            <a:ext cx="6663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lt1"/>
                </a:solidFill>
              </a:rPr>
              <a:t>“</a:t>
            </a:r>
            <a:endParaRPr sz="9600">
              <a:solidFill>
                <a:schemeClr val="lt1"/>
              </a:solidFill>
            </a:endParaRPr>
          </a:p>
        </p:txBody>
      </p:sp>
      <p:sp>
        <p:nvSpPr>
          <p:cNvPr id="255" name="Google Shape;255;p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89"/>
        <p:cNvGrpSpPr/>
        <p:nvPr/>
      </p:nvGrpSpPr>
      <p:grpSpPr>
        <a:xfrm>
          <a:off x="0" y="0"/>
          <a:ext cx="0" cy="0"/>
          <a:chOff x="0" y="0"/>
          <a:chExt cx="0" cy="0"/>
        </a:xfrm>
      </p:grpSpPr>
      <p:sp>
        <p:nvSpPr>
          <p:cNvPr id="290" name="Google Shape;290;p6"/>
          <p:cNvSpPr/>
          <p:nvPr/>
        </p:nvSpPr>
        <p:spPr>
          <a:xfrm>
            <a:off x="6100358" y="13"/>
            <a:ext cx="3050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322375" y="646500"/>
            <a:ext cx="44706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6"/>
          <p:cNvGrpSpPr/>
          <p:nvPr/>
        </p:nvGrpSpPr>
        <p:grpSpPr>
          <a:xfrm>
            <a:off x="-207" y="646493"/>
            <a:ext cx="155867" cy="653721"/>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6"/>
          <p:cNvGrpSpPr/>
          <p:nvPr/>
        </p:nvGrpSpPr>
        <p:grpSpPr>
          <a:xfrm>
            <a:off x="5434002" y="4483463"/>
            <a:ext cx="666347" cy="666373"/>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rot="-5400000">
            <a:off x="8018100" y="-167410"/>
            <a:ext cx="318554" cy="653721"/>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6"/>
          <p:cNvSpPr txBox="1">
            <a:spLocks noGrp="1"/>
          </p:cNvSpPr>
          <p:nvPr>
            <p:ph type="title"/>
          </p:nvPr>
        </p:nvSpPr>
        <p:spPr>
          <a:xfrm>
            <a:off x="508700" y="646500"/>
            <a:ext cx="4284300" cy="6537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
        <p:nvSpPr>
          <p:cNvPr id="319" name="Google Shape;319;p6"/>
          <p:cNvSpPr txBox="1">
            <a:spLocks noGrp="1"/>
          </p:cNvSpPr>
          <p:nvPr>
            <p:ph type="body" idx="1"/>
          </p:nvPr>
        </p:nvSpPr>
        <p:spPr>
          <a:xfrm>
            <a:off x="508700" y="1599700"/>
            <a:ext cx="42843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20" name="Google Shape;320;p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0" name="Google Shape;420;p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1" name="Google Shape;421;p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2"/>
        <p:cNvGrpSpPr/>
        <p:nvPr/>
      </p:nvGrpSpPr>
      <p:grpSpPr>
        <a:xfrm>
          <a:off x="0" y="0"/>
          <a:ext cx="0" cy="0"/>
          <a:chOff x="0" y="0"/>
          <a:chExt cx="0" cy="0"/>
        </a:xfrm>
      </p:grpSpPr>
      <p:sp>
        <p:nvSpPr>
          <p:cNvPr id="423" name="Google Shape;423;p10"/>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322375" y="4489799"/>
            <a:ext cx="7524000" cy="331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10"/>
          <p:cNvGrpSpPr/>
          <p:nvPr/>
        </p:nvGrpSpPr>
        <p:grpSpPr>
          <a:xfrm>
            <a:off x="-207" y="664293"/>
            <a:ext cx="155867" cy="653721"/>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10"/>
          <p:cNvGrpSpPr/>
          <p:nvPr/>
        </p:nvGrpSpPr>
        <p:grpSpPr>
          <a:xfrm>
            <a:off x="322384" y="657975"/>
            <a:ext cx="666347" cy="666373"/>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0"/>
          <p:cNvGrpSpPr/>
          <p:nvPr/>
        </p:nvGrpSpPr>
        <p:grpSpPr>
          <a:xfrm>
            <a:off x="8832384" y="670955"/>
            <a:ext cx="311815" cy="653721"/>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300"/>
              <a:t>Brain Tumor Detection from MRI Images</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2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653" name="Google Shape;653;p22"/>
          <p:cNvSpPr txBox="1">
            <a:spLocks noGrp="1"/>
          </p:cNvSpPr>
          <p:nvPr>
            <p:ph type="body" idx="4294967295"/>
          </p:nvPr>
        </p:nvSpPr>
        <p:spPr>
          <a:xfrm>
            <a:off x="840393" y="373500"/>
            <a:ext cx="24996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dirty="0"/>
              <a:t>Clicking on </a:t>
            </a:r>
            <a:r>
              <a:rPr lang="en" sz="2000" dirty="0" smtClean="0"/>
              <a:t>Predict will </a:t>
            </a:r>
            <a:r>
              <a:rPr lang="en" sz="2000" dirty="0"/>
              <a:t>give the result</a:t>
            </a:r>
            <a:endParaRPr sz="2000" dirty="0"/>
          </a:p>
        </p:txBody>
      </p:sp>
      <p:grpSp>
        <p:nvGrpSpPr>
          <p:cNvPr id="654" name="Google Shape;654;p22"/>
          <p:cNvGrpSpPr/>
          <p:nvPr/>
        </p:nvGrpSpPr>
        <p:grpSpPr>
          <a:xfrm>
            <a:off x="3153112" y="1038605"/>
            <a:ext cx="5918818" cy="3066303"/>
            <a:chOff x="1177450" y="241631"/>
            <a:chExt cx="6173152" cy="3616776"/>
          </a:xfrm>
        </p:grpSpPr>
        <p:sp>
          <p:nvSpPr>
            <p:cNvPr id="655" name="Google Shape;655;p2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2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34656" y="1150618"/>
            <a:ext cx="4769598" cy="2705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23"/>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Conclusion</a:t>
            </a:r>
            <a:endParaRPr/>
          </a:p>
        </p:txBody>
      </p:sp>
      <p:sp>
        <p:nvSpPr>
          <p:cNvPr id="665" name="Google Shape;665;p23"/>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666" name="Google Shape;666;p23"/>
          <p:cNvSpPr txBox="1">
            <a:spLocks noGrp="1"/>
          </p:cNvSpPr>
          <p:nvPr>
            <p:ph type="body" idx="1"/>
          </p:nvPr>
        </p:nvSpPr>
        <p:spPr>
          <a:xfrm>
            <a:off x="1199775" y="1599700"/>
            <a:ext cx="7053600" cy="3341400"/>
          </a:xfrm>
          <a:prstGeom prst="rect">
            <a:avLst/>
          </a:prstGeom>
        </p:spPr>
        <p:txBody>
          <a:bodyPr spcFirstLastPara="1" wrap="square" lIns="0" tIns="0" rIns="0" bIns="0" anchor="t" anchorCtr="0">
            <a:noAutofit/>
          </a:bodyPr>
          <a:lstStyle/>
          <a:p>
            <a:pPr marL="0" lvl="0" indent="0" algn="just" rtl="0">
              <a:lnSpc>
                <a:spcPct val="115000"/>
              </a:lnSpc>
              <a:spcBef>
                <a:spcPts val="600"/>
              </a:spcBef>
              <a:spcAft>
                <a:spcPts val="0"/>
              </a:spcAft>
              <a:buNone/>
            </a:pPr>
            <a:r>
              <a:rPr lang="en" sz="1800"/>
              <a:t>Convolutional neural networks (CNNs) have accomplished astonishing achievements across a variety of domains, including medical research, and an increasing interest has emerged in radiology. Although deep learning has become a dominant method in a variety of complex tasks such as image classification and object detection, it is not a panacea. Being familiar with key concepts and advantages of CNN as well as limitations of deep learning is essential in order to leverage it in radiology research with the goal of improving radiologist performance and, eventually, patient care.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24"/>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12</a:t>
            </a:fld>
            <a:endParaRPr>
              <a:solidFill>
                <a:schemeClr val="dk1"/>
              </a:solidFill>
            </a:endParaRPr>
          </a:p>
        </p:txBody>
      </p:sp>
      <p:sp>
        <p:nvSpPr>
          <p:cNvPr id="672" name="Google Shape;672;p24"/>
          <p:cNvSpPr txBox="1">
            <a:spLocks noGrp="1"/>
          </p:cNvSpPr>
          <p:nvPr>
            <p:ph type="ctrTitle" idx="4294967295"/>
          </p:nvPr>
        </p:nvSpPr>
        <p:spPr>
          <a:xfrm>
            <a:off x="4201704" y="569108"/>
            <a:ext cx="4288800" cy="1680932"/>
          </a:xfrm>
          <a:prstGeom prst="rect">
            <a:avLst/>
          </a:prstGeom>
        </p:spPr>
        <p:txBody>
          <a:bodyPr spcFirstLastPara="1" wrap="square" lIns="0" tIns="0" rIns="0" bIns="0" anchor="ctr" anchorCtr="0">
            <a:noAutofit/>
          </a:bodyPr>
          <a:lstStyle/>
          <a:p>
            <a:pPr lvl="0"/>
            <a:r>
              <a:rPr lang="en" sz="6000" dirty="0" smtClean="0">
                <a:solidFill>
                  <a:schemeClr val="accent1"/>
                </a:solidFill>
              </a:rPr>
              <a:t/>
            </a:r>
            <a:br>
              <a:rPr lang="en" sz="6000" dirty="0" smtClean="0">
                <a:solidFill>
                  <a:schemeClr val="accent1"/>
                </a:solidFill>
              </a:rPr>
            </a:br>
            <a:r>
              <a:rPr lang="en" sz="6000" dirty="0">
                <a:solidFill>
                  <a:schemeClr val="accent1"/>
                </a:solidFill>
              </a:rPr>
              <a:t/>
            </a:r>
            <a:br>
              <a:rPr lang="en" sz="6000" dirty="0">
                <a:solidFill>
                  <a:schemeClr val="accent1"/>
                </a:solidFill>
              </a:rPr>
            </a:br>
            <a:r>
              <a:rPr lang="en" sz="6000" dirty="0" smtClean="0">
                <a:solidFill>
                  <a:schemeClr val="accent1"/>
                </a:solidFill>
              </a:rPr>
              <a:t>Thanks</a:t>
            </a:r>
            <a:r>
              <a:rPr lang="en" sz="6000" dirty="0">
                <a:solidFill>
                  <a:schemeClr val="accent1"/>
                </a:solidFill>
              </a:rPr>
              <a:t>!</a:t>
            </a:r>
            <a:br>
              <a:rPr lang="en" sz="6000" dirty="0">
                <a:solidFill>
                  <a:schemeClr val="accent1"/>
                </a:solidFill>
              </a:rPr>
            </a:br>
            <a:r>
              <a:rPr lang="en" sz="6000" dirty="0" smtClean="0">
                <a:solidFill>
                  <a:schemeClr val="accent1"/>
                </a:solidFill>
              </a:rPr>
              <a:t/>
            </a:r>
            <a:br>
              <a:rPr lang="en" sz="6000" dirty="0" smtClean="0">
                <a:solidFill>
                  <a:schemeClr val="accent1"/>
                </a:solidFill>
              </a:rPr>
            </a:br>
            <a:endParaRPr sz="6000" dirty="0">
              <a:solidFill>
                <a:schemeClr val="accent1"/>
              </a:solidFill>
            </a:endParaRPr>
          </a:p>
        </p:txBody>
      </p:sp>
      <p:pic>
        <p:nvPicPr>
          <p:cNvPr id="674" name="Google Shape;674;p24"/>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Contents</a:t>
            </a:r>
            <a:endParaRPr/>
          </a:p>
        </p:txBody>
      </p:sp>
      <p:sp>
        <p:nvSpPr>
          <p:cNvPr id="522" name="Google Shape;522;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523" name="Google Shape;523;p14"/>
          <p:cNvSpPr/>
          <p:nvPr/>
        </p:nvSpPr>
        <p:spPr>
          <a:xfrm>
            <a:off x="725600" y="1318000"/>
            <a:ext cx="753300" cy="308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txBox="1"/>
          <p:nvPr/>
        </p:nvSpPr>
        <p:spPr>
          <a:xfrm>
            <a:off x="158725" y="1913852"/>
            <a:ext cx="1320300" cy="54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a:latin typeface="Poppins SemiBold"/>
                <a:ea typeface="Poppins SemiBold"/>
                <a:cs typeface="Poppins SemiBold"/>
                <a:sym typeface="Poppins SemiBold"/>
              </a:rPr>
              <a:t>01.</a:t>
            </a:r>
            <a:endParaRPr sz="3600">
              <a:latin typeface="Poppins SemiBold"/>
              <a:ea typeface="Poppins SemiBold"/>
              <a:cs typeface="Poppins SemiBold"/>
              <a:sym typeface="Poppins SemiBold"/>
            </a:endParaRPr>
          </a:p>
        </p:txBody>
      </p:sp>
      <p:sp>
        <p:nvSpPr>
          <p:cNvPr id="525" name="Google Shape;525;p14"/>
          <p:cNvSpPr txBox="1"/>
          <p:nvPr/>
        </p:nvSpPr>
        <p:spPr>
          <a:xfrm>
            <a:off x="1642725" y="1963592"/>
            <a:ext cx="2808000" cy="41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3F4D53"/>
                </a:solidFill>
                <a:latin typeface="Poppins SemiBold"/>
                <a:ea typeface="Poppins SemiBold"/>
                <a:cs typeface="Poppins SemiBold"/>
                <a:sym typeface="Poppins SemiBold"/>
              </a:rPr>
              <a:t>Team</a:t>
            </a:r>
            <a:endParaRPr sz="1800">
              <a:solidFill>
                <a:srgbClr val="3F4D53"/>
              </a:solidFill>
              <a:latin typeface="Poppins SemiBold"/>
              <a:ea typeface="Poppins SemiBold"/>
              <a:cs typeface="Poppins SemiBold"/>
              <a:sym typeface="Poppins SemiBold"/>
            </a:endParaRPr>
          </a:p>
        </p:txBody>
      </p:sp>
      <p:sp>
        <p:nvSpPr>
          <p:cNvPr id="526" name="Google Shape;526;p14"/>
          <p:cNvSpPr/>
          <p:nvPr/>
        </p:nvSpPr>
        <p:spPr>
          <a:xfrm>
            <a:off x="5017700" y="1530100"/>
            <a:ext cx="874500" cy="361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txBox="1"/>
          <p:nvPr/>
        </p:nvSpPr>
        <p:spPr>
          <a:xfrm>
            <a:off x="223025" y="3017427"/>
            <a:ext cx="1320300" cy="54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a:latin typeface="Poppins SemiBold"/>
                <a:ea typeface="Poppins SemiBold"/>
                <a:cs typeface="Poppins SemiBold"/>
                <a:sym typeface="Poppins SemiBold"/>
              </a:rPr>
              <a:t>02.</a:t>
            </a:r>
            <a:endParaRPr sz="3600">
              <a:latin typeface="Poppins SemiBold"/>
              <a:ea typeface="Poppins SemiBold"/>
              <a:cs typeface="Poppins SemiBold"/>
              <a:sym typeface="Poppins SemiBold"/>
            </a:endParaRPr>
          </a:p>
        </p:txBody>
      </p:sp>
      <p:sp>
        <p:nvSpPr>
          <p:cNvPr id="528" name="Google Shape;528;p14"/>
          <p:cNvSpPr txBox="1"/>
          <p:nvPr/>
        </p:nvSpPr>
        <p:spPr>
          <a:xfrm>
            <a:off x="1642725" y="3081780"/>
            <a:ext cx="2808000" cy="41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3F4D53"/>
                </a:solidFill>
                <a:latin typeface="Poppins SemiBold"/>
                <a:ea typeface="Poppins SemiBold"/>
                <a:cs typeface="Poppins SemiBold"/>
                <a:sym typeface="Poppins SemiBold"/>
              </a:rPr>
              <a:t>Introduction</a:t>
            </a:r>
            <a:endParaRPr sz="1800">
              <a:solidFill>
                <a:srgbClr val="3F4D53"/>
              </a:solidFill>
              <a:latin typeface="Poppins SemiBold"/>
              <a:ea typeface="Poppins SemiBold"/>
              <a:cs typeface="Poppins SemiBold"/>
              <a:sym typeface="Poppins SemiBold"/>
            </a:endParaRPr>
          </a:p>
        </p:txBody>
      </p:sp>
      <p:sp>
        <p:nvSpPr>
          <p:cNvPr id="529" name="Google Shape;529;p14"/>
          <p:cNvSpPr txBox="1"/>
          <p:nvPr/>
        </p:nvSpPr>
        <p:spPr>
          <a:xfrm>
            <a:off x="4614421" y="1913843"/>
            <a:ext cx="1320300" cy="54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a:latin typeface="Poppins SemiBold"/>
                <a:ea typeface="Poppins SemiBold"/>
                <a:cs typeface="Poppins SemiBold"/>
                <a:sym typeface="Poppins SemiBold"/>
              </a:rPr>
              <a:t>03.</a:t>
            </a:r>
            <a:endParaRPr sz="3600">
              <a:latin typeface="Poppins SemiBold"/>
              <a:ea typeface="Poppins SemiBold"/>
              <a:cs typeface="Poppins SemiBold"/>
              <a:sym typeface="Poppins SemiBold"/>
            </a:endParaRPr>
          </a:p>
        </p:txBody>
      </p:sp>
      <p:sp>
        <p:nvSpPr>
          <p:cNvPr id="530" name="Google Shape;530;p14"/>
          <p:cNvSpPr txBox="1"/>
          <p:nvPr/>
        </p:nvSpPr>
        <p:spPr>
          <a:xfrm>
            <a:off x="6098421" y="1982045"/>
            <a:ext cx="2808000" cy="41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3F4D53"/>
                </a:solidFill>
                <a:latin typeface="Poppins SemiBold"/>
                <a:ea typeface="Poppins SemiBold"/>
                <a:cs typeface="Poppins SemiBold"/>
                <a:sym typeface="Poppins SemiBold"/>
              </a:rPr>
              <a:t>Brain Tumor Detection</a:t>
            </a:r>
            <a:endParaRPr sz="1800">
              <a:solidFill>
                <a:srgbClr val="3F4D53"/>
              </a:solidFill>
              <a:latin typeface="Poppins SemiBold"/>
              <a:ea typeface="Poppins SemiBold"/>
              <a:cs typeface="Poppins SemiBold"/>
              <a:sym typeface="Poppins SemiBold"/>
            </a:endParaRPr>
          </a:p>
        </p:txBody>
      </p:sp>
      <p:sp>
        <p:nvSpPr>
          <p:cNvPr id="531" name="Google Shape;531;p14"/>
          <p:cNvSpPr txBox="1"/>
          <p:nvPr/>
        </p:nvSpPr>
        <p:spPr>
          <a:xfrm>
            <a:off x="4614421" y="3017431"/>
            <a:ext cx="1320300" cy="54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a:latin typeface="Poppins SemiBold"/>
                <a:ea typeface="Poppins SemiBold"/>
                <a:cs typeface="Poppins SemiBold"/>
                <a:sym typeface="Poppins SemiBold"/>
              </a:rPr>
              <a:t>04.</a:t>
            </a:r>
            <a:endParaRPr sz="3600">
              <a:latin typeface="Poppins SemiBold"/>
              <a:ea typeface="Poppins SemiBold"/>
              <a:cs typeface="Poppins SemiBold"/>
              <a:sym typeface="Poppins SemiBold"/>
            </a:endParaRPr>
          </a:p>
        </p:txBody>
      </p:sp>
      <p:sp>
        <p:nvSpPr>
          <p:cNvPr id="532" name="Google Shape;532;p14"/>
          <p:cNvSpPr txBox="1"/>
          <p:nvPr/>
        </p:nvSpPr>
        <p:spPr>
          <a:xfrm>
            <a:off x="6098421" y="3081770"/>
            <a:ext cx="2808000" cy="41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3F4D53"/>
                </a:solidFill>
                <a:latin typeface="Poppins SemiBold"/>
                <a:ea typeface="Poppins SemiBold"/>
                <a:cs typeface="Poppins SemiBold"/>
                <a:sym typeface="Poppins SemiBold"/>
              </a:rPr>
              <a:t>UI Design</a:t>
            </a:r>
            <a:endParaRPr sz="1800">
              <a:solidFill>
                <a:srgbClr val="3F4D53"/>
              </a:solidFill>
              <a:latin typeface="Poppins SemiBold"/>
              <a:ea typeface="Poppins SemiBold"/>
              <a:cs typeface="Poppins SemiBold"/>
              <a:sym typeface="Poppins SemiBold"/>
            </a:endParaRPr>
          </a:p>
        </p:txBody>
      </p:sp>
      <p:sp>
        <p:nvSpPr>
          <p:cNvPr id="533" name="Google Shape;533;p14"/>
          <p:cNvSpPr txBox="1"/>
          <p:nvPr/>
        </p:nvSpPr>
        <p:spPr>
          <a:xfrm>
            <a:off x="4614421" y="4120993"/>
            <a:ext cx="1320300" cy="54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a:latin typeface="Poppins SemiBold"/>
                <a:ea typeface="Poppins SemiBold"/>
                <a:cs typeface="Poppins SemiBold"/>
                <a:sym typeface="Poppins SemiBold"/>
              </a:rPr>
              <a:t>05.</a:t>
            </a:r>
            <a:endParaRPr sz="3600">
              <a:latin typeface="Poppins SemiBold"/>
              <a:ea typeface="Poppins SemiBold"/>
              <a:cs typeface="Poppins SemiBold"/>
              <a:sym typeface="Poppins SemiBold"/>
            </a:endParaRPr>
          </a:p>
        </p:txBody>
      </p:sp>
      <p:sp>
        <p:nvSpPr>
          <p:cNvPr id="534" name="Google Shape;534;p14"/>
          <p:cNvSpPr txBox="1"/>
          <p:nvPr/>
        </p:nvSpPr>
        <p:spPr>
          <a:xfrm>
            <a:off x="6098421" y="4181495"/>
            <a:ext cx="2808000" cy="412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3F4D53"/>
                </a:solidFill>
                <a:latin typeface="Poppins SemiBold"/>
                <a:ea typeface="Poppins SemiBold"/>
                <a:cs typeface="Poppins SemiBold"/>
                <a:sym typeface="Poppins SemiBold"/>
              </a:rPr>
              <a:t>Conclusion</a:t>
            </a:r>
            <a:endParaRPr sz="1800">
              <a:solidFill>
                <a:srgbClr val="3F4D53"/>
              </a:solidFill>
              <a:latin typeface="Poppins SemiBold"/>
              <a:ea typeface="Poppins SemiBold"/>
              <a:cs typeface="Poppins SemiBold"/>
              <a:sym typeface="Poppins SemiBold"/>
            </a:endParaRPr>
          </a:p>
        </p:txBody>
      </p:sp>
      <p:grpSp>
        <p:nvGrpSpPr>
          <p:cNvPr id="535" name="Google Shape;535;p14"/>
          <p:cNvGrpSpPr/>
          <p:nvPr/>
        </p:nvGrpSpPr>
        <p:grpSpPr>
          <a:xfrm rot="5400000">
            <a:off x="1852724" y="3675417"/>
            <a:ext cx="349968" cy="2052568"/>
            <a:chOff x="1037125" y="2236325"/>
            <a:chExt cx="149100" cy="874475"/>
          </a:xfrm>
        </p:grpSpPr>
        <p:sp>
          <p:nvSpPr>
            <p:cNvPr id="536" name="Google Shape;536;p14"/>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4"/>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4"/>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4"/>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rgbClr val="3F4D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15"/>
          <p:cNvSpPr txBox="1"/>
          <p:nvPr/>
        </p:nvSpPr>
        <p:spPr>
          <a:xfrm>
            <a:off x="437056" y="271100"/>
            <a:ext cx="7512000" cy="78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3000" b="1" i="0" u="none" strike="noStrike" cap="none">
                <a:latin typeface="Quicksand"/>
                <a:ea typeface="Quicksand"/>
                <a:cs typeface="Quicksand"/>
                <a:sym typeface="Quicksand"/>
              </a:rPr>
              <a:t>Team</a:t>
            </a:r>
            <a:endParaRPr sz="3000" b="1" i="0" u="none" strike="noStrike" cap="none">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16"/>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Introduction</a:t>
            </a:r>
            <a:endParaRPr/>
          </a:p>
        </p:txBody>
      </p:sp>
      <p:sp>
        <p:nvSpPr>
          <p:cNvPr id="590" name="Google Shape;590;p16"/>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91" name="Google Shape;591;p16"/>
          <p:cNvSpPr txBox="1">
            <a:spLocks noGrp="1"/>
          </p:cNvSpPr>
          <p:nvPr>
            <p:ph type="body" idx="1"/>
          </p:nvPr>
        </p:nvSpPr>
        <p:spPr>
          <a:xfrm>
            <a:off x="1199775" y="1599700"/>
            <a:ext cx="7053600" cy="33414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sz="1800"/>
              <a:t>Brain tumor is a collection of mass of abnormal cells growth of these cells in a restricted space such as brain is life threatening.</a:t>
            </a:r>
            <a:endParaRPr sz="1800"/>
          </a:p>
          <a:p>
            <a:pPr marL="457200" lvl="0" indent="-342900" algn="l" rtl="0">
              <a:lnSpc>
                <a:spcPct val="115000"/>
              </a:lnSpc>
              <a:spcBef>
                <a:spcPts val="0"/>
              </a:spcBef>
              <a:spcAft>
                <a:spcPts val="0"/>
              </a:spcAft>
              <a:buSzPts val="1800"/>
              <a:buChar char="▪"/>
            </a:pPr>
            <a:r>
              <a:rPr lang="en" sz="1800"/>
              <a:t>Brain tumors can be of two types cancerous (malignant)  or non-cancerous (benign)</a:t>
            </a:r>
            <a:endParaRPr sz="1800"/>
          </a:p>
          <a:p>
            <a:pPr marL="457200" lvl="0" indent="-342900" algn="l" rtl="0">
              <a:lnSpc>
                <a:spcPct val="115000"/>
              </a:lnSpc>
              <a:spcBef>
                <a:spcPts val="0"/>
              </a:spcBef>
              <a:spcAft>
                <a:spcPts val="0"/>
              </a:spcAft>
              <a:buSzPts val="1800"/>
              <a:buChar char="▪"/>
            </a:pPr>
            <a:r>
              <a:rPr lang="en" sz="1800"/>
              <a:t>These can not be diagnosed early as they don’t show much noticeable symptoms.</a:t>
            </a:r>
            <a:endParaRPr sz="1800"/>
          </a:p>
          <a:p>
            <a:pPr marL="457200" lvl="0" indent="-342900" algn="l" rtl="0">
              <a:lnSpc>
                <a:spcPct val="115000"/>
              </a:lnSpc>
              <a:spcBef>
                <a:spcPts val="0"/>
              </a:spcBef>
              <a:spcAft>
                <a:spcPts val="0"/>
              </a:spcAft>
              <a:buSzPts val="1800"/>
              <a:buChar char="▪"/>
            </a:pPr>
            <a:r>
              <a:rPr lang="en" sz="1800"/>
              <a:t>The most promising method of detecting a brain tumor is MRI scans of the brain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Brain Tumor Detector</a:t>
            </a:r>
            <a:endParaRPr/>
          </a:p>
        </p:txBody>
      </p:sp>
      <p:sp>
        <p:nvSpPr>
          <p:cNvPr id="597" name="Google Shape;597;p1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598" name="Google Shape;598;p17"/>
          <p:cNvSpPr txBox="1">
            <a:spLocks noGrp="1"/>
          </p:cNvSpPr>
          <p:nvPr>
            <p:ph type="body" idx="1"/>
          </p:nvPr>
        </p:nvSpPr>
        <p:spPr>
          <a:xfrm>
            <a:off x="1199775" y="1599700"/>
            <a:ext cx="7053600" cy="3341400"/>
          </a:xfrm>
          <a:prstGeom prst="rect">
            <a:avLst/>
          </a:prstGeom>
        </p:spPr>
        <p:txBody>
          <a:bodyPr spcFirstLastPara="1" wrap="square" lIns="0" tIns="0" rIns="0" bIns="0" anchor="t" anchorCtr="0">
            <a:noAutofit/>
          </a:bodyPr>
          <a:lstStyle/>
          <a:p>
            <a:pPr marL="457200" lvl="0" indent="-342900" algn="l" rtl="0">
              <a:lnSpc>
                <a:spcPct val="115000"/>
              </a:lnSpc>
              <a:spcBef>
                <a:spcPts val="600"/>
              </a:spcBef>
              <a:spcAft>
                <a:spcPts val="0"/>
              </a:spcAft>
              <a:buSzPts val="1800"/>
              <a:buChar char="▪"/>
            </a:pPr>
            <a:r>
              <a:rPr lang="en" sz="1800"/>
              <a:t>Our solution is to detect brain tumor using the data of MRI scans of other patients.</a:t>
            </a:r>
            <a:endParaRPr sz="1800"/>
          </a:p>
          <a:p>
            <a:pPr marL="457200" lvl="0" indent="-342900" algn="l" rtl="0">
              <a:lnSpc>
                <a:spcPct val="115000"/>
              </a:lnSpc>
              <a:spcBef>
                <a:spcPts val="0"/>
              </a:spcBef>
              <a:spcAft>
                <a:spcPts val="0"/>
              </a:spcAft>
              <a:buSzPts val="1800"/>
              <a:buChar char="▪"/>
            </a:pPr>
            <a:r>
              <a:rPr lang="en" sz="1800"/>
              <a:t>The model uses CNN algorithm to classify features of tumor and thereby recognise presence of tumor when shown an MRI scan.</a:t>
            </a:r>
            <a:endParaRPr sz="1800"/>
          </a:p>
          <a:p>
            <a:pPr marL="457200" lvl="0" indent="-342900" algn="l" rtl="0">
              <a:lnSpc>
                <a:spcPct val="115000"/>
              </a:lnSpc>
              <a:spcBef>
                <a:spcPts val="0"/>
              </a:spcBef>
              <a:spcAft>
                <a:spcPts val="0"/>
              </a:spcAft>
              <a:buSzPts val="1800"/>
              <a:buChar char="▪"/>
            </a:pPr>
            <a:r>
              <a:rPr lang="en" sz="1800"/>
              <a:t>This is helpful when the patient/Doctor requires a second opinion or when at unavailability of experts.</a:t>
            </a:r>
            <a:endParaRPr sz="1800"/>
          </a:p>
          <a:p>
            <a:pPr marL="0" lvl="0" indent="0" algn="l" rtl="0">
              <a:lnSpc>
                <a:spcPct val="115000"/>
              </a:lnSpc>
              <a:spcBef>
                <a:spcPts val="60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8"/>
          <p:cNvSpPr txBox="1">
            <a:spLocks noGrp="1"/>
          </p:cNvSpPr>
          <p:nvPr>
            <p:ph type="body" idx="4294967295"/>
          </p:nvPr>
        </p:nvSpPr>
        <p:spPr>
          <a:xfrm>
            <a:off x="966904" y="346684"/>
            <a:ext cx="2428221" cy="2886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dirty="0"/>
              <a:t>Front page of the </a:t>
            </a:r>
            <a:r>
              <a:rPr lang="en" sz="2000" dirty="0" smtClean="0"/>
              <a:t>web</a:t>
            </a:r>
          </a:p>
          <a:p>
            <a:pPr marL="0" lvl="0" indent="0" algn="l" rtl="0">
              <a:spcBef>
                <a:spcPts val="600"/>
              </a:spcBef>
              <a:spcAft>
                <a:spcPts val="0"/>
              </a:spcAft>
              <a:buNone/>
            </a:pPr>
            <a:r>
              <a:rPr lang="en" sz="2000" dirty="0" smtClean="0"/>
              <a:t> </a:t>
            </a:r>
            <a:r>
              <a:rPr lang="en" sz="2000" dirty="0"/>
              <a:t>application</a:t>
            </a:r>
            <a:endParaRPr sz="2000" dirty="0"/>
          </a:p>
        </p:txBody>
      </p:sp>
      <p:sp>
        <p:nvSpPr>
          <p:cNvPr id="604" name="Google Shape;604;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605" name="Google Shape;605;p18"/>
          <p:cNvGrpSpPr/>
          <p:nvPr/>
        </p:nvGrpSpPr>
        <p:grpSpPr>
          <a:xfrm>
            <a:off x="3153112" y="1038605"/>
            <a:ext cx="5918818" cy="3066303"/>
            <a:chOff x="1177450" y="241631"/>
            <a:chExt cx="6173152" cy="3616776"/>
          </a:xfrm>
        </p:grpSpPr>
        <p:sp>
          <p:nvSpPr>
            <p:cNvPr id="606" name="Google Shape;606;p18"/>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8"/>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8"/>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8"/>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98233" y="1196617"/>
            <a:ext cx="4626576" cy="2605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19"/>
          <p:cNvSpPr txBox="1">
            <a:spLocks noGrp="1"/>
          </p:cNvSpPr>
          <p:nvPr>
            <p:ph type="body" idx="4294967295"/>
          </p:nvPr>
        </p:nvSpPr>
        <p:spPr>
          <a:xfrm>
            <a:off x="840393" y="373500"/>
            <a:ext cx="24996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dirty="0"/>
              <a:t>Clicking on </a:t>
            </a:r>
            <a:r>
              <a:rPr lang="en" sz="2000" dirty="0" smtClean="0"/>
              <a:t>“Drop The Scan for Detection</a:t>
            </a:r>
            <a:r>
              <a:rPr lang="en" sz="2000" dirty="0" smtClean="0"/>
              <a:t>” </a:t>
            </a:r>
            <a:r>
              <a:rPr lang="en" sz="2000" dirty="0"/>
              <a:t>takes you to </a:t>
            </a:r>
            <a:r>
              <a:rPr lang="en" sz="2000" dirty="0" smtClean="0"/>
              <a:t>Patient Details and Tumor Detector section</a:t>
            </a:r>
            <a:endParaRPr sz="2000" dirty="0"/>
          </a:p>
        </p:txBody>
      </p:sp>
      <p:sp>
        <p:nvSpPr>
          <p:cNvPr id="616" name="Google Shape;616;p1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617" name="Google Shape;617;p19"/>
          <p:cNvGrpSpPr/>
          <p:nvPr/>
        </p:nvGrpSpPr>
        <p:grpSpPr>
          <a:xfrm>
            <a:off x="3153112" y="1038605"/>
            <a:ext cx="5918818" cy="3066303"/>
            <a:chOff x="1177450" y="241631"/>
            <a:chExt cx="6173152" cy="3616776"/>
          </a:xfrm>
        </p:grpSpPr>
        <p:sp>
          <p:nvSpPr>
            <p:cNvPr id="618" name="Google Shape;618;p19"/>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9"/>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9"/>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9"/>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53639" y="1144291"/>
            <a:ext cx="4706803" cy="26571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628" name="Google Shape;628;p20"/>
          <p:cNvSpPr txBox="1">
            <a:spLocks noGrp="1"/>
          </p:cNvSpPr>
          <p:nvPr>
            <p:ph type="body" idx="4294967295"/>
          </p:nvPr>
        </p:nvSpPr>
        <p:spPr>
          <a:xfrm>
            <a:off x="840393" y="373500"/>
            <a:ext cx="24996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a:t>Click on upload to select MRI scan images</a:t>
            </a:r>
            <a:endParaRPr sz="2000"/>
          </a:p>
        </p:txBody>
      </p:sp>
      <p:grpSp>
        <p:nvGrpSpPr>
          <p:cNvPr id="629" name="Google Shape;629;p20"/>
          <p:cNvGrpSpPr/>
          <p:nvPr/>
        </p:nvGrpSpPr>
        <p:grpSpPr>
          <a:xfrm>
            <a:off x="3153112" y="1038605"/>
            <a:ext cx="5918818" cy="3066303"/>
            <a:chOff x="1177450" y="241631"/>
            <a:chExt cx="6173152" cy="3616776"/>
          </a:xfrm>
        </p:grpSpPr>
        <p:sp>
          <p:nvSpPr>
            <p:cNvPr id="630" name="Google Shape;630;p20"/>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0"/>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0"/>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0"/>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64576" y="1182938"/>
            <a:ext cx="4684929" cy="26404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640" name="Google Shape;640;p21"/>
          <p:cNvSpPr txBox="1">
            <a:spLocks noGrp="1"/>
          </p:cNvSpPr>
          <p:nvPr>
            <p:ph type="body" idx="4294967295"/>
          </p:nvPr>
        </p:nvSpPr>
        <p:spPr>
          <a:xfrm>
            <a:off x="840393" y="373500"/>
            <a:ext cx="2499600" cy="43965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2000"/>
              <a:t>After uploading preview of selected file is displayed</a:t>
            </a:r>
            <a:endParaRPr sz="2000"/>
          </a:p>
        </p:txBody>
      </p:sp>
      <p:grpSp>
        <p:nvGrpSpPr>
          <p:cNvPr id="641" name="Google Shape;641;p21"/>
          <p:cNvGrpSpPr/>
          <p:nvPr/>
        </p:nvGrpSpPr>
        <p:grpSpPr>
          <a:xfrm>
            <a:off x="3153112" y="1038605"/>
            <a:ext cx="5918818" cy="3066303"/>
            <a:chOff x="1177450" y="241631"/>
            <a:chExt cx="6173152" cy="3616776"/>
          </a:xfrm>
        </p:grpSpPr>
        <p:sp>
          <p:nvSpPr>
            <p:cNvPr id="642" name="Google Shape;642;p21"/>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1"/>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1"/>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1"/>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66666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Picture 1"/>
          <p:cNvPicPr>
            <a:picLocks noChangeAspect="1"/>
          </p:cNvPicPr>
          <p:nvPr/>
        </p:nvPicPr>
        <p:blipFill>
          <a:blip r:embed="rId3"/>
          <a:stretch>
            <a:fillRect/>
          </a:stretch>
        </p:blipFill>
        <p:spPr>
          <a:xfrm>
            <a:off x="3777887" y="1132429"/>
            <a:ext cx="4658307" cy="2669009"/>
          </a:xfrm>
          <a:prstGeom prst="rect">
            <a:avLst/>
          </a:prstGeom>
        </p:spPr>
      </p:pic>
    </p:spTree>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312</Words>
  <Application>Microsoft Office PowerPoint</Application>
  <PresentationFormat>On-screen Show (16:9)</PresentationFormat>
  <Paragraphs>41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Barlow Light</vt:lpstr>
      <vt:lpstr>Barlow SemiBold</vt:lpstr>
      <vt:lpstr>Quicksand</vt:lpstr>
      <vt:lpstr>Calibri</vt:lpstr>
      <vt:lpstr>Poppins SemiBold</vt:lpstr>
      <vt:lpstr>Lodovico template</vt:lpstr>
      <vt:lpstr>Brain Tumor Detection from MRI Images</vt:lpstr>
      <vt:lpstr>Contents</vt:lpstr>
      <vt:lpstr>PowerPoint Presentation</vt:lpstr>
      <vt:lpstr>Introduction</vt:lpstr>
      <vt:lpstr>Brain Tumor Detector</vt:lpstr>
      <vt:lpstr>PowerPoint Presentation</vt:lpstr>
      <vt:lpstr>PowerPoint Presentation</vt:lpstr>
      <vt:lpstr>PowerPoint Presentation</vt:lpstr>
      <vt:lpstr>PowerPoint Presentation</vt:lpstr>
      <vt:lpstr>PowerPoint Presentation</vt:lpstr>
      <vt:lpstr>Conclusion</vt:lpstr>
      <vt:lpstr>  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from MRI Images</dc:title>
  <cp:lastModifiedBy>AR Bethi</cp:lastModifiedBy>
  <cp:revision>8</cp:revision>
  <dcterms:modified xsi:type="dcterms:W3CDTF">2020-11-29T14:22:36Z</dcterms:modified>
</cp:coreProperties>
</file>